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33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92" r:id="rId11"/>
    <p:sldId id="293" r:id="rId12"/>
    <p:sldId id="265" r:id="rId13"/>
    <p:sldId id="266" r:id="rId14"/>
    <p:sldId id="268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77" r:id="rId23"/>
    <p:sldId id="278" r:id="rId24"/>
    <p:sldId id="281" r:id="rId25"/>
    <p:sldId id="282" r:id="rId26"/>
    <p:sldId id="283" r:id="rId27"/>
    <p:sldId id="308" r:id="rId28"/>
    <p:sldId id="289" r:id="rId29"/>
    <p:sldId id="305" r:id="rId30"/>
    <p:sldId id="301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03" r:id="rId43"/>
    <p:sldId id="306" r:id="rId44"/>
    <p:sldId id="304" r:id="rId45"/>
    <p:sldId id="307" r:id="rId46"/>
    <p:sldId id="309" r:id="rId47"/>
    <p:sldId id="322" r:id="rId48"/>
    <p:sldId id="323" r:id="rId49"/>
    <p:sldId id="324" r:id="rId50"/>
    <p:sldId id="325" r:id="rId51"/>
    <p:sldId id="327" r:id="rId52"/>
    <p:sldId id="328" r:id="rId53"/>
    <p:sldId id="329" r:id="rId54"/>
    <p:sldId id="332" r:id="rId55"/>
    <p:sldId id="29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06075-DEE9-4807-A3D4-6CBB34A1C3BE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BA697-A874-4C07-983A-ACE25B645325}">
      <dgm:prSet phldrT="[Текст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ДИАГНОСТИРУЮЩАЯ</a:t>
          </a:r>
          <a:endParaRPr lang="ru-RU" sz="1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3AD4C2-6DD1-4A5F-B087-C7B3715A4C37}" type="parTrans" cxnId="{55811687-F4C2-44B4-BBC5-D6E73E5D3D76}">
      <dgm:prSet/>
      <dgm:spPr>
        <a:gradFill rotWithShape="0">
          <a:gsLst>
            <a:gs pos="0">
              <a:srgbClr val="89EFE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69825F-F756-4859-B0E1-B8CB616DC00E}" type="sibTrans" cxnId="{55811687-F4C2-44B4-BBC5-D6E73E5D3D76}">
      <dgm:prSet/>
      <dgm:spPr/>
      <dgm:t>
        <a:bodyPr/>
        <a:lstStyle/>
        <a:p>
          <a:endParaRPr lang="ru-RU"/>
        </a:p>
      </dgm:t>
    </dgm:pt>
    <dgm:pt modelId="{790EDE9A-2E9B-4C38-884E-34A31D8075F6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804863" indent="-177800" algn="l">
            <a:tabLst/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FBD498D-E765-430C-8183-971DE49E55F7}" type="parTrans" cxnId="{4550F8AD-2DE8-4970-8999-2072E39B4844}">
      <dgm:prSet/>
      <dgm:spPr/>
      <dgm:t>
        <a:bodyPr/>
        <a:lstStyle/>
        <a:p>
          <a:endParaRPr lang="ru-RU"/>
        </a:p>
      </dgm:t>
    </dgm:pt>
    <dgm:pt modelId="{A0178CFD-31C0-41F7-BB1B-E725A25D9357}" type="sibTrans" cxnId="{4550F8AD-2DE8-4970-8999-2072E39B4844}">
      <dgm:prSet/>
      <dgm:spPr/>
      <dgm:t>
        <a:bodyPr/>
        <a:lstStyle/>
        <a:p>
          <a:endParaRPr lang="ru-RU"/>
        </a:p>
      </dgm:t>
    </dgm:pt>
    <dgm:pt modelId="{06974567-4114-492B-B645-1FBB7B579EBB}">
      <dgm:prSet phldrT="[Текст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КОНТРОЛИ-</a:t>
          </a:r>
        </a:p>
        <a:p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РУЮЩАЯ</a:t>
          </a:r>
          <a:endParaRPr lang="ru-RU" sz="1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1E73BF4-6617-45F1-BB6E-C2702C1D4341}" type="parTrans" cxnId="{CBDAFA7A-E2A7-4789-9FDE-B00C5CC7D148}">
      <dgm:prSet/>
      <dgm:spPr>
        <a:gradFill rotWithShape="0">
          <a:gsLst>
            <a:gs pos="0">
              <a:srgbClr val="89EFE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C784164-6E22-49E4-A884-914BFA25E9D6}" type="sibTrans" cxnId="{CBDAFA7A-E2A7-4789-9FDE-B00C5CC7D148}">
      <dgm:prSet/>
      <dgm:spPr/>
      <dgm:t>
        <a:bodyPr/>
        <a:lstStyle/>
        <a:p>
          <a:endParaRPr lang="ru-RU"/>
        </a:p>
      </dgm:t>
    </dgm:pt>
    <dgm:pt modelId="{D027EA85-3B5F-4EF6-B2EB-ED20E4D59385}">
      <dgm:prSet phldrT="[Текст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СТИМУЛИРУЮЩАЯ</a:t>
          </a:r>
          <a:endParaRPr lang="ru-RU" sz="1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F2274A2-8C5A-4DBF-B6D9-6208BCBBFCF8}" type="parTrans" cxnId="{FCE52B72-B5BC-4330-9C89-CCA4BD37B650}">
      <dgm:prSet/>
      <dgm:spPr>
        <a:gradFill rotWithShape="0">
          <a:gsLst>
            <a:gs pos="0">
              <a:srgbClr val="89EFE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91BFBEF-3377-43F6-A5E8-A2887EA4A98E}" type="sibTrans" cxnId="{FCE52B72-B5BC-4330-9C89-CCA4BD37B650}">
      <dgm:prSet/>
      <dgm:spPr/>
      <dgm:t>
        <a:bodyPr/>
        <a:lstStyle/>
        <a:p>
          <a:endParaRPr lang="ru-RU"/>
        </a:p>
      </dgm:t>
    </dgm:pt>
    <dgm:pt modelId="{FBE0E461-BE09-4B21-8BF1-9902059B91EF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627063" indent="-176213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воздействие на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эмоционально-волевую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сферу посредством переживания успеха или неуспеха, </a:t>
          </a:r>
          <a:r>
            <a:rPr lang="ru-RU" sz="1600" dirty="0" smtClean="0">
              <a:effectLst/>
              <a:latin typeface="Times New Roman" pitchFamily="18" charset="0"/>
              <a:cs typeface="Times New Roman" pitchFamily="18" charset="0"/>
            </a:rPr>
            <a:t>формирования притязаний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намерений, поступков и отношений.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CD520D0-46C0-49AD-95D9-D2A23ADC8F36}" type="parTrans" cxnId="{AAC7547A-9E34-4527-B081-8359D786C7D8}">
      <dgm:prSet/>
      <dgm:spPr/>
      <dgm:t>
        <a:bodyPr/>
        <a:lstStyle/>
        <a:p>
          <a:endParaRPr lang="ru-RU"/>
        </a:p>
      </dgm:t>
    </dgm:pt>
    <dgm:pt modelId="{3D49B638-D3F0-4455-B9A9-CF93D2396D78}" type="sibTrans" cxnId="{AAC7547A-9E34-4527-B081-8359D786C7D8}">
      <dgm:prSet/>
      <dgm:spPr/>
      <dgm:t>
        <a:bodyPr/>
        <a:lstStyle/>
        <a:p>
          <a:endParaRPr lang="ru-RU"/>
        </a:p>
      </dgm:t>
    </dgm:pt>
    <dgm:pt modelId="{BB3F6253-3886-487F-B36A-0FB713804225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627063" indent="-176213"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информация о </a:t>
          </a:r>
          <a:r>
            <a:rPr lang="ru-RU" sz="1600" dirty="0" smtClean="0">
              <a:effectLst/>
              <a:latin typeface="Times New Roman" pitchFamily="18" charset="0"/>
              <a:cs typeface="Times New Roman" pitchFamily="18" charset="0"/>
            </a:rPr>
            <a:t>качестве учебного процесса  и качестве работы учителя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 использованием различных   форм   контроля   знаний: текущего, промежуточного, итогового, фронтального, индивидуального.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5D38870-B42C-49F4-9619-56A642AABCE5}" type="parTrans" cxnId="{1F79A2B4-110E-4C4F-AD1D-E2D90F2754B5}">
      <dgm:prSet/>
      <dgm:spPr/>
      <dgm:t>
        <a:bodyPr/>
        <a:lstStyle/>
        <a:p>
          <a:endParaRPr lang="ru-RU"/>
        </a:p>
      </dgm:t>
    </dgm:pt>
    <dgm:pt modelId="{36BB8274-29CF-41F2-81AC-9CAB969B8AD3}" type="sibTrans" cxnId="{1F79A2B4-110E-4C4F-AD1D-E2D90F2754B5}">
      <dgm:prSet/>
      <dgm:spPr/>
      <dgm:t>
        <a:bodyPr/>
        <a:lstStyle/>
        <a:p>
          <a:endParaRPr lang="ru-RU"/>
        </a:p>
      </dgm:t>
    </dgm:pt>
    <dgm:pt modelId="{41EFA05A-258C-4A9B-90EA-3815B571E849}">
      <dgm:prSet custT="1"/>
      <dgm:spPr/>
      <dgm:t>
        <a:bodyPr/>
        <a:lstStyle/>
        <a:p>
          <a:pPr algn="l"/>
          <a:r>
            <a:rPr lang="ru-RU" sz="1600" dirty="0" smtClean="0">
              <a:effectLst/>
              <a:latin typeface="Times New Roman" pitchFamily="18" charset="0"/>
              <a:cs typeface="Times New Roman" pitchFamily="18" charset="0"/>
            </a:rPr>
            <a:t>оценка степени готовности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освоению учебной программы + отслеживание качества знаний учащихся и  измерение  их уровня  на различных этапах  обучения.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64FC87C-465F-48F9-AEC4-F8AA4B3F9318}" type="sibTrans" cxnId="{DE20E2D6-A5FC-4657-B8A0-9341C5E3396F}">
      <dgm:prSet/>
      <dgm:spPr/>
      <dgm:t>
        <a:bodyPr/>
        <a:lstStyle/>
        <a:p>
          <a:endParaRPr lang="ru-RU"/>
        </a:p>
      </dgm:t>
    </dgm:pt>
    <dgm:pt modelId="{0E206F6C-2E13-418D-BA9F-B184DCE0C3E2}" type="parTrans" cxnId="{DE20E2D6-A5FC-4657-B8A0-9341C5E3396F}">
      <dgm:prSet/>
      <dgm:spPr/>
      <dgm:t>
        <a:bodyPr/>
        <a:lstStyle/>
        <a:p>
          <a:endParaRPr lang="ru-RU"/>
        </a:p>
      </dgm:t>
    </dgm:pt>
    <dgm:pt modelId="{4A351E73-3131-4A4C-8D20-449F800E912D}" type="pres">
      <dgm:prSet presAssocID="{EB706075-DEE9-4807-A3D4-6CBB34A1C3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BBFEF-6639-4C7B-9E63-165369667612}" type="pres">
      <dgm:prSet presAssocID="{EB706075-DEE9-4807-A3D4-6CBB34A1C3BE}" presName="cycle" presStyleCnt="0"/>
      <dgm:spPr/>
    </dgm:pt>
    <dgm:pt modelId="{0851AC76-D341-479B-8192-EA70327F925A}" type="pres">
      <dgm:prSet presAssocID="{EB706075-DEE9-4807-A3D4-6CBB34A1C3BE}" presName="centerShape" presStyleCnt="0"/>
      <dgm:spPr/>
    </dgm:pt>
    <dgm:pt modelId="{026313E8-6745-4D9F-8395-5B0B3F578757}" type="pres">
      <dgm:prSet presAssocID="{EB706075-DEE9-4807-A3D4-6CBB34A1C3BE}" presName="connSite" presStyleLbl="node1" presStyleIdx="0" presStyleCnt="4"/>
      <dgm:spPr/>
    </dgm:pt>
    <dgm:pt modelId="{EEF35B90-C8A2-4C86-B368-0C38E4695122}" type="pres">
      <dgm:prSet presAssocID="{EB706075-DEE9-4807-A3D4-6CBB34A1C3BE}" presName="visible" presStyleLbl="node1" presStyleIdx="0" presStyleCnt="4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C94CFD-FC59-4044-8484-6BF29AB6EABB}" type="pres">
      <dgm:prSet presAssocID="{933AD4C2-6DD1-4A5F-B087-C7B3715A4C3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01AECEA-C436-455E-AB45-18EDE0EEA0FA}" type="pres">
      <dgm:prSet presAssocID="{8CDBA697-A874-4C07-983A-ACE25B645325}" presName="node" presStyleCnt="0"/>
      <dgm:spPr/>
    </dgm:pt>
    <dgm:pt modelId="{07955722-5FFB-4111-A086-4A4E6B22345C}" type="pres">
      <dgm:prSet presAssocID="{8CDBA697-A874-4C07-983A-ACE25B645325}" presName="parentNode" presStyleLbl="node1" presStyleIdx="1" presStyleCnt="4" custScaleX="119583" custScaleY="89318" custLinFactNeighborX="25205" custLinFactNeighborY="5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A990-04B9-49AE-9FD9-D504E1D0EA1C}" type="pres">
      <dgm:prSet presAssocID="{8CDBA697-A874-4C07-983A-ACE25B64532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98763-5765-4F4D-94ED-431B158FE856}" type="pres">
      <dgm:prSet presAssocID="{7F2274A2-8C5A-4DBF-B6D9-6208BCBBFCF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9D644CD-1C44-4F34-BD6F-0A83B2EFAFDC}" type="pres">
      <dgm:prSet presAssocID="{D027EA85-3B5F-4EF6-B2EB-ED20E4D59385}" presName="node" presStyleCnt="0"/>
      <dgm:spPr/>
    </dgm:pt>
    <dgm:pt modelId="{B8251D97-B4B8-48D9-B315-54C78F7B48BB}" type="pres">
      <dgm:prSet presAssocID="{D027EA85-3B5F-4EF6-B2EB-ED20E4D59385}" presName="parentNode" presStyleLbl="node1" presStyleIdx="2" presStyleCnt="4" custScaleX="119560" custScaleY="84546" custLinFactNeighborX="-5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91E5C-970D-4A21-BA96-816799AFCC53}" type="pres">
      <dgm:prSet presAssocID="{D027EA85-3B5F-4EF6-B2EB-ED20E4D5938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8D49C-09E2-4E0C-A140-5ECEE775E1DE}" type="pres">
      <dgm:prSet presAssocID="{A1E73BF4-6617-45F1-BB6E-C2702C1D434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84D101D-5FF9-41EA-BCB5-0EDE83B954ED}" type="pres">
      <dgm:prSet presAssocID="{06974567-4114-492B-B645-1FBB7B579EBB}" presName="node" presStyleCnt="0"/>
      <dgm:spPr/>
    </dgm:pt>
    <dgm:pt modelId="{F6A98EB9-21AE-43C2-AAA5-FC4095F67D2D}" type="pres">
      <dgm:prSet presAssocID="{06974567-4114-492B-B645-1FBB7B579EBB}" presName="parentNode" presStyleLbl="node1" presStyleIdx="3" presStyleCnt="4" custScaleX="119128" custScaleY="100476" custLinFactNeighborX="29457" custLinFactNeighborY="-150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9604-E3FA-4CA7-AAD1-9C43D30FE981}" type="pres">
      <dgm:prSet presAssocID="{06974567-4114-492B-B645-1FBB7B579EB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435F-820D-41D3-A407-5FD702483605}" type="presOf" srcId="{41EFA05A-258C-4A9B-90EA-3815B571E849}" destId="{2F1CA990-04B9-49AE-9FD9-D504E1D0EA1C}" srcOrd="0" destOrd="1" presId="urn:microsoft.com/office/officeart/2005/8/layout/radial2"/>
    <dgm:cxn modelId="{1EE0345E-EB6B-4F1E-BCD5-A8DD2D063E43}" type="presOf" srcId="{933AD4C2-6DD1-4A5F-B087-C7B3715A4C37}" destId="{51C94CFD-FC59-4044-8484-6BF29AB6EABB}" srcOrd="0" destOrd="0" presId="urn:microsoft.com/office/officeart/2005/8/layout/radial2"/>
    <dgm:cxn modelId="{FCE52B72-B5BC-4330-9C89-CCA4BD37B650}" srcId="{EB706075-DEE9-4807-A3D4-6CBB34A1C3BE}" destId="{D027EA85-3B5F-4EF6-B2EB-ED20E4D59385}" srcOrd="1" destOrd="0" parTransId="{7F2274A2-8C5A-4DBF-B6D9-6208BCBBFCF8}" sibTransId="{291BFBEF-3377-43F6-A5E8-A2887EA4A98E}"/>
    <dgm:cxn modelId="{4550F8AD-2DE8-4970-8999-2072E39B4844}" srcId="{8CDBA697-A874-4C07-983A-ACE25B645325}" destId="{790EDE9A-2E9B-4C38-884E-34A31D8075F6}" srcOrd="0" destOrd="0" parTransId="{3FBD498D-E765-430C-8183-971DE49E55F7}" sibTransId="{A0178CFD-31C0-41F7-BB1B-E725A25D9357}"/>
    <dgm:cxn modelId="{DE20E2D6-A5FC-4657-B8A0-9341C5E3396F}" srcId="{8CDBA697-A874-4C07-983A-ACE25B645325}" destId="{41EFA05A-258C-4A9B-90EA-3815B571E849}" srcOrd="1" destOrd="0" parTransId="{0E206F6C-2E13-418D-BA9F-B184DCE0C3E2}" sibTransId="{164FC87C-465F-48F9-AEC4-F8AA4B3F9318}"/>
    <dgm:cxn modelId="{1F79A2B4-110E-4C4F-AD1D-E2D90F2754B5}" srcId="{06974567-4114-492B-B645-1FBB7B579EBB}" destId="{BB3F6253-3886-487F-B36A-0FB713804225}" srcOrd="0" destOrd="0" parTransId="{A5D38870-B42C-49F4-9619-56A642AABCE5}" sibTransId="{36BB8274-29CF-41F2-81AC-9CAB969B8AD3}"/>
    <dgm:cxn modelId="{D1A0BE5C-AF7B-46B5-8034-6FDA5121C93C}" type="presOf" srcId="{06974567-4114-492B-B645-1FBB7B579EBB}" destId="{F6A98EB9-21AE-43C2-AAA5-FC4095F67D2D}" srcOrd="0" destOrd="0" presId="urn:microsoft.com/office/officeart/2005/8/layout/radial2"/>
    <dgm:cxn modelId="{55811687-F4C2-44B4-BBC5-D6E73E5D3D76}" srcId="{EB706075-DEE9-4807-A3D4-6CBB34A1C3BE}" destId="{8CDBA697-A874-4C07-983A-ACE25B645325}" srcOrd="0" destOrd="0" parTransId="{933AD4C2-6DD1-4A5F-B087-C7B3715A4C37}" sibTransId="{7069825F-F756-4859-B0E1-B8CB616DC00E}"/>
    <dgm:cxn modelId="{9B3833E7-0B06-416E-A98A-E980C955AF02}" type="presOf" srcId="{EB706075-DEE9-4807-A3D4-6CBB34A1C3BE}" destId="{4A351E73-3131-4A4C-8D20-449F800E912D}" srcOrd="0" destOrd="0" presId="urn:microsoft.com/office/officeart/2005/8/layout/radial2"/>
    <dgm:cxn modelId="{C4C9FCAA-87D4-4D72-BFC1-8152A9A07566}" type="presOf" srcId="{8CDBA697-A874-4C07-983A-ACE25B645325}" destId="{07955722-5FFB-4111-A086-4A4E6B22345C}" srcOrd="0" destOrd="0" presId="urn:microsoft.com/office/officeart/2005/8/layout/radial2"/>
    <dgm:cxn modelId="{16819597-AA86-4047-979C-613CD422F995}" type="presOf" srcId="{790EDE9A-2E9B-4C38-884E-34A31D8075F6}" destId="{2F1CA990-04B9-49AE-9FD9-D504E1D0EA1C}" srcOrd="0" destOrd="0" presId="urn:microsoft.com/office/officeart/2005/8/layout/radial2"/>
    <dgm:cxn modelId="{9F659344-9A47-4128-A1B8-C884D4CA613C}" type="presOf" srcId="{7F2274A2-8C5A-4DBF-B6D9-6208BCBBFCF8}" destId="{55C98763-5765-4F4D-94ED-431B158FE856}" srcOrd="0" destOrd="0" presId="urn:microsoft.com/office/officeart/2005/8/layout/radial2"/>
    <dgm:cxn modelId="{BAF85F99-1DB8-4B80-A774-86435CC80420}" type="presOf" srcId="{FBE0E461-BE09-4B21-8BF1-9902059B91EF}" destId="{0F891E5C-970D-4A21-BA96-816799AFCC53}" srcOrd="0" destOrd="0" presId="urn:microsoft.com/office/officeart/2005/8/layout/radial2"/>
    <dgm:cxn modelId="{5D48A34E-667B-443C-A2CC-C029B12C2DD9}" type="presOf" srcId="{A1E73BF4-6617-45F1-BB6E-C2702C1D4341}" destId="{65C8D49C-09E2-4E0C-A140-5ECEE775E1DE}" srcOrd="0" destOrd="0" presId="urn:microsoft.com/office/officeart/2005/8/layout/radial2"/>
    <dgm:cxn modelId="{131B8174-638B-4D70-85C6-B16170D92167}" type="presOf" srcId="{BB3F6253-3886-487F-B36A-0FB713804225}" destId="{A2869604-E3FA-4CA7-AAD1-9C43D30FE981}" srcOrd="0" destOrd="0" presId="urn:microsoft.com/office/officeart/2005/8/layout/radial2"/>
    <dgm:cxn modelId="{CBDAFA7A-E2A7-4789-9FDE-B00C5CC7D148}" srcId="{EB706075-DEE9-4807-A3D4-6CBB34A1C3BE}" destId="{06974567-4114-492B-B645-1FBB7B579EBB}" srcOrd="2" destOrd="0" parTransId="{A1E73BF4-6617-45F1-BB6E-C2702C1D4341}" sibTransId="{AC784164-6E22-49E4-A884-914BFA25E9D6}"/>
    <dgm:cxn modelId="{AAC7547A-9E34-4527-B081-8359D786C7D8}" srcId="{D027EA85-3B5F-4EF6-B2EB-ED20E4D59385}" destId="{FBE0E461-BE09-4B21-8BF1-9902059B91EF}" srcOrd="0" destOrd="0" parTransId="{ACD520D0-46C0-49AD-95D9-D2A23ADC8F36}" sibTransId="{3D49B638-D3F0-4455-B9A9-CF93D2396D78}"/>
    <dgm:cxn modelId="{3636259F-0203-4B1A-A65A-6F48F4E9BA6B}" type="presOf" srcId="{D027EA85-3B5F-4EF6-B2EB-ED20E4D59385}" destId="{B8251D97-B4B8-48D9-B315-54C78F7B48BB}" srcOrd="0" destOrd="0" presId="urn:microsoft.com/office/officeart/2005/8/layout/radial2"/>
    <dgm:cxn modelId="{A68975A7-BCDF-469D-89FF-3D4F91752E5A}" type="presParOf" srcId="{4A351E73-3131-4A4C-8D20-449F800E912D}" destId="{94CBBFEF-6639-4C7B-9E63-165369667612}" srcOrd="0" destOrd="0" presId="urn:microsoft.com/office/officeart/2005/8/layout/radial2"/>
    <dgm:cxn modelId="{700DB5A5-9F9C-4BEB-8BE9-FC34C91F24B0}" type="presParOf" srcId="{94CBBFEF-6639-4C7B-9E63-165369667612}" destId="{0851AC76-D341-479B-8192-EA70327F925A}" srcOrd="0" destOrd="0" presId="urn:microsoft.com/office/officeart/2005/8/layout/radial2"/>
    <dgm:cxn modelId="{7C355A0C-DBF1-4431-9416-C912A039141B}" type="presParOf" srcId="{0851AC76-D341-479B-8192-EA70327F925A}" destId="{026313E8-6745-4D9F-8395-5B0B3F578757}" srcOrd="0" destOrd="0" presId="urn:microsoft.com/office/officeart/2005/8/layout/radial2"/>
    <dgm:cxn modelId="{59B2FA1F-0543-4941-A003-1540CE27D9A9}" type="presParOf" srcId="{0851AC76-D341-479B-8192-EA70327F925A}" destId="{EEF35B90-C8A2-4C86-B368-0C38E4695122}" srcOrd="1" destOrd="0" presId="urn:microsoft.com/office/officeart/2005/8/layout/radial2"/>
    <dgm:cxn modelId="{1904661C-6E31-4767-8388-726AA551A43A}" type="presParOf" srcId="{94CBBFEF-6639-4C7B-9E63-165369667612}" destId="{51C94CFD-FC59-4044-8484-6BF29AB6EABB}" srcOrd="1" destOrd="0" presId="urn:microsoft.com/office/officeart/2005/8/layout/radial2"/>
    <dgm:cxn modelId="{8347A438-3D75-4E5B-A0E4-DF40397B220F}" type="presParOf" srcId="{94CBBFEF-6639-4C7B-9E63-165369667612}" destId="{301AECEA-C436-455E-AB45-18EDE0EEA0FA}" srcOrd="2" destOrd="0" presId="urn:microsoft.com/office/officeart/2005/8/layout/radial2"/>
    <dgm:cxn modelId="{7A23647F-8623-48BD-82CD-242847C08242}" type="presParOf" srcId="{301AECEA-C436-455E-AB45-18EDE0EEA0FA}" destId="{07955722-5FFB-4111-A086-4A4E6B22345C}" srcOrd="0" destOrd="0" presId="urn:microsoft.com/office/officeart/2005/8/layout/radial2"/>
    <dgm:cxn modelId="{353CC387-7788-494A-AA2C-499A0725756F}" type="presParOf" srcId="{301AECEA-C436-455E-AB45-18EDE0EEA0FA}" destId="{2F1CA990-04B9-49AE-9FD9-D504E1D0EA1C}" srcOrd="1" destOrd="0" presId="urn:microsoft.com/office/officeart/2005/8/layout/radial2"/>
    <dgm:cxn modelId="{C38C59D9-906E-4903-A414-CD9020F0FB7A}" type="presParOf" srcId="{94CBBFEF-6639-4C7B-9E63-165369667612}" destId="{55C98763-5765-4F4D-94ED-431B158FE856}" srcOrd="3" destOrd="0" presId="urn:microsoft.com/office/officeart/2005/8/layout/radial2"/>
    <dgm:cxn modelId="{AAE0778E-5F33-427B-864A-1174DA8525E6}" type="presParOf" srcId="{94CBBFEF-6639-4C7B-9E63-165369667612}" destId="{19D644CD-1C44-4F34-BD6F-0A83B2EFAFDC}" srcOrd="4" destOrd="0" presId="urn:microsoft.com/office/officeart/2005/8/layout/radial2"/>
    <dgm:cxn modelId="{F94E67DE-8A8B-4463-9BAD-4DBDB718AF37}" type="presParOf" srcId="{19D644CD-1C44-4F34-BD6F-0A83B2EFAFDC}" destId="{B8251D97-B4B8-48D9-B315-54C78F7B48BB}" srcOrd="0" destOrd="0" presId="urn:microsoft.com/office/officeart/2005/8/layout/radial2"/>
    <dgm:cxn modelId="{6764141E-C1BB-4DA1-8C40-3832F9E2D5C5}" type="presParOf" srcId="{19D644CD-1C44-4F34-BD6F-0A83B2EFAFDC}" destId="{0F891E5C-970D-4A21-BA96-816799AFCC53}" srcOrd="1" destOrd="0" presId="urn:microsoft.com/office/officeart/2005/8/layout/radial2"/>
    <dgm:cxn modelId="{96F25B50-D028-4C6E-BACD-8A6426833D6E}" type="presParOf" srcId="{94CBBFEF-6639-4C7B-9E63-165369667612}" destId="{65C8D49C-09E2-4E0C-A140-5ECEE775E1DE}" srcOrd="5" destOrd="0" presId="urn:microsoft.com/office/officeart/2005/8/layout/radial2"/>
    <dgm:cxn modelId="{ED0B6C71-DBF6-4C69-A783-CB446820FCE2}" type="presParOf" srcId="{94CBBFEF-6639-4C7B-9E63-165369667612}" destId="{884D101D-5FF9-41EA-BCB5-0EDE83B954ED}" srcOrd="6" destOrd="0" presId="urn:microsoft.com/office/officeart/2005/8/layout/radial2"/>
    <dgm:cxn modelId="{55055BCA-3338-47C9-BE84-5F767CE28A78}" type="presParOf" srcId="{884D101D-5FF9-41EA-BCB5-0EDE83B954ED}" destId="{F6A98EB9-21AE-43C2-AAA5-FC4095F67D2D}" srcOrd="0" destOrd="0" presId="urn:microsoft.com/office/officeart/2005/8/layout/radial2"/>
    <dgm:cxn modelId="{EF389C79-6CE3-4B88-9FC8-20A889ED317A}" type="presParOf" srcId="{884D101D-5FF9-41EA-BCB5-0EDE83B954ED}" destId="{A2869604-E3FA-4CA7-AAD1-9C43D30FE9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7332-BEC8-431E-9604-686FCB60DF0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342D6-B8FC-4EBC-986F-2A965FC5DFF5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800" b="1" spc="3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ОБЪЕКТЫ ОЦЕНИВАНИЯ В СОВРЕМЕННОМ ОБРАЗОВАНИИ </a:t>
          </a:r>
          <a:endParaRPr lang="ru-RU" sz="2800" b="1" spc="3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A33EC04-E145-4900-83D9-FBD171051FDD}" type="par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9C945C6-3279-42FC-849F-40B069C7D56F}" type="sib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34A552-4B46-4244-8752-53AEDD87FCA2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способность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принимать и сохранять учебную цель и задачу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0BFF3CB-FBCA-4598-88C0-82073063186A}" type="parTrans" cxnId="{4D293EF3-868F-4CF6-9745-7DAEC8FDC36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latin typeface="+mn-lt"/>
            <a:cs typeface="Times New Roman" pitchFamily="18" charset="0"/>
          </a:endParaRPr>
        </a:p>
      </dgm:t>
    </dgm:pt>
    <dgm:pt modelId="{1C4FFA0E-5BEF-432A-B421-07235672EBE2}" type="sibTrans" cxnId="{4D293EF3-868F-4CF6-9745-7DAEC8FDC36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785C43A-E187-4766-9119-EBF8B678D0FA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60000" algn="just">
            <a:lnSpc>
              <a:spcPct val="100000"/>
            </a:lnSpc>
          </a:pPr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планировать собственную деятельность в соответствии с поставленной задачей и условиями её реализации,  действовать в соответствии с планом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B52D4FC-54FA-4418-B208-B3A0F8293E44}" type="parTrans" cxnId="{78AC10A7-F9E9-4618-AA59-B30464CCB7F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latin typeface="+mn-lt"/>
            <a:cs typeface="Times New Roman" pitchFamily="18" charset="0"/>
          </a:endParaRPr>
        </a:p>
      </dgm:t>
    </dgm:pt>
    <dgm:pt modelId="{CEC79091-32A1-42B2-8DAB-CE890A46A0D3}" type="sibTrans" cxnId="{78AC10A7-F9E9-4618-AA59-B30464CCB7F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62F011C-0404-43C0-A313-80F3956C1E65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60000" algn="just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способность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проявлять самостоятельность и инициативу в обучении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302AEC9-3382-4738-BA1E-34A6A24C0329}" type="parTrans" cxnId="{387B8694-8995-4E69-9297-D8BB18F1143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latin typeface="+mn-lt"/>
            <a:cs typeface="Times New Roman" pitchFamily="18" charset="0"/>
          </a:endParaRPr>
        </a:p>
      </dgm:t>
    </dgm:pt>
    <dgm:pt modelId="{EDDF1ECB-752D-4114-B5C3-6D5E56318F7E}" type="sibTrans" cxnId="{387B8694-8995-4E69-9297-D8BB18F114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559829-D5F2-4A34-9B65-D5D1EBB26C7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60000" algn="just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готовность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выполнять логические операции анализа и синтеза, сравнения, классификации, аналогии, обобщения, отнесения к известным понятиям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84644D5-AAB4-45A7-B16D-657970E32766}" type="parTrans" cxnId="{8DA8A054-1AC6-4532-8B1A-CD82EBA4163E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latin typeface="+mn-lt"/>
            <a:cs typeface="Times New Roman" pitchFamily="18" charset="0"/>
          </a:endParaRPr>
        </a:p>
      </dgm:t>
    </dgm:pt>
    <dgm:pt modelId="{D1F7A39E-5B5F-4A6A-A68B-899D6A6E50AD}" type="sibTrans" cxnId="{8DA8A054-1AC6-4532-8B1A-CD82EBA4163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BBBB368-0BE8-45B9-9918-9E92CF68A9CB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60000" algn="just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сотрудничать с учителем и сверстниками при решении учебных проблем, принимать на себя ответственность за результаты своих действий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71BFAAC-2926-45CE-B6BB-72FC9CC68B22}" type="parTrans" cxnId="{3B57E02B-A2F4-45F2-8033-95733C4384F0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>
            <a:latin typeface="+mn-lt"/>
            <a:cs typeface="Times New Roman" pitchFamily="18" charset="0"/>
          </a:endParaRPr>
        </a:p>
      </dgm:t>
    </dgm:pt>
    <dgm:pt modelId="{123F83A6-0BAD-447A-9E3E-04903E397DBD}" type="sibTrans" cxnId="{3B57E02B-A2F4-45F2-8033-95733C4384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C729766-ECE1-4877-9ADF-EC09982561D7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55600" indent="0" algn="just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контролировать и оценивать свои действия и вносить коррективы в их выполнение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09FC396-D48A-480F-A48B-8C15B639B2E2}" type="parTrans" cxnId="{B3C7086F-6D3D-4DC8-BC63-7A7EFC3FC9E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92766316-3B9E-4E39-9E33-F05703A49FFE}" type="sibTrans" cxnId="{B3C7086F-6D3D-4DC8-BC63-7A7EFC3FC9E6}">
      <dgm:prSet/>
      <dgm:spPr/>
      <dgm:t>
        <a:bodyPr/>
        <a:lstStyle/>
        <a:p>
          <a:endParaRPr lang="ru-RU"/>
        </a:p>
      </dgm:t>
    </dgm:pt>
    <dgm:pt modelId="{D2355DE1-EACE-4323-A3F2-B91898908F48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355600" indent="0" algn="just"/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преобразовывать практическую задачу в познавательную (самостоятельно, с помощью учителя или одноклассников)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3A93EF4-5724-4BAF-8897-4AF9C9BD102F}" type="parTrans" cxnId="{06030CBE-1A84-4633-814C-39F427B284C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F64522B-373F-4779-B2F0-FA05109588B3}" type="sibTrans" cxnId="{06030CBE-1A84-4633-814C-39F427B284C8}">
      <dgm:prSet/>
      <dgm:spPr/>
      <dgm:t>
        <a:bodyPr/>
        <a:lstStyle/>
        <a:p>
          <a:endParaRPr lang="ru-RU"/>
        </a:p>
      </dgm:t>
    </dgm:pt>
    <dgm:pt modelId="{535839A8-54E5-4B7B-A5F5-B4E08C8ADBFD}" type="pres">
      <dgm:prSet presAssocID="{69F67332-BEC8-431E-9604-686FCB60DF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985E6C-F71F-4572-9921-CC40371F1355}" type="pres">
      <dgm:prSet presAssocID="{6D5342D6-B8FC-4EBC-986F-2A965FC5DFF5}" presName="root" presStyleCnt="0"/>
      <dgm:spPr/>
    </dgm:pt>
    <dgm:pt modelId="{8D0D05BD-B558-4B3F-807D-FF7AFC6F1E01}" type="pres">
      <dgm:prSet presAssocID="{6D5342D6-B8FC-4EBC-986F-2A965FC5DFF5}" presName="rootComposite" presStyleCnt="0"/>
      <dgm:spPr/>
    </dgm:pt>
    <dgm:pt modelId="{10E92B09-8F12-472A-B451-21119C1EBBF8}" type="pres">
      <dgm:prSet presAssocID="{6D5342D6-B8FC-4EBC-986F-2A965FC5DFF5}" presName="rootText" presStyleLbl="node1" presStyleIdx="0" presStyleCnt="1" custScaleX="842798" custScaleY="166925" custLinFactNeighborX="15504" custLinFactNeighborY="-574"/>
      <dgm:spPr/>
      <dgm:t>
        <a:bodyPr/>
        <a:lstStyle/>
        <a:p>
          <a:endParaRPr lang="ru-RU"/>
        </a:p>
      </dgm:t>
    </dgm:pt>
    <dgm:pt modelId="{D630FC3E-4E61-452C-869C-236F547BE971}" type="pres">
      <dgm:prSet presAssocID="{6D5342D6-B8FC-4EBC-986F-2A965FC5DFF5}" presName="rootConnector" presStyleLbl="node1" presStyleIdx="0" presStyleCnt="1"/>
      <dgm:spPr/>
      <dgm:t>
        <a:bodyPr/>
        <a:lstStyle/>
        <a:p>
          <a:endParaRPr lang="ru-RU"/>
        </a:p>
      </dgm:t>
    </dgm:pt>
    <dgm:pt modelId="{217E77EA-76D4-46F4-A96C-4362F193436B}" type="pres">
      <dgm:prSet presAssocID="{6D5342D6-B8FC-4EBC-986F-2A965FC5DFF5}" presName="childShape" presStyleCnt="0"/>
      <dgm:spPr/>
    </dgm:pt>
    <dgm:pt modelId="{950EE8D2-C3A2-4629-87DA-1715C1DF14CC}" type="pres">
      <dgm:prSet presAssocID="{10BFF3CB-FBCA-4598-88C0-82073063186A}" presName="Name13" presStyleLbl="parChTrans1D2" presStyleIdx="0" presStyleCnt="7" custSzX="845103"/>
      <dgm:spPr/>
      <dgm:t>
        <a:bodyPr/>
        <a:lstStyle/>
        <a:p>
          <a:endParaRPr lang="ru-RU"/>
        </a:p>
      </dgm:t>
    </dgm:pt>
    <dgm:pt modelId="{2E04C2B9-1447-4D9D-AAA1-D2D6E5F66633}" type="pres">
      <dgm:prSet presAssocID="{6034A552-4B46-4244-8752-53AEDD87FCA2}" presName="childText" presStyleLbl="bgAcc1" presStyleIdx="0" presStyleCnt="7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7B99-D477-47AC-8A24-4383E6308A6B}" type="pres">
      <dgm:prSet presAssocID="{83A93EF4-5724-4BAF-8897-4AF9C9BD102F}" presName="Name13" presStyleLbl="parChTrans1D2" presStyleIdx="1" presStyleCnt="7" custSzX="845103"/>
      <dgm:spPr/>
      <dgm:t>
        <a:bodyPr/>
        <a:lstStyle/>
        <a:p>
          <a:endParaRPr lang="ru-RU"/>
        </a:p>
      </dgm:t>
    </dgm:pt>
    <dgm:pt modelId="{E3A1C35B-A5BA-4D9F-9928-2FA3A675F09C}" type="pres">
      <dgm:prSet presAssocID="{D2355DE1-EACE-4323-A3F2-B91898908F48}" presName="childText" presStyleLbl="bgAcc1" presStyleIdx="1" presStyleCnt="7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C122D-6F24-4B5E-86DF-D0A3D4B7F424}" type="pres">
      <dgm:prSet presAssocID="{AB52D4FC-54FA-4418-B208-B3A0F8293E44}" presName="Name13" presStyleLbl="parChTrans1D2" presStyleIdx="2" presStyleCnt="7" custSzX="845103"/>
      <dgm:spPr/>
      <dgm:t>
        <a:bodyPr/>
        <a:lstStyle/>
        <a:p>
          <a:endParaRPr lang="ru-RU"/>
        </a:p>
      </dgm:t>
    </dgm:pt>
    <dgm:pt modelId="{92E8659E-35B8-41BF-9B06-219CE1B13F01}" type="pres">
      <dgm:prSet presAssocID="{F785C43A-E187-4766-9119-EBF8B678D0FA}" presName="childText" presStyleLbl="bgAcc1" presStyleIdx="2" presStyleCnt="7" custScaleX="866759" custScaleY="175808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FDAD6-3E8C-48C8-8E4F-2B5B898B1C82}" type="pres">
      <dgm:prSet presAssocID="{609FC396-D48A-480F-A48B-8C15B639B2E2}" presName="Name13" presStyleLbl="parChTrans1D2" presStyleIdx="3" presStyleCnt="7" custSzX="845103"/>
      <dgm:spPr/>
      <dgm:t>
        <a:bodyPr/>
        <a:lstStyle/>
        <a:p>
          <a:endParaRPr lang="ru-RU"/>
        </a:p>
      </dgm:t>
    </dgm:pt>
    <dgm:pt modelId="{A5346A27-BEB3-4FAC-8801-9E5FCE97B66D}" type="pres">
      <dgm:prSet presAssocID="{1C729766-ECE1-4877-9ADF-EC09982561D7}" presName="childText" presStyleLbl="bgAcc1" presStyleIdx="3" presStyleCnt="7" custScaleX="866759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96D6-043E-472F-A793-1B54236BFF08}" type="pres">
      <dgm:prSet presAssocID="{D302AEC9-3382-4738-BA1E-34A6A24C0329}" presName="Name13" presStyleLbl="parChTrans1D2" presStyleIdx="4" presStyleCnt="7" custSzX="845103"/>
      <dgm:spPr/>
      <dgm:t>
        <a:bodyPr/>
        <a:lstStyle/>
        <a:p>
          <a:endParaRPr lang="ru-RU"/>
        </a:p>
      </dgm:t>
    </dgm:pt>
    <dgm:pt modelId="{56E9F17C-DCB2-4397-89C8-A14F96E182DC}" type="pres">
      <dgm:prSet presAssocID="{062F011C-0404-43C0-A313-80F3956C1E65}" presName="childText" presStyleLbl="bgAcc1" presStyleIdx="4" presStyleCnt="7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CDB5E-E8E0-4B25-990F-10C4236E2B99}" type="pres">
      <dgm:prSet presAssocID="{B84644D5-AAB4-45A7-B16D-657970E32766}" presName="Name13" presStyleLbl="parChTrans1D2" presStyleIdx="5" presStyleCnt="7" custSzX="845103"/>
      <dgm:spPr/>
      <dgm:t>
        <a:bodyPr/>
        <a:lstStyle/>
        <a:p>
          <a:endParaRPr lang="ru-RU"/>
        </a:p>
      </dgm:t>
    </dgm:pt>
    <dgm:pt modelId="{DBD404CC-42EA-43D7-BE11-04430220F8AE}" type="pres">
      <dgm:prSet presAssocID="{E4559829-D5F2-4A34-9B65-D5D1EBB26C7D}" presName="childText" presStyleLbl="bgAcc1" presStyleIdx="5" presStyleCnt="7" custScaleX="866759" custScaleY="158141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AC56C-69A2-4A5E-8587-B097B809C675}" type="pres">
      <dgm:prSet presAssocID="{071BFAAC-2926-45CE-B6BB-72FC9CC68B22}" presName="Name13" presStyleLbl="parChTrans1D2" presStyleIdx="6" presStyleCnt="7" custSzX="845103"/>
      <dgm:spPr/>
      <dgm:t>
        <a:bodyPr/>
        <a:lstStyle/>
        <a:p>
          <a:endParaRPr lang="ru-RU"/>
        </a:p>
      </dgm:t>
    </dgm:pt>
    <dgm:pt modelId="{993E1C8A-8DD8-4782-8F89-6525ECAB8835}" type="pres">
      <dgm:prSet presAssocID="{BBBBB368-0BE8-45B9-9918-9E92CF68A9CB}" presName="childText" presStyleLbl="bgAcc1" presStyleIdx="6" presStyleCnt="7" custScaleX="866759" custScaleY="167270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7086F-6D3D-4DC8-BC63-7A7EFC3FC9E6}" srcId="{6D5342D6-B8FC-4EBC-986F-2A965FC5DFF5}" destId="{1C729766-ECE1-4877-9ADF-EC09982561D7}" srcOrd="3" destOrd="0" parTransId="{609FC396-D48A-480F-A48B-8C15B639B2E2}" sibTransId="{92766316-3B9E-4E39-9E33-F05703A49FFE}"/>
    <dgm:cxn modelId="{3B57E02B-A2F4-45F2-8033-95733C4384F0}" srcId="{6D5342D6-B8FC-4EBC-986F-2A965FC5DFF5}" destId="{BBBBB368-0BE8-45B9-9918-9E92CF68A9CB}" srcOrd="6" destOrd="0" parTransId="{071BFAAC-2926-45CE-B6BB-72FC9CC68B22}" sibTransId="{123F83A6-0BAD-447A-9E3E-04903E397DBD}"/>
    <dgm:cxn modelId="{71AD4036-E67C-4E60-9E24-A7E9D620635E}" type="presOf" srcId="{E4559829-D5F2-4A34-9B65-D5D1EBB26C7D}" destId="{DBD404CC-42EA-43D7-BE11-04430220F8AE}" srcOrd="0" destOrd="0" presId="urn:microsoft.com/office/officeart/2005/8/layout/hierarchy3"/>
    <dgm:cxn modelId="{387B8694-8995-4E69-9297-D8BB18F11436}" srcId="{6D5342D6-B8FC-4EBC-986F-2A965FC5DFF5}" destId="{062F011C-0404-43C0-A313-80F3956C1E65}" srcOrd="4" destOrd="0" parTransId="{D302AEC9-3382-4738-BA1E-34A6A24C0329}" sibTransId="{EDDF1ECB-752D-4114-B5C3-6D5E56318F7E}"/>
    <dgm:cxn modelId="{AA7CB498-91A6-43E9-BA9F-A56704343A5D}" type="presOf" srcId="{BBBBB368-0BE8-45B9-9918-9E92CF68A9CB}" destId="{993E1C8A-8DD8-4782-8F89-6525ECAB8835}" srcOrd="0" destOrd="0" presId="urn:microsoft.com/office/officeart/2005/8/layout/hierarchy3"/>
    <dgm:cxn modelId="{78AC10A7-F9E9-4618-AA59-B30464CCB7F4}" srcId="{6D5342D6-B8FC-4EBC-986F-2A965FC5DFF5}" destId="{F785C43A-E187-4766-9119-EBF8B678D0FA}" srcOrd="2" destOrd="0" parTransId="{AB52D4FC-54FA-4418-B208-B3A0F8293E44}" sibTransId="{CEC79091-32A1-42B2-8DAB-CE890A46A0D3}"/>
    <dgm:cxn modelId="{582BD1D9-802C-4FF5-A4A2-B7F6271BC2DC}" type="presOf" srcId="{10BFF3CB-FBCA-4598-88C0-82073063186A}" destId="{950EE8D2-C3A2-4629-87DA-1715C1DF14CC}" srcOrd="0" destOrd="0" presId="urn:microsoft.com/office/officeart/2005/8/layout/hierarchy3"/>
    <dgm:cxn modelId="{8DA8A054-1AC6-4532-8B1A-CD82EBA4163E}" srcId="{6D5342D6-B8FC-4EBC-986F-2A965FC5DFF5}" destId="{E4559829-D5F2-4A34-9B65-D5D1EBB26C7D}" srcOrd="5" destOrd="0" parTransId="{B84644D5-AAB4-45A7-B16D-657970E32766}" sibTransId="{D1F7A39E-5B5F-4A6A-A68B-899D6A6E50AD}"/>
    <dgm:cxn modelId="{C4532A5E-2AD9-4C46-AC4D-9273D6E8180F}" type="presOf" srcId="{6D5342D6-B8FC-4EBC-986F-2A965FC5DFF5}" destId="{10E92B09-8F12-472A-B451-21119C1EBBF8}" srcOrd="0" destOrd="0" presId="urn:microsoft.com/office/officeart/2005/8/layout/hierarchy3"/>
    <dgm:cxn modelId="{C0078CAF-CA05-4C44-8D0A-AD71789D4FC8}" type="presOf" srcId="{B84644D5-AAB4-45A7-B16D-657970E32766}" destId="{3EBCDB5E-E8E0-4B25-990F-10C4236E2B99}" srcOrd="0" destOrd="0" presId="urn:microsoft.com/office/officeart/2005/8/layout/hierarchy3"/>
    <dgm:cxn modelId="{923CE9F7-314A-47F5-BB2D-16A2F24EA590}" type="presOf" srcId="{6034A552-4B46-4244-8752-53AEDD87FCA2}" destId="{2E04C2B9-1447-4D9D-AAA1-D2D6E5F66633}" srcOrd="0" destOrd="0" presId="urn:microsoft.com/office/officeart/2005/8/layout/hierarchy3"/>
    <dgm:cxn modelId="{3F0173A0-9E74-4290-B4AB-73DC9C83030D}" type="presOf" srcId="{83A93EF4-5724-4BAF-8897-4AF9C9BD102F}" destId="{BCE07B99-D477-47AC-8A24-4383E6308A6B}" srcOrd="0" destOrd="0" presId="urn:microsoft.com/office/officeart/2005/8/layout/hierarchy3"/>
    <dgm:cxn modelId="{4DECA415-62E4-4C75-91AE-3AFFE96B0DC6}" type="presOf" srcId="{609FC396-D48A-480F-A48B-8C15B639B2E2}" destId="{FEDFDAD6-3E8C-48C8-8E4F-2B5B898B1C82}" srcOrd="0" destOrd="0" presId="urn:microsoft.com/office/officeart/2005/8/layout/hierarchy3"/>
    <dgm:cxn modelId="{A19BFD5A-851F-4438-A3DC-D2E7B0E10E37}" type="presOf" srcId="{69F67332-BEC8-431E-9604-686FCB60DF03}" destId="{535839A8-54E5-4B7B-A5F5-B4E08C8ADBFD}" srcOrd="0" destOrd="0" presId="urn:microsoft.com/office/officeart/2005/8/layout/hierarchy3"/>
    <dgm:cxn modelId="{4D293EF3-868F-4CF6-9745-7DAEC8FDC363}" srcId="{6D5342D6-B8FC-4EBC-986F-2A965FC5DFF5}" destId="{6034A552-4B46-4244-8752-53AEDD87FCA2}" srcOrd="0" destOrd="0" parTransId="{10BFF3CB-FBCA-4598-88C0-82073063186A}" sibTransId="{1C4FFA0E-5BEF-432A-B421-07235672EBE2}"/>
    <dgm:cxn modelId="{F5AB0B2E-D144-4163-8458-0F42572C14CA}" type="presOf" srcId="{071BFAAC-2926-45CE-B6BB-72FC9CC68B22}" destId="{3D8AC56C-69A2-4A5E-8587-B097B809C675}" srcOrd="0" destOrd="0" presId="urn:microsoft.com/office/officeart/2005/8/layout/hierarchy3"/>
    <dgm:cxn modelId="{0A7BAA65-0E5D-49D1-AED6-8F600308C7FC}" type="presOf" srcId="{062F011C-0404-43C0-A313-80F3956C1E65}" destId="{56E9F17C-DCB2-4397-89C8-A14F96E182DC}" srcOrd="0" destOrd="0" presId="urn:microsoft.com/office/officeart/2005/8/layout/hierarchy3"/>
    <dgm:cxn modelId="{CA399CCA-16A1-4618-83D9-162759829981}" type="presOf" srcId="{6D5342D6-B8FC-4EBC-986F-2A965FC5DFF5}" destId="{D630FC3E-4E61-452C-869C-236F547BE971}" srcOrd="1" destOrd="0" presId="urn:microsoft.com/office/officeart/2005/8/layout/hierarchy3"/>
    <dgm:cxn modelId="{CC112661-2166-4748-9E06-AA64FB1F3293}" type="presOf" srcId="{D2355DE1-EACE-4323-A3F2-B91898908F48}" destId="{E3A1C35B-A5BA-4D9F-9928-2FA3A675F09C}" srcOrd="0" destOrd="0" presId="urn:microsoft.com/office/officeart/2005/8/layout/hierarchy3"/>
    <dgm:cxn modelId="{7320EC6E-8ECF-4263-AE79-688BBCD7FD94}" type="presOf" srcId="{AB52D4FC-54FA-4418-B208-B3A0F8293E44}" destId="{42BC122D-6F24-4B5E-86DF-D0A3D4B7F424}" srcOrd="0" destOrd="0" presId="urn:microsoft.com/office/officeart/2005/8/layout/hierarchy3"/>
    <dgm:cxn modelId="{100B5B0C-F5A7-424C-844E-DA1A30C6C940}" type="presOf" srcId="{1C729766-ECE1-4877-9ADF-EC09982561D7}" destId="{A5346A27-BEB3-4FAC-8801-9E5FCE97B66D}" srcOrd="0" destOrd="0" presId="urn:microsoft.com/office/officeart/2005/8/layout/hierarchy3"/>
    <dgm:cxn modelId="{86C1C922-8368-430A-951F-7B5579990B47}" type="presOf" srcId="{D302AEC9-3382-4738-BA1E-34A6A24C0329}" destId="{E0A396D6-043E-472F-A793-1B54236BFF08}" srcOrd="0" destOrd="0" presId="urn:microsoft.com/office/officeart/2005/8/layout/hierarchy3"/>
    <dgm:cxn modelId="{64C4485A-DE0F-4852-A123-15D897E5B298}" type="presOf" srcId="{F785C43A-E187-4766-9119-EBF8B678D0FA}" destId="{92E8659E-35B8-41BF-9B06-219CE1B13F01}" srcOrd="0" destOrd="0" presId="urn:microsoft.com/office/officeart/2005/8/layout/hierarchy3"/>
    <dgm:cxn modelId="{06030CBE-1A84-4633-814C-39F427B284C8}" srcId="{6D5342D6-B8FC-4EBC-986F-2A965FC5DFF5}" destId="{D2355DE1-EACE-4323-A3F2-B91898908F48}" srcOrd="1" destOrd="0" parTransId="{83A93EF4-5724-4BAF-8897-4AF9C9BD102F}" sibTransId="{8F64522B-373F-4779-B2F0-FA05109588B3}"/>
    <dgm:cxn modelId="{CD6E1054-6BEF-4AFE-AD0B-CF716E0A312A}" srcId="{69F67332-BEC8-431E-9604-686FCB60DF03}" destId="{6D5342D6-B8FC-4EBC-986F-2A965FC5DFF5}" srcOrd="0" destOrd="0" parTransId="{FA33EC04-E145-4900-83D9-FBD171051FDD}" sibTransId="{D9C945C6-3279-42FC-849F-40B069C7D56F}"/>
    <dgm:cxn modelId="{F7656C72-1D80-43A1-803F-43E8793E2FEE}" type="presParOf" srcId="{535839A8-54E5-4B7B-A5F5-B4E08C8ADBFD}" destId="{07985E6C-F71F-4572-9921-CC40371F1355}" srcOrd="0" destOrd="0" presId="urn:microsoft.com/office/officeart/2005/8/layout/hierarchy3"/>
    <dgm:cxn modelId="{05885613-89C6-4E43-A370-F3B3CA512292}" type="presParOf" srcId="{07985E6C-F71F-4572-9921-CC40371F1355}" destId="{8D0D05BD-B558-4B3F-807D-FF7AFC6F1E01}" srcOrd="0" destOrd="0" presId="urn:microsoft.com/office/officeart/2005/8/layout/hierarchy3"/>
    <dgm:cxn modelId="{3233571D-633B-4469-980D-1153BA5D8229}" type="presParOf" srcId="{8D0D05BD-B558-4B3F-807D-FF7AFC6F1E01}" destId="{10E92B09-8F12-472A-B451-21119C1EBBF8}" srcOrd="0" destOrd="0" presId="urn:microsoft.com/office/officeart/2005/8/layout/hierarchy3"/>
    <dgm:cxn modelId="{D2F790A8-0771-4D1B-924B-00EF028C7E27}" type="presParOf" srcId="{8D0D05BD-B558-4B3F-807D-FF7AFC6F1E01}" destId="{D630FC3E-4E61-452C-869C-236F547BE971}" srcOrd="1" destOrd="0" presId="urn:microsoft.com/office/officeart/2005/8/layout/hierarchy3"/>
    <dgm:cxn modelId="{763FD727-4973-412C-901B-0A2820596C3D}" type="presParOf" srcId="{07985E6C-F71F-4572-9921-CC40371F1355}" destId="{217E77EA-76D4-46F4-A96C-4362F193436B}" srcOrd="1" destOrd="0" presId="urn:microsoft.com/office/officeart/2005/8/layout/hierarchy3"/>
    <dgm:cxn modelId="{EE31C6A1-8F4B-45C4-B0B3-80ABD075697B}" type="presParOf" srcId="{217E77EA-76D4-46F4-A96C-4362F193436B}" destId="{950EE8D2-C3A2-4629-87DA-1715C1DF14CC}" srcOrd="0" destOrd="0" presId="urn:microsoft.com/office/officeart/2005/8/layout/hierarchy3"/>
    <dgm:cxn modelId="{688DDDF0-EF46-4D4A-977C-0485D3608D41}" type="presParOf" srcId="{217E77EA-76D4-46F4-A96C-4362F193436B}" destId="{2E04C2B9-1447-4D9D-AAA1-D2D6E5F66633}" srcOrd="1" destOrd="0" presId="urn:microsoft.com/office/officeart/2005/8/layout/hierarchy3"/>
    <dgm:cxn modelId="{C165078B-7332-4B83-A498-9826D65F9E66}" type="presParOf" srcId="{217E77EA-76D4-46F4-A96C-4362F193436B}" destId="{BCE07B99-D477-47AC-8A24-4383E6308A6B}" srcOrd="2" destOrd="0" presId="urn:microsoft.com/office/officeart/2005/8/layout/hierarchy3"/>
    <dgm:cxn modelId="{6634B81F-D067-4961-A7F3-911225F1A3FC}" type="presParOf" srcId="{217E77EA-76D4-46F4-A96C-4362F193436B}" destId="{E3A1C35B-A5BA-4D9F-9928-2FA3A675F09C}" srcOrd="3" destOrd="0" presId="urn:microsoft.com/office/officeart/2005/8/layout/hierarchy3"/>
    <dgm:cxn modelId="{E02B0603-A2E6-4CB7-A899-FEF6420AD92F}" type="presParOf" srcId="{217E77EA-76D4-46F4-A96C-4362F193436B}" destId="{42BC122D-6F24-4B5E-86DF-D0A3D4B7F424}" srcOrd="4" destOrd="0" presId="urn:microsoft.com/office/officeart/2005/8/layout/hierarchy3"/>
    <dgm:cxn modelId="{22EA6ACE-6345-4AB2-9972-069D90143078}" type="presParOf" srcId="{217E77EA-76D4-46F4-A96C-4362F193436B}" destId="{92E8659E-35B8-41BF-9B06-219CE1B13F01}" srcOrd="5" destOrd="0" presId="urn:microsoft.com/office/officeart/2005/8/layout/hierarchy3"/>
    <dgm:cxn modelId="{F0F15BA3-3398-473B-9F34-EAE0A9DC7ED8}" type="presParOf" srcId="{217E77EA-76D4-46F4-A96C-4362F193436B}" destId="{FEDFDAD6-3E8C-48C8-8E4F-2B5B898B1C82}" srcOrd="6" destOrd="0" presId="urn:microsoft.com/office/officeart/2005/8/layout/hierarchy3"/>
    <dgm:cxn modelId="{450D81CC-6608-4553-9554-CE1E7686CF3F}" type="presParOf" srcId="{217E77EA-76D4-46F4-A96C-4362F193436B}" destId="{A5346A27-BEB3-4FAC-8801-9E5FCE97B66D}" srcOrd="7" destOrd="0" presId="urn:microsoft.com/office/officeart/2005/8/layout/hierarchy3"/>
    <dgm:cxn modelId="{80B98402-87DF-4F2E-94BC-361D92A28202}" type="presParOf" srcId="{217E77EA-76D4-46F4-A96C-4362F193436B}" destId="{E0A396D6-043E-472F-A793-1B54236BFF08}" srcOrd="8" destOrd="0" presId="urn:microsoft.com/office/officeart/2005/8/layout/hierarchy3"/>
    <dgm:cxn modelId="{5CAD0422-5FD3-488E-8E88-FE321895C43A}" type="presParOf" srcId="{217E77EA-76D4-46F4-A96C-4362F193436B}" destId="{56E9F17C-DCB2-4397-89C8-A14F96E182DC}" srcOrd="9" destOrd="0" presId="urn:microsoft.com/office/officeart/2005/8/layout/hierarchy3"/>
    <dgm:cxn modelId="{551A545E-9261-419F-B0CF-571844E7FE38}" type="presParOf" srcId="{217E77EA-76D4-46F4-A96C-4362F193436B}" destId="{3EBCDB5E-E8E0-4B25-990F-10C4236E2B99}" srcOrd="10" destOrd="0" presId="urn:microsoft.com/office/officeart/2005/8/layout/hierarchy3"/>
    <dgm:cxn modelId="{4D5A1C94-FD9A-47CB-AEA8-C034A18ECBDC}" type="presParOf" srcId="{217E77EA-76D4-46F4-A96C-4362F193436B}" destId="{DBD404CC-42EA-43D7-BE11-04430220F8AE}" srcOrd="11" destOrd="0" presId="urn:microsoft.com/office/officeart/2005/8/layout/hierarchy3"/>
    <dgm:cxn modelId="{62AEF279-1A6F-4C9C-97FA-FBD414B76CA7}" type="presParOf" srcId="{217E77EA-76D4-46F4-A96C-4362F193436B}" destId="{3D8AC56C-69A2-4A5E-8587-B097B809C675}" srcOrd="12" destOrd="0" presId="urn:microsoft.com/office/officeart/2005/8/layout/hierarchy3"/>
    <dgm:cxn modelId="{695BCF3E-97CC-45BF-9B5F-4DA39D6BEC4D}" type="presParOf" srcId="{217E77EA-76D4-46F4-A96C-4362F193436B}" destId="{993E1C8A-8DD8-4782-8F89-6525ECAB883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D49C-09E2-4E0C-A140-5ECEE775E1DE}">
      <dsp:nvSpPr>
        <dsp:cNvPr id="0" name=""/>
        <dsp:cNvSpPr/>
      </dsp:nvSpPr>
      <dsp:spPr>
        <a:xfrm rot="2038747">
          <a:off x="2561842" y="4068567"/>
          <a:ext cx="1206514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206514" y="30849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98763-5765-4F4D-94ED-431B158FE856}">
      <dsp:nvSpPr>
        <dsp:cNvPr id="0" name=""/>
        <dsp:cNvSpPr/>
      </dsp:nvSpPr>
      <dsp:spPr>
        <a:xfrm>
          <a:off x="2664854" y="3026702"/>
          <a:ext cx="721349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721349" y="30849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94CFD-FC59-4044-8484-6BF29AB6EABB}">
      <dsp:nvSpPr>
        <dsp:cNvPr id="0" name=""/>
        <dsp:cNvSpPr/>
      </dsp:nvSpPr>
      <dsp:spPr>
        <a:xfrm rot="19381717">
          <a:off x="2538712" y="1862295"/>
          <a:ext cx="1254744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254744" y="30849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35B90-C8A2-4C86-B368-0C38E4695122}">
      <dsp:nvSpPr>
        <dsp:cNvPr id="0" name=""/>
        <dsp:cNvSpPr/>
      </dsp:nvSpPr>
      <dsp:spPr>
        <a:xfrm>
          <a:off x="125547" y="1563842"/>
          <a:ext cx="2987419" cy="29874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955722-5FFB-4111-A086-4A4E6B22345C}">
      <dsp:nvSpPr>
        <dsp:cNvPr id="0" name=""/>
        <dsp:cNvSpPr/>
      </dsp:nvSpPr>
      <dsp:spPr>
        <a:xfrm>
          <a:off x="3350444" y="147102"/>
          <a:ext cx="2143467" cy="160098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ДИАГНОСТИРУЮЩАЯ</a:t>
          </a:r>
          <a:endParaRPr lang="ru-RU" sz="1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64347" y="381560"/>
        <a:ext cx="1515661" cy="1132066"/>
      </dsp:txXfrm>
    </dsp:sp>
    <dsp:sp modelId="{2F1CA990-04B9-49AE-9FD9-D504E1D0EA1C}">
      <dsp:nvSpPr>
        <dsp:cNvPr id="0" name=""/>
        <dsp:cNvSpPr/>
      </dsp:nvSpPr>
      <dsp:spPr>
        <a:xfrm>
          <a:off x="5234388" y="147102"/>
          <a:ext cx="3215201" cy="16009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8048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Times New Roman" pitchFamily="18" charset="0"/>
              <a:cs typeface="Times New Roman" pitchFamily="18" charset="0"/>
            </a:rPr>
            <a:t>оценка степени готовности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освоению учебной программы + отслеживание качества знаний учащихся и  измерение  их уровня  на различных этапах  обучения.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4388" y="147102"/>
        <a:ext cx="3215201" cy="1600982"/>
      </dsp:txXfrm>
    </dsp:sp>
    <dsp:sp modelId="{B8251D97-B4B8-48D9-B315-54C78F7B48BB}">
      <dsp:nvSpPr>
        <dsp:cNvPr id="0" name=""/>
        <dsp:cNvSpPr/>
      </dsp:nvSpPr>
      <dsp:spPr>
        <a:xfrm>
          <a:off x="3386203" y="2299829"/>
          <a:ext cx="2143055" cy="151544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СТИМУЛИРУЮЩАЯ</a:t>
          </a:r>
          <a:endParaRPr lang="ru-RU" sz="1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00046" y="2521761"/>
        <a:ext cx="1515369" cy="1071582"/>
      </dsp:txXfrm>
    </dsp:sp>
    <dsp:sp modelId="{0F891E5C-970D-4A21-BA96-816799AFCC53}">
      <dsp:nvSpPr>
        <dsp:cNvPr id="0" name=""/>
        <dsp:cNvSpPr/>
      </dsp:nvSpPr>
      <dsp:spPr>
        <a:xfrm>
          <a:off x="5270249" y="2299829"/>
          <a:ext cx="3214583" cy="151544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627063" lvl="1" indent="-1762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воздействие на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эмоционально-волевую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сферу посредством переживания успеха или неуспеха, </a:t>
          </a:r>
          <a:r>
            <a:rPr lang="ru-RU" sz="1600" kern="1200" dirty="0" smtClean="0">
              <a:effectLst/>
              <a:latin typeface="Times New Roman" pitchFamily="18" charset="0"/>
              <a:cs typeface="Times New Roman" pitchFamily="18" charset="0"/>
            </a:rPr>
            <a:t>формирования притязаний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намерений, поступков и отношений.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0249" y="2299829"/>
        <a:ext cx="3214583" cy="1515446"/>
      </dsp:txXfrm>
    </dsp:sp>
    <dsp:sp modelId="{F6A98EB9-21AE-43C2-AAA5-FC4095F67D2D}">
      <dsp:nvSpPr>
        <dsp:cNvPr id="0" name=""/>
        <dsp:cNvSpPr/>
      </dsp:nvSpPr>
      <dsp:spPr>
        <a:xfrm>
          <a:off x="3431757" y="4098223"/>
          <a:ext cx="2135312" cy="180098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КОНТРОЛИ-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РУЮЩАЯ</a:t>
          </a:r>
          <a:endParaRPr lang="ru-RU" sz="1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44466" y="4361971"/>
        <a:ext cx="1509894" cy="1273488"/>
      </dsp:txXfrm>
    </dsp:sp>
    <dsp:sp modelId="{A2869604-E3FA-4CA7-AAD1-9C43D30FE981}">
      <dsp:nvSpPr>
        <dsp:cNvPr id="0" name=""/>
        <dsp:cNvSpPr/>
      </dsp:nvSpPr>
      <dsp:spPr>
        <a:xfrm>
          <a:off x="5317739" y="4098223"/>
          <a:ext cx="3202968" cy="180098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627063" lvl="1" indent="-1762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информация о </a:t>
          </a:r>
          <a:r>
            <a:rPr lang="ru-RU" sz="1600" kern="1200" dirty="0" smtClean="0">
              <a:effectLst/>
              <a:latin typeface="Times New Roman" pitchFamily="18" charset="0"/>
              <a:cs typeface="Times New Roman" pitchFamily="18" charset="0"/>
            </a:rPr>
            <a:t>качестве учебного процесса  и качестве работы учителя 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 использованием различных   форм   контроля   знаний: текущего, промежуточного, итогового, фронтального, индивидуального.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7739" y="4098223"/>
        <a:ext cx="3202968" cy="180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B09-8F12-472A-B451-21119C1EBBF8}">
      <dsp:nvSpPr>
        <dsp:cNvPr id="0" name=""/>
        <dsp:cNvSpPr/>
      </dsp:nvSpPr>
      <dsp:spPr>
        <a:xfrm>
          <a:off x="155344" y="25394"/>
          <a:ext cx="8350570" cy="8269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pc="3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ОБЪЕКТЫ ОЦЕНИВАНИЯ В СОВРЕМЕННОМ ОБРАЗОВАНИИ </a:t>
          </a:r>
          <a:endParaRPr lang="ru-RU" sz="2800" b="1" kern="1200" spc="3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65" y="49615"/>
        <a:ext cx="8302128" cy="778517"/>
      </dsp:txXfrm>
    </dsp:sp>
    <dsp:sp modelId="{950EE8D2-C3A2-4629-87DA-1715C1DF14CC}">
      <dsp:nvSpPr>
        <dsp:cNvPr id="0" name=""/>
        <dsp:cNvSpPr/>
      </dsp:nvSpPr>
      <dsp:spPr>
        <a:xfrm>
          <a:off x="990401" y="852353"/>
          <a:ext cx="683170" cy="37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55"/>
              </a:lnTo>
              <a:lnTo>
                <a:pt x="683170" y="371555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4C2B9-1447-4D9D-AAA1-D2D6E5F66633}">
      <dsp:nvSpPr>
        <dsp:cNvPr id="0" name=""/>
        <dsp:cNvSpPr/>
      </dsp:nvSpPr>
      <dsp:spPr>
        <a:xfrm>
          <a:off x="1673571" y="976205"/>
          <a:ext cx="6870384" cy="495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способность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принимать и сохранять учебную цель и задачу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990715"/>
        <a:ext cx="6841364" cy="466387"/>
      </dsp:txXfrm>
    </dsp:sp>
    <dsp:sp modelId="{BCE07B99-D477-47AC-8A24-4383E6308A6B}">
      <dsp:nvSpPr>
        <dsp:cNvPr id="0" name=""/>
        <dsp:cNvSpPr/>
      </dsp:nvSpPr>
      <dsp:spPr>
        <a:xfrm>
          <a:off x="990401" y="852353"/>
          <a:ext cx="683170" cy="99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15"/>
              </a:lnTo>
              <a:lnTo>
                <a:pt x="683170" y="990815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1C35B-A5BA-4D9F-9928-2FA3A675F09C}">
      <dsp:nvSpPr>
        <dsp:cNvPr id="0" name=""/>
        <dsp:cNvSpPr/>
      </dsp:nvSpPr>
      <dsp:spPr>
        <a:xfrm>
          <a:off x="1673571" y="1595464"/>
          <a:ext cx="6870384" cy="495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преобразовывать практическую задачу в познавательную (самостоятельно, с помощью учителя или одноклассников)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1609974"/>
        <a:ext cx="6841364" cy="466387"/>
      </dsp:txXfrm>
    </dsp:sp>
    <dsp:sp modelId="{42BC122D-6F24-4B5E-86DF-D0A3D4B7F424}">
      <dsp:nvSpPr>
        <dsp:cNvPr id="0" name=""/>
        <dsp:cNvSpPr/>
      </dsp:nvSpPr>
      <dsp:spPr>
        <a:xfrm>
          <a:off x="990401" y="852353"/>
          <a:ext cx="683170" cy="178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05"/>
              </a:lnTo>
              <a:lnTo>
                <a:pt x="683170" y="1780405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8659E-35B8-41BF-9B06-219CE1B13F01}">
      <dsp:nvSpPr>
        <dsp:cNvPr id="0" name=""/>
        <dsp:cNvSpPr/>
      </dsp:nvSpPr>
      <dsp:spPr>
        <a:xfrm>
          <a:off x="1673571" y="2197276"/>
          <a:ext cx="6870384" cy="8709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планировать собственную деятельность в соответствии с поставленной задачей и условиями её реализации,  действовать в соответствии с планом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9081" y="2222786"/>
        <a:ext cx="6819364" cy="819946"/>
      </dsp:txXfrm>
    </dsp:sp>
    <dsp:sp modelId="{FEDFDAD6-3E8C-48C8-8E4F-2B5B898B1C82}">
      <dsp:nvSpPr>
        <dsp:cNvPr id="0" name=""/>
        <dsp:cNvSpPr/>
      </dsp:nvSpPr>
      <dsp:spPr>
        <a:xfrm>
          <a:off x="990401" y="852353"/>
          <a:ext cx="683170" cy="258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44"/>
              </a:lnTo>
              <a:lnTo>
                <a:pt x="683170" y="258744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46A27-BEB3-4FAC-8801-9E5FCE97B66D}">
      <dsp:nvSpPr>
        <dsp:cNvPr id="0" name=""/>
        <dsp:cNvSpPr/>
      </dsp:nvSpPr>
      <dsp:spPr>
        <a:xfrm>
          <a:off x="1673571" y="3192094"/>
          <a:ext cx="6870384" cy="495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контролировать и оценивать свои действия и вносить коррективы в их выполнение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3206604"/>
        <a:ext cx="6841364" cy="466387"/>
      </dsp:txXfrm>
    </dsp:sp>
    <dsp:sp modelId="{E0A396D6-043E-472F-A793-1B54236BFF08}">
      <dsp:nvSpPr>
        <dsp:cNvPr id="0" name=""/>
        <dsp:cNvSpPr/>
      </dsp:nvSpPr>
      <dsp:spPr>
        <a:xfrm>
          <a:off x="990401" y="852353"/>
          <a:ext cx="683170" cy="3224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52"/>
              </a:lnTo>
              <a:lnTo>
                <a:pt x="683170" y="3224152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9F17C-DCB2-4397-89C8-A14F96E182DC}">
      <dsp:nvSpPr>
        <dsp:cNvPr id="0" name=""/>
        <dsp:cNvSpPr/>
      </dsp:nvSpPr>
      <dsp:spPr>
        <a:xfrm>
          <a:off x="1673571" y="3828802"/>
          <a:ext cx="6870384" cy="495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способность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проявлять самостоятельность и инициативу в обучении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3843312"/>
        <a:ext cx="6841364" cy="466387"/>
      </dsp:txXfrm>
    </dsp:sp>
    <dsp:sp modelId="{3EBCDB5E-E8E0-4B25-990F-10C4236E2B99}">
      <dsp:nvSpPr>
        <dsp:cNvPr id="0" name=""/>
        <dsp:cNvSpPr/>
      </dsp:nvSpPr>
      <dsp:spPr>
        <a:xfrm>
          <a:off x="990401" y="852353"/>
          <a:ext cx="683170" cy="398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7429"/>
              </a:lnTo>
              <a:lnTo>
                <a:pt x="683170" y="3987429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04CC-42EA-43D7-BE11-04430220F8AE}">
      <dsp:nvSpPr>
        <dsp:cNvPr id="0" name=""/>
        <dsp:cNvSpPr/>
      </dsp:nvSpPr>
      <dsp:spPr>
        <a:xfrm>
          <a:off x="1673571" y="4448061"/>
          <a:ext cx="6870384" cy="7834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готовность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выполнять логические операции анализа и синтеза, сравнения, классификации, аналогии, обобщения, отнесения к известным понятиям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517" y="4471007"/>
        <a:ext cx="6824492" cy="737550"/>
      </dsp:txXfrm>
    </dsp:sp>
    <dsp:sp modelId="{3D8AC56C-69A2-4A5E-8587-B097B809C675}">
      <dsp:nvSpPr>
        <dsp:cNvPr id="0" name=""/>
        <dsp:cNvSpPr/>
      </dsp:nvSpPr>
      <dsp:spPr>
        <a:xfrm>
          <a:off x="990401" y="852353"/>
          <a:ext cx="683170" cy="491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336"/>
              </a:lnTo>
              <a:lnTo>
                <a:pt x="683170" y="491733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1C8A-8DD8-4782-8F89-6525ECAB8835}">
      <dsp:nvSpPr>
        <dsp:cNvPr id="0" name=""/>
        <dsp:cNvSpPr/>
      </dsp:nvSpPr>
      <dsp:spPr>
        <a:xfrm>
          <a:off x="1673571" y="5355356"/>
          <a:ext cx="6870384" cy="8286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умение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сотрудничать с учителем и сверстниками при решении учебных проблем, принимать на себя ответственность за результаты своих действий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7842" y="5379627"/>
        <a:ext cx="6821842" cy="780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A2670-83E4-440D-B0C6-395EDFA35BB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D79C-2C45-4596-B03E-7961F7A15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0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F11D1-CF17-4D1E-805E-A1E6413C5F27}" type="slidenum">
              <a:rPr lang="ru-RU">
                <a:latin typeface="Arial" pitchFamily="34" charset="0"/>
              </a:rPr>
              <a:pPr/>
              <a:t>10</a:t>
            </a:fld>
            <a:endParaRPr lang="ru-RU">
              <a:latin typeface="Arial" pitchFamily="34" charset="0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523006-136A-4BC8-B30F-E78082FA4BB1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F91B4-CB44-4AE7-9C8E-BBDC21E03589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CBF42-8048-45E0-8CB6-FCCDC26659B1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67F9D-652B-49C7-9270-8F7C2DBC9A2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20B3-BDDF-42A8-8F0D-7EB4117F6C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267200"/>
            <a:ext cx="5943600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>
                <a:cs typeface="Times New Roman" pitchFamily="18" charset="0"/>
              </a:rPr>
              <a:t>	</a:t>
            </a:r>
            <a:endParaRPr lang="ru-RU" sz="14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4924AE-1169-4639-B67C-71C5D718517E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9490A8-1B28-49CE-839B-3B9DF1E281B8}" type="slidenum">
              <a:rPr lang="ru-RU" altLang="ru-RU" smtClean="0"/>
              <a:pPr eaLnBrk="1" hangingPunct="1"/>
              <a:t>42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71B90C-14C6-4E3C-9DA8-05C8887A72EF}" type="slidenum">
              <a:rPr lang="ru-RU" altLang="ru-RU" smtClean="0"/>
              <a:pPr eaLnBrk="1" hangingPunct="1"/>
              <a:t>43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В системе оценивания в начальной школе используется преимущественно внутренняя оценка, выставляемая педагогом или школой.</a:t>
            </a:r>
          </a:p>
          <a:p>
            <a:pPr eaLnBrk="1" hangingPunct="1"/>
            <a:r>
              <a:rPr lang="ru-RU" altLang="ru-RU" smtClean="0"/>
              <a:t>Внешняя оценка, проводимая различными независимыми службами: мониторинговые исследования, аттестация ОУ. Результаты не влияют на итоговую отметку детей, участвующих в этих процедурах.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 В начальной школе рекомендуется использовать три вида оценивания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852738"/>
            <a:ext cx="8002588" cy="1560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565650"/>
            <a:ext cx="8002588" cy="1560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47525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Формирование системы контроля и оценивания  на уроке в соответствии с ФГОС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Подготовила зам. директора по УВР </a:t>
            </a:r>
          </a:p>
          <a:p>
            <a:r>
              <a:rPr lang="ru-RU" sz="2000" b="1" dirty="0" smtClean="0"/>
              <a:t>МОУ «Калитинская СОШ»</a:t>
            </a:r>
          </a:p>
          <a:p>
            <a:r>
              <a:rPr lang="ru-RU" sz="2000" b="1" dirty="0" smtClean="0"/>
              <a:t>Мартьянова О.В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02.11.2015.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27D2B4A0-6A5C-4233-82D7-962940EDD0D3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Bookman Old Style" pitchFamily="18" charset="0"/>
              </a:rPr>
              <a:pPr algn="r">
                <a:defRPr/>
              </a:pPr>
              <a:t>10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219200"/>
            <a:ext cx="2519362" cy="8064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ПРЕДМЕТНЫЕ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Самоопределение:</a:t>
            </a:r>
          </a:p>
          <a:p>
            <a:pPr algn="ctr" eaLnBrk="0" hangingPunct="0"/>
            <a:r>
              <a:rPr lang="ru-RU" sz="1200" b="1"/>
              <a:t>внутренняя позиция школьника;</a:t>
            </a:r>
          </a:p>
          <a:p>
            <a:pPr algn="ctr" eaLnBrk="0" hangingPunct="0"/>
            <a:r>
              <a:rPr lang="ru-RU" sz="1200" b="1"/>
              <a:t>Самоидентификация;</a:t>
            </a:r>
          </a:p>
          <a:p>
            <a:pPr algn="ctr" eaLnBrk="0" hangingPunct="0"/>
            <a:r>
              <a:rPr lang="ru-RU" sz="1200" b="1"/>
              <a:t>самоуважение и самооценка</a:t>
            </a: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Смыслообразование:</a:t>
            </a:r>
          </a:p>
          <a:p>
            <a:pPr algn="ctr" eaLnBrk="0" hangingPunct="0"/>
            <a:r>
              <a:rPr lang="ru-RU" sz="1200" b="1"/>
              <a:t>мотивация (учебная, </a:t>
            </a:r>
          </a:p>
          <a:p>
            <a:pPr algn="ctr" eaLnBrk="0" hangingPunct="0"/>
            <a:r>
              <a:rPr lang="ru-RU" sz="1200" b="1"/>
              <a:t>социальная); границы </a:t>
            </a:r>
          </a:p>
          <a:p>
            <a:pPr algn="ctr" eaLnBrk="0" hangingPunct="0"/>
            <a:r>
              <a:rPr lang="ru-RU" sz="1200" b="1"/>
              <a:t>собственного</a:t>
            </a:r>
          </a:p>
          <a:p>
            <a:pPr algn="ctr" eaLnBrk="0" hangingPunct="0"/>
            <a:r>
              <a:rPr lang="ru-RU" sz="1200" b="1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u="sng"/>
              <a:t>Ценностная и </a:t>
            </a:r>
          </a:p>
          <a:p>
            <a:pPr algn="ctr" eaLnBrk="0" hangingPunct="0">
              <a:defRPr/>
            </a:pPr>
            <a:r>
              <a:rPr lang="ru-RU" b="1" u="sng"/>
              <a:t>морально-этическая</a:t>
            </a:r>
          </a:p>
          <a:p>
            <a:pPr algn="ctr" eaLnBrk="0" hangingPunct="0">
              <a:defRPr/>
            </a:pPr>
            <a:r>
              <a:rPr lang="ru-RU" b="1" u="sng"/>
              <a:t>ориентация:</a:t>
            </a:r>
          </a:p>
          <a:p>
            <a:pPr algn="ctr" eaLnBrk="0" hangingPunct="0">
              <a:defRPr/>
            </a:pPr>
            <a:r>
              <a:rPr lang="ru-RU" sz="1200" b="1"/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200" b="1"/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b="1"/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b="1"/>
              <a:t>проблем на основе децентрации;</a:t>
            </a:r>
          </a:p>
          <a:p>
            <a:pPr algn="ctr" eaLnBrk="0" hangingPunct="0">
              <a:defRPr/>
            </a:pPr>
            <a:r>
              <a:rPr lang="ru-RU" sz="1200" b="1"/>
              <a:t>оценка своих поступков</a:t>
            </a:r>
            <a:r>
              <a:rPr lang="ru-RU" sz="1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Регулятивные:</a:t>
            </a:r>
          </a:p>
          <a:p>
            <a:pPr algn="ctr" eaLnBrk="0" hangingPunct="0"/>
            <a:r>
              <a:rPr lang="ru-RU" sz="1200" b="1"/>
              <a:t>управление своей </a:t>
            </a:r>
          </a:p>
          <a:p>
            <a:pPr algn="ctr" eaLnBrk="0" hangingPunct="0"/>
            <a:r>
              <a:rPr lang="ru-RU" sz="1200" b="1"/>
              <a:t>деятельностью;</a:t>
            </a:r>
          </a:p>
          <a:p>
            <a:pPr algn="ctr" eaLnBrk="0" hangingPunct="0"/>
            <a:r>
              <a:rPr lang="ru-RU" sz="1200" b="1"/>
              <a:t>контроль и коррекция;</a:t>
            </a:r>
          </a:p>
          <a:p>
            <a:pPr algn="ctr" eaLnBrk="0" hangingPunct="0"/>
            <a:r>
              <a:rPr lang="ru-RU" sz="1200" b="1"/>
              <a:t>инициативность и </a:t>
            </a:r>
          </a:p>
          <a:p>
            <a:pPr algn="ctr" eaLnBrk="0" hangingPunct="0"/>
            <a:r>
              <a:rPr lang="ru-RU" sz="1200" b="1"/>
              <a:t>самостоятельность</a:t>
            </a:r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Коммуникативные:</a:t>
            </a:r>
          </a:p>
          <a:p>
            <a:pPr algn="ctr" eaLnBrk="0" hangingPunct="0"/>
            <a:r>
              <a:rPr lang="ru-RU" sz="1200" b="1"/>
              <a:t>речевая деятельность;</a:t>
            </a:r>
          </a:p>
          <a:p>
            <a:pPr algn="ctr" eaLnBrk="0" hangingPunct="0"/>
            <a:r>
              <a:rPr lang="ru-RU" sz="1200" b="1"/>
              <a:t>навыки сотрудничества</a:t>
            </a: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3130550" y="4724400"/>
            <a:ext cx="2809875" cy="213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Познавательные:</a:t>
            </a:r>
          </a:p>
          <a:p>
            <a:pPr algn="ctr" eaLnBrk="0" hangingPunct="0"/>
            <a:r>
              <a:rPr lang="ru-RU" sz="1200" b="1"/>
              <a:t>работа с информацией;</a:t>
            </a:r>
          </a:p>
          <a:p>
            <a:pPr algn="ctr" eaLnBrk="0" hangingPunct="0"/>
            <a:r>
              <a:rPr lang="ru-RU" sz="1200" b="1"/>
              <a:t>работа с учебными моделями;</a:t>
            </a:r>
          </a:p>
          <a:p>
            <a:pPr algn="ctr" eaLnBrk="0" hangingPunct="0"/>
            <a:r>
              <a:rPr lang="ru-RU" sz="1200" b="1"/>
              <a:t>использование знако-</a:t>
            </a:r>
          </a:p>
          <a:p>
            <a:pPr algn="ctr" eaLnBrk="0" hangingPunct="0"/>
            <a:r>
              <a:rPr lang="ru-RU" sz="1200" b="1"/>
              <a:t>символических средств, </a:t>
            </a:r>
          </a:p>
          <a:p>
            <a:pPr algn="ctr" eaLnBrk="0" hangingPunct="0"/>
            <a:r>
              <a:rPr lang="ru-RU" sz="1200" b="1"/>
              <a:t>общих схем решения;</a:t>
            </a:r>
          </a:p>
          <a:p>
            <a:pPr algn="ctr" eaLnBrk="0" hangingPunct="0"/>
            <a:r>
              <a:rPr lang="ru-RU" sz="1200" b="1"/>
              <a:t>выполнение логических </a:t>
            </a:r>
          </a:p>
          <a:p>
            <a:pPr algn="ctr" eaLnBrk="0" hangingPunct="0"/>
            <a:r>
              <a:rPr lang="ru-RU" sz="1200" b="1"/>
              <a:t>операций сравнения,  анализа, </a:t>
            </a:r>
          </a:p>
          <a:p>
            <a:pPr algn="ctr" eaLnBrk="0" hangingPunct="0"/>
            <a:r>
              <a:rPr lang="ru-RU" sz="1200" b="1"/>
              <a:t>обобщения, классификации, </a:t>
            </a:r>
          </a:p>
          <a:p>
            <a:pPr algn="ctr" eaLnBrk="0" hangingPunct="0"/>
            <a:r>
              <a:rPr lang="ru-RU" sz="1200" b="1"/>
              <a:t>Установления аналогий, </a:t>
            </a:r>
          </a:p>
          <a:p>
            <a:pPr algn="ctr" eaLnBrk="0" hangingPunct="0"/>
            <a:r>
              <a:rPr lang="ru-RU" sz="1200" b="1"/>
              <a:t>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Основы системы</a:t>
            </a:r>
          </a:p>
          <a:p>
            <a:pPr algn="ctr" eaLnBrk="0" hangingPunct="0"/>
            <a:r>
              <a:rPr lang="ru-RU"/>
              <a:t>научных знаний</a:t>
            </a:r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/>
              <a:t>Опыт «предметной» </a:t>
            </a:r>
          </a:p>
          <a:p>
            <a:pPr algn="ctr"/>
            <a:r>
              <a:rPr lang="ru-RU" sz="1400"/>
              <a:t>деятельности по </a:t>
            </a:r>
          </a:p>
          <a:p>
            <a:pPr algn="ctr"/>
            <a:r>
              <a:rPr lang="ru-RU" sz="1400"/>
              <a:t>получению,</a:t>
            </a:r>
          </a:p>
          <a:p>
            <a:pPr algn="ctr"/>
            <a:r>
              <a:rPr lang="ru-RU" sz="1400"/>
              <a:t>преобразованию</a:t>
            </a:r>
          </a:p>
          <a:p>
            <a:pPr algn="ctr"/>
            <a:r>
              <a:rPr lang="ru-RU" sz="1400"/>
              <a:t>и применению</a:t>
            </a:r>
          </a:p>
          <a:p>
            <a:pPr algn="ctr"/>
            <a:r>
              <a:rPr lang="ru-RU" sz="1400"/>
              <a:t>нового знания</a:t>
            </a:r>
          </a:p>
        </p:txBody>
      </p:sp>
      <p:sp>
        <p:nvSpPr>
          <p:cNvPr id="6159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125" y="578643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04800" y="1524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к результатам освоения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основной образовательной  программы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052513"/>
            <a:ext cx="939641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критерии достижения – планируемые результаты;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оценка предметных, метапредметных, личностных результатов;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оценка способности решать учебно-практические задачи;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сочетание внутренней и внешней оценки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комплексный подход: использование</a:t>
            </a:r>
          </a:p>
          <a:p>
            <a:pPr marL="692150" lvl="1" indent="-3476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стандартизированных работ (устных, письменных);</a:t>
            </a:r>
          </a:p>
          <a:p>
            <a:pPr marL="692150" lvl="1" indent="-347663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нестандартизированных работ: проектов, практических работ, портфолио, самоанализа, самооценки и др.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уровневый подход  в инструментарии, в представлении результатов;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накопительная система оценки индивидуальных достижений;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использование персонифицированной и неперсонифицированной информации;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интерпретация результатов на основе контекстной информации</a:t>
            </a:r>
            <a:endParaRPr lang="ru-RU" sz="2100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304800"/>
            <a:ext cx="661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Система оценки: основные особенности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ТЕСТОВЫЕ ТЕХНОЛОГИИ</a:t>
            </a:r>
            <a:endParaRPr lang="ru-RU" sz="3200" b="1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Учащиеся овладевают обобщенными способами учебных действий в процессе решения учебных задач со специально подготовленными образцами учебных заданий с различным сочетанием известной и неизвестной части в содержании каждого задания.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Высокая степень объективности внешнего контроля  оценки результатов учебной деятельности позволяет постепенно переводить его в самоконтроль и самооценку.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РЕЙТИНГОВАЯ ОЦЕНКА УЧЕБНЫХ ДОСТИЖЕНИЙ ШКОЛЬНИКОВ</a:t>
            </a:r>
            <a:endParaRPr lang="ru-RU" sz="3200" b="1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оценивающих механизмов, представленный шкалой «стоимости»  различных видов  учебной деятельности и представляемых результатов.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Обеспечивает обработку информации об учебных достижениях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по количественным, так и по качественным показателям индивидуальной работы школьников.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ПРОЕКТ</a:t>
            </a:r>
            <a:endParaRPr lang="ru-RU" sz="3200" b="1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507413" cy="398304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реализации проекта формируются,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развиваются и  закрепляются важнейшие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умения и навыки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приобретаемые, в том числе, и  в результате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совместной работы в триаде «ученик-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учитель-родитель».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CCFF"/>
                </a:solidFill>
              </a:rPr>
              <a:t>В современной педагогике: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/>
              <a:t>Метод проекта используется не вместо систематического предметного обучения, а наряду с ним, как компонент системы образования. Инструментом метода учебных проектов является собственно учебный проект: обучение происходит в процессе осуществления учебного проекта.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10400" cy="1008062"/>
          </a:xfrm>
        </p:spPr>
        <p:txBody>
          <a:bodyPr/>
          <a:lstStyle/>
          <a:p>
            <a:r>
              <a:rPr lang="ru-RU" sz="2600" b="1">
                <a:solidFill>
                  <a:srgbClr val="00CCFF"/>
                </a:solidFill>
              </a:rPr>
              <a:t>Метод учебного проекта характеризуется как: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12875"/>
            <a:ext cx="70104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Одна из личностно ориентированных технологий;</a:t>
            </a:r>
          </a:p>
          <a:p>
            <a:pPr>
              <a:lnSpc>
                <a:spcPct val="90000"/>
              </a:lnSpc>
            </a:pPr>
            <a:r>
              <a:rPr lang="ru-RU" sz="2200"/>
              <a:t>Деятельностный (учение через деятельность);</a:t>
            </a:r>
          </a:p>
          <a:p>
            <a:pPr>
              <a:lnSpc>
                <a:spcPct val="90000"/>
              </a:lnSpc>
            </a:pPr>
            <a:r>
              <a:rPr lang="ru-RU" sz="2200"/>
              <a:t>Обучающий групповой деятельности;</a:t>
            </a:r>
          </a:p>
          <a:p>
            <a:pPr>
              <a:lnSpc>
                <a:spcPct val="90000"/>
              </a:lnSpc>
            </a:pPr>
            <a:r>
              <a:rPr lang="ru-RU" sz="2200"/>
              <a:t>Построенный на принципах проблемного обучения;</a:t>
            </a:r>
          </a:p>
          <a:p>
            <a:pPr>
              <a:lnSpc>
                <a:spcPct val="90000"/>
              </a:lnSpc>
            </a:pPr>
            <a:r>
              <a:rPr lang="ru-RU" sz="2200"/>
              <a:t>Развивающий умения самовыражения, самопроявления, самопрезентации и рефлексии;</a:t>
            </a:r>
          </a:p>
          <a:p>
            <a:pPr>
              <a:lnSpc>
                <a:spcPct val="90000"/>
              </a:lnSpc>
            </a:pPr>
            <a:r>
              <a:rPr lang="ru-RU" sz="2200"/>
              <a:t>Формирующий навыки самостоятельности;</a:t>
            </a:r>
          </a:p>
          <a:p>
            <a:pPr>
              <a:lnSpc>
                <a:spcPct val="90000"/>
              </a:lnSpc>
            </a:pPr>
            <a:r>
              <a:rPr lang="ru-RU" sz="2200"/>
              <a:t>Воспитывающий целеустремленность, толерантность, индивидуализм и коллективизм, ответственность, инициативность, творческое отношение к делу;</a:t>
            </a:r>
          </a:p>
          <a:p>
            <a:pPr>
              <a:lnSpc>
                <a:spcPct val="90000"/>
              </a:lnSpc>
            </a:pPr>
            <a:r>
              <a:rPr lang="ru-RU" sz="2200"/>
              <a:t>Здоровьесберегающий.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955675"/>
          </a:xfrm>
        </p:spPr>
        <p:txBody>
          <a:bodyPr/>
          <a:lstStyle/>
          <a:p>
            <a:r>
              <a:rPr lang="ru-RU" sz="2600" b="1">
                <a:solidFill>
                  <a:srgbClr val="00CCFF"/>
                </a:solidFill>
              </a:rPr>
              <a:t>Классификация: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12875"/>
            <a:ext cx="7010400" cy="4683125"/>
          </a:xfrm>
        </p:spPr>
        <p:txBody>
          <a:bodyPr/>
          <a:lstStyle/>
          <a:p>
            <a:pPr marL="901700">
              <a:lnSpc>
                <a:spcPct val="90000"/>
              </a:lnSpc>
            </a:pPr>
            <a:r>
              <a:rPr lang="ru-RU" sz="2400"/>
              <a:t>Проект на один урок;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Проект на весь учебный год;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Проект по одной теме;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Межпредметный проект;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Внепредметный проект;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Внешкольный проект;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Проектирование по составу участников: 				- индивидуальное, 					- групповое, 						- разновозрастное, 				- общешкольное и т.д.</a:t>
            </a:r>
          </a:p>
          <a:p>
            <a:pPr marL="901700">
              <a:lnSpc>
                <a:spcPct val="90000"/>
              </a:lnSpc>
            </a:pPr>
            <a:r>
              <a:rPr lang="ru-RU" sz="2400"/>
              <a:t>Доминирующая в проекте деятельность.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 marL="441325" indent="-4413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			</a:t>
            </a:r>
            <a:r>
              <a:rPr lang="ru-RU" sz="2200" b="1">
                <a:solidFill>
                  <a:srgbClr val="00CCFF"/>
                </a:solidFill>
              </a:rPr>
              <a:t>Педагогической целью проведения 			презентации является выработка и или 		развитие презентативных умений и 			навыков. К ним относятся умения: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кратко, достаточно полно и лаконично (укладываясь в 10—12минут) рассказать о постановке и решении задачи проекта;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демонстрировать понимание проблемы проекта, собственную формулировку цели и задач проекта, выбранный путь решения;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анализировать ход поиска решения для аргументации выбора способа решения;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демонстрировать найденное решение;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анализировать влияние различных факторов на ход работы над проектом;</a:t>
            </a:r>
          </a:p>
          <a:p>
            <a:pPr marL="441325" indent="-441325">
              <a:lnSpc>
                <a:spcPct val="80000"/>
              </a:lnSpc>
            </a:pPr>
            <a:r>
              <a:rPr lang="ru-RU" sz="2200"/>
              <a:t>проводить самоанализ успешности и результативности решения проблемы, адекватности уровня постановки проблемы тем средствам, с помощью которых отыскивалось решение.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 marL="1431925" indent="-441325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	</a:t>
            </a:r>
            <a:r>
              <a:rPr lang="ru-RU" sz="2400">
                <a:solidFill>
                  <a:srgbClr val="00CCFF"/>
                </a:solidFill>
              </a:rPr>
              <a:t>Метод проектов формирует следующие ключевые компетентности:</a:t>
            </a:r>
          </a:p>
          <a:p>
            <a:pPr marL="1431925" indent="-441325">
              <a:lnSpc>
                <a:spcPct val="90000"/>
              </a:lnSpc>
            </a:pPr>
            <a:r>
              <a:rPr lang="ru-RU" sz="2200"/>
              <a:t>в сфере самостоятельной познавательной деятельности, через самостоятельную работу над проблемой проекта, приобретение знаний из различных источников информации;</a:t>
            </a:r>
          </a:p>
          <a:p>
            <a:pPr marL="1431925" indent="-441325">
              <a:lnSpc>
                <a:spcPct val="90000"/>
              </a:lnSpc>
            </a:pPr>
            <a:r>
              <a:rPr lang="ru-RU" sz="2200"/>
              <a:t>в сфере социально-трудовой деятельности, через навыки самоорганизации, самооценки, самопрезентации,  умения адаптироваться к действительности;</a:t>
            </a:r>
          </a:p>
          <a:p>
            <a:pPr marL="1431925" indent="-441325">
              <a:lnSpc>
                <a:spcPct val="90000"/>
              </a:lnSpc>
            </a:pPr>
            <a:r>
              <a:rPr lang="ru-RU" sz="2200"/>
              <a:t>коммуникативная компетентность, через умение общаться и «работать в команде», сотрудничать с людьми в различных видах деятельности;</a:t>
            </a:r>
          </a:p>
          <a:p>
            <a:pPr marL="1431925" indent="-441325">
              <a:lnSpc>
                <a:spcPct val="90000"/>
              </a:lnSpc>
            </a:pPr>
            <a:r>
              <a:rPr lang="ru-RU" sz="2200"/>
              <a:t>компетентность в сфере культурно-досуговой деятельности, через умение использовать свое свободное время; решение творческих и прикладных задач проекта.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8478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/>
              <a:t>«Нужно, чтобы дети, </a:t>
            </a:r>
            <a:r>
              <a:rPr lang="ru-RU" sz="3200" b="1" dirty="0" smtClean="0"/>
              <a:t>по возможности</a:t>
            </a:r>
            <a:r>
              <a:rPr lang="ru-RU" sz="3200" b="1" dirty="0"/>
              <a:t>, учились самостоятельно, а учитель руководил </a:t>
            </a:r>
            <a:r>
              <a:rPr lang="ru-RU" sz="3200" b="1" dirty="0" smtClean="0"/>
              <a:t>этим самостоятельным </a:t>
            </a:r>
            <a:r>
              <a:rPr lang="ru-RU" sz="3200" b="1" dirty="0"/>
              <a:t>процессом и давал для него материал</a:t>
            </a:r>
            <a:r>
              <a:rPr lang="ru-RU" sz="3200" b="1" dirty="0" smtClean="0"/>
              <a:t>». </a:t>
            </a:r>
          </a:p>
          <a:p>
            <a:pPr algn="r"/>
            <a:endParaRPr lang="ru-RU" sz="3200" b="1" dirty="0" smtClean="0"/>
          </a:p>
          <a:p>
            <a:pPr algn="r"/>
            <a:r>
              <a:rPr lang="ru-RU" sz="2800" b="1" dirty="0" smtClean="0"/>
              <a:t>К.Д</a:t>
            </a:r>
            <a:r>
              <a:rPr lang="ru-RU" sz="2800" b="1" dirty="0"/>
              <a:t>. </a:t>
            </a:r>
            <a:r>
              <a:rPr lang="ru-RU" sz="2800" b="1" dirty="0" smtClean="0"/>
              <a:t>Ушинский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031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052513"/>
            <a:ext cx="7010400" cy="4824412"/>
          </a:xfrm>
        </p:spPr>
        <p:txBody>
          <a:bodyPr/>
          <a:lstStyle/>
          <a:p>
            <a:pPr indent="22225">
              <a:lnSpc>
                <a:spcPct val="110000"/>
              </a:lnSpc>
              <a:buFont typeface="Wingdings" pitchFamily="2" charset="2"/>
              <a:buNone/>
            </a:pPr>
            <a:r>
              <a:rPr lang="ru-RU" sz="3000" b="1" u="sng" dirty="0"/>
              <a:t>Учебный проект</a:t>
            </a:r>
            <a:r>
              <a:rPr lang="ru-RU" dirty="0"/>
              <a:t> – это совместная </a:t>
            </a:r>
            <a:r>
              <a:rPr lang="ru-RU" b="1" i="1" dirty="0"/>
              <a:t>учебно-познавательная</a:t>
            </a:r>
            <a:r>
              <a:rPr lang="ru-RU" dirty="0"/>
              <a:t>, творческая или игровая </a:t>
            </a:r>
            <a:r>
              <a:rPr lang="ru-RU" b="1" i="1" dirty="0"/>
              <a:t>деятельность</a:t>
            </a:r>
            <a:r>
              <a:rPr lang="ru-RU" b="1" dirty="0"/>
              <a:t> </a:t>
            </a:r>
            <a:r>
              <a:rPr lang="ru-RU" dirty="0"/>
              <a:t>учащихся-партнеров, имеющая общую </a:t>
            </a:r>
            <a:r>
              <a:rPr lang="ru-RU" b="1" i="1" dirty="0"/>
              <a:t>цель</a:t>
            </a:r>
            <a:r>
              <a:rPr lang="ru-RU" b="1" dirty="0"/>
              <a:t>, </a:t>
            </a:r>
            <a:r>
              <a:rPr lang="ru-RU" dirty="0"/>
              <a:t>согласованные </a:t>
            </a:r>
            <a:r>
              <a:rPr lang="ru-RU" b="1" i="1" dirty="0"/>
              <a:t>методы, способы</a:t>
            </a:r>
            <a:r>
              <a:rPr lang="ru-RU" b="1" dirty="0"/>
              <a:t> </a:t>
            </a:r>
            <a:r>
              <a:rPr lang="ru-RU" dirty="0"/>
              <a:t>деятельности, направленные на достижение </a:t>
            </a:r>
            <a:r>
              <a:rPr lang="ru-RU" b="1" i="1" dirty="0"/>
              <a:t>общего результата</a:t>
            </a:r>
            <a:r>
              <a:rPr lang="ru-RU" b="1" dirty="0"/>
              <a:t> </a:t>
            </a:r>
            <a:r>
              <a:rPr lang="ru-RU" dirty="0"/>
              <a:t>по решению какой-либо </a:t>
            </a:r>
            <a:r>
              <a:rPr lang="ru-RU" b="1" i="1" dirty="0"/>
              <a:t>проблемы</a:t>
            </a:r>
            <a:r>
              <a:rPr lang="ru-RU" b="1" dirty="0"/>
              <a:t>, </a:t>
            </a:r>
            <a:r>
              <a:rPr lang="ru-RU" dirty="0"/>
              <a:t>значимой для участников проекта.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3600" b="1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Обеспечивает учителя оперативной обратной связью об уровне усвоения учащимися учебного материала. 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Является эффективным средством выявления зон успешности учебной деятельности. 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Позволяет учителю проектировать и проводить педагогическое исследование.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49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8569325" cy="1811288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Портфолио ученика</a:t>
            </a:r>
          </a:p>
        </p:txBody>
      </p:sp>
      <p:pic>
        <p:nvPicPr>
          <p:cNvPr id="43011" name="Picture 2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1088"/>
            <a:ext cx="292735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722313" y="2020888"/>
            <a:ext cx="762635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смысл портфолио –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«показать все, на что ты способен».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Смещение акцента с того,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учащийся не знает и не умеет, на то, что он знает и умеет.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7A7F2-D2B7-48AF-91A2-753A86BF314C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005064"/>
            <a:ext cx="30956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76250"/>
            <a:ext cx="8785225" cy="1143000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  позволяет решать следующие задачи:</a:t>
            </a: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64613" cy="48529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поддерживать высокую учебную мотивацию</a:t>
            </a:r>
          </a:p>
          <a:p>
            <a:pPr algn="just"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поощрять самостоятельность, расширение возможностей самообразования, самореализации</a:t>
            </a:r>
          </a:p>
          <a:p>
            <a:pPr algn="just"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навыки самооценки деятельности обучающихся</a:t>
            </a:r>
          </a:p>
          <a:p>
            <a:pPr algn="just"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умения ставить цели, планировать и организовывать собственную учебную и внеучебную деятельность</a:t>
            </a:r>
          </a:p>
          <a:p>
            <a:pPr algn="just"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создавать дополнительных возможности для успешной социализации обучающихся</a:t>
            </a:r>
          </a:p>
          <a:p>
            <a:pPr>
              <a:lnSpc>
                <a:spcPct val="90000"/>
              </a:lnSpc>
            </a:pPr>
            <a:endParaRPr lang="ru-RU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технологии портфолио: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7188" algn="just"/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сформировать у учащихся навыки и умения анализировать собственные интересы, склонности, потребности и соотносить их с имеющимися возможностями</a:t>
            </a:r>
          </a:p>
          <a:p>
            <a:pPr marL="0" indent="357188" algn="just"/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основе полученной информации, рассмотрев все возможные варианты, принимать правильное самостоятельное решение. А также систематизировать, анализировать собранный материал. Повысить учебную мотивацию и мотивацию успеха учебной деятельности.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7773988" cy="5472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Портфолио позволяет учитывать результаты,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достигнутые учеником в разнообразных видах деятельности: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smtClean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417" y="191683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dirty="0"/>
              <a:t>Кто работает с портфолио, тот работает больше, но его работа будет интереснее, его ученики станут более самостоятельными и их достижения более зримыми.</a:t>
            </a:r>
          </a:p>
        </p:txBody>
      </p:sp>
    </p:spTree>
    <p:extLst>
      <p:ext uri="{BB962C8B-B14F-4D97-AF65-F5344CB8AC3E}">
        <p14:creationId xmlns:p14="http://schemas.microsoft.com/office/powerpoint/2010/main" val="242619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00113" y="836613"/>
            <a:ext cx="7924800" cy="517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Выявлено, что учащиеся имеют более высокие результаты, если: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хорошо мотивированы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тревожны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верят в собственные силы и способности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владеют эффективными стратегиями обучения (включая постановку цели, выбор стратегий, самоконтроль и  самооценку процесса обучения)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8045450" cy="1676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b="1" dirty="0" smtClean="0"/>
              <a:t>Требования к результатам освоения основной образовательной программы основного общего образования</a:t>
            </a:r>
            <a:endParaRPr lang="ru-RU" sz="2800" b="1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559800" cy="4143375"/>
          </a:xfrm>
        </p:spPr>
        <p:txBody>
          <a:bodyPr/>
          <a:lstStyle/>
          <a:p>
            <a:r>
              <a:rPr lang="ru-RU" altLang="ru-RU" sz="2800" b="1" dirty="0" smtClean="0"/>
              <a:t>Итогом обучения должна будет стать совокупность результатов:</a:t>
            </a:r>
          </a:p>
          <a:p>
            <a:r>
              <a:rPr lang="ru-RU" altLang="ru-RU" sz="2800" b="1" dirty="0" smtClean="0"/>
              <a:t>- личностных (способность к саморазвитию, желание учиться и др.);</a:t>
            </a:r>
          </a:p>
          <a:p>
            <a:r>
              <a:rPr lang="ru-RU" altLang="ru-RU" sz="2800" b="1" dirty="0" smtClean="0"/>
              <a:t>- метапредметных (универсальные учебные действия);</a:t>
            </a:r>
          </a:p>
          <a:p>
            <a:r>
              <a:rPr lang="ru-RU" altLang="ru-RU" sz="2800" b="1" dirty="0" smtClean="0"/>
              <a:t>- предметных (система основных знаний).</a:t>
            </a:r>
          </a:p>
        </p:txBody>
      </p:sp>
    </p:spTree>
    <p:extLst>
      <p:ext uri="{BB962C8B-B14F-4D97-AF65-F5344CB8AC3E}">
        <p14:creationId xmlns:p14="http://schemas.microsoft.com/office/powerpoint/2010/main" val="278634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изменение системы оценивания учебных достижений  обучающихся. </a:t>
            </a:r>
          </a:p>
          <a:p>
            <a:pPr algn="just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оценивания должна быть сориентирована на оценку сформированности  различных компетенций у обучающихся и последующее составление индивидуального образовательного маршрута для каждого обучающегося.  </a:t>
            </a:r>
          </a:p>
          <a:p>
            <a:pPr algn="just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Система оценивания, основная задача которой, оценивание учебных достижений каждого обучающегося с целью выстраивания маршрута обучения и корректировки индивидуальных результатов может быть названа формирующим оцениванием.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682"/>
            <a:ext cx="9252520" cy="629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2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вал 1"/>
          <p:cNvSpPr>
            <a:spLocks noChangeArrowheads="1"/>
          </p:cNvSpPr>
          <p:nvPr/>
        </p:nvSpPr>
        <p:spPr bwMode="auto">
          <a:xfrm>
            <a:off x="417080" y="764704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0412" y="1408113"/>
            <a:ext cx="34575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dbl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1. Что оценивать?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849688" y="2420888"/>
            <a:ext cx="48990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 dirty="0">
                <a:solidFill>
                  <a:srgbClr val="003399"/>
                </a:solidFill>
              </a:rPr>
              <a:t>Оцениваем результаты</a:t>
            </a:r>
            <a:r>
              <a:rPr lang="ru-RU" altLang="ru-RU" sz="3600" b="1" dirty="0">
                <a:solidFill>
                  <a:srgbClr val="003399"/>
                </a:solidFill>
              </a:rPr>
              <a:t>: </a:t>
            </a:r>
          </a:p>
          <a:p>
            <a:pPr eaLnBrk="1" hangingPunct="1"/>
            <a:r>
              <a:rPr lang="ru-RU" altLang="ru-RU" sz="3600" b="1" dirty="0">
                <a:solidFill>
                  <a:srgbClr val="003399"/>
                </a:solidFill>
              </a:rPr>
              <a:t>- предметные,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3399"/>
                </a:solidFill>
              </a:rPr>
              <a:t>- метапредметные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3399"/>
                </a:solidFill>
              </a:rPr>
              <a:t>- личностные</a:t>
            </a:r>
          </a:p>
        </p:txBody>
      </p:sp>
      <p:pic>
        <p:nvPicPr>
          <p:cNvPr id="8197" name="Picture 2" descr="C:\Users\user\AppData\Local\Microsoft\Windows\Temporary Internet Files\Content.IE5\WZQ34R3W\MP9004095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0" y="4000450"/>
            <a:ext cx="17430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1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вал 1"/>
          <p:cNvSpPr>
            <a:spLocks noChangeArrowheads="1"/>
          </p:cNvSpPr>
          <p:nvPr/>
        </p:nvSpPr>
        <p:spPr bwMode="auto">
          <a:xfrm>
            <a:off x="323850" y="1273696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0412" y="2492896"/>
            <a:ext cx="34575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2. Кто оценивает?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849688" y="3768725"/>
            <a:ext cx="4899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 dirty="0">
                <a:solidFill>
                  <a:srgbClr val="003399"/>
                </a:solidFill>
              </a:rPr>
              <a:t>Учитель и ученик</a:t>
            </a:r>
          </a:p>
          <a:p>
            <a:pPr eaLnBrk="1" hangingPunct="1"/>
            <a:endParaRPr lang="ru-RU" altLang="ru-RU" sz="3600" b="1" u="sng" dirty="0">
              <a:solidFill>
                <a:srgbClr val="003399"/>
              </a:solidFill>
            </a:endParaRPr>
          </a:p>
          <a:p>
            <a:pPr eaLnBrk="1" hangingPunct="1"/>
            <a:r>
              <a:rPr lang="ru-RU" altLang="ru-RU" sz="3600" b="1" dirty="0">
                <a:solidFill>
                  <a:srgbClr val="003399"/>
                </a:solidFill>
              </a:rPr>
              <a:t>Вместе определяют оценку и отметку</a:t>
            </a:r>
          </a:p>
        </p:txBody>
      </p:sp>
      <p:pic>
        <p:nvPicPr>
          <p:cNvPr id="9221" name="Picture 3" descr="C:\Users\user\AppData\Local\Microsoft\Windows\Temporary Internet Files\Content.IE5\QVODJCZQ\MC900089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157192"/>
            <a:ext cx="17970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вал 1"/>
          <p:cNvSpPr>
            <a:spLocks noChangeArrowheads="1"/>
          </p:cNvSpPr>
          <p:nvPr/>
        </p:nvSpPr>
        <p:spPr bwMode="auto">
          <a:xfrm>
            <a:off x="476072" y="1217439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461117" y="2204864"/>
            <a:ext cx="4564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3. Сколько ставить отметок?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44722" y="3501008"/>
            <a:ext cx="5346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0000CC"/>
                </a:solidFill>
              </a:rPr>
              <a:t>Отметка может ставиться</a:t>
            </a:r>
            <a:r>
              <a:rPr lang="ru-RU" altLang="ru-RU" sz="36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43032" y="4797152"/>
            <a:ext cx="87630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3600" b="1" dirty="0">
                <a:solidFill>
                  <a:srgbClr val="0000CC"/>
                </a:solidFill>
              </a:rPr>
              <a:t>за каждую учебную задачу;</a:t>
            </a:r>
          </a:p>
          <a:p>
            <a:pPr eaLnBrk="1" hangingPunct="1">
              <a:buFontTx/>
              <a:buChar char="-"/>
            </a:pPr>
            <a:r>
              <a:rPr lang="ru-RU" altLang="ru-RU" sz="3600" b="1" dirty="0">
                <a:solidFill>
                  <a:srgbClr val="0000CC"/>
                </a:solidFill>
              </a:rPr>
              <a:t>за группу заданий, объединённых конкретным учебным действием</a:t>
            </a:r>
          </a:p>
        </p:txBody>
      </p:sp>
    </p:spTree>
    <p:extLst>
      <p:ext uri="{BB962C8B-B14F-4D97-AF65-F5344CB8AC3E}">
        <p14:creationId xmlns:p14="http://schemas.microsoft.com/office/powerpoint/2010/main" val="371207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вал 1"/>
          <p:cNvSpPr>
            <a:spLocks noChangeArrowheads="1"/>
          </p:cNvSpPr>
          <p:nvPr/>
        </p:nvSpPr>
        <p:spPr bwMode="auto">
          <a:xfrm>
            <a:off x="323850" y="1420154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127500" y="1420154"/>
            <a:ext cx="47307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4. Где накапливать оценки и отметки?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345781" y="2886860"/>
            <a:ext cx="42941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0000CC"/>
                </a:solidFill>
              </a:rPr>
              <a:t>В «Портфеле достижений»</a:t>
            </a:r>
            <a:endParaRPr lang="ru-RU" altLang="ru-RU" sz="3600" b="1" dirty="0">
              <a:solidFill>
                <a:srgbClr val="0000CC"/>
              </a:solidFill>
            </a:endParaRPr>
          </a:p>
        </p:txBody>
      </p:sp>
      <p:pic>
        <p:nvPicPr>
          <p:cNvPr id="11269" name="Picture 3" descr="C:\Users\user\AppData\Local\Microsoft\Windows\Temporary Internet Files\Content.IE5\USN03YAD\MC90044039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93096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6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вал 1"/>
          <p:cNvSpPr>
            <a:spLocks noChangeArrowheads="1"/>
          </p:cNvSpPr>
          <p:nvPr/>
        </p:nvSpPr>
        <p:spPr bwMode="auto">
          <a:xfrm>
            <a:off x="317070" y="1052736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141176" y="1772816"/>
            <a:ext cx="4730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5. Когда ставить отметки?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429000" y="3106161"/>
            <a:ext cx="56388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0099"/>
                </a:solidFill>
              </a:rPr>
              <a:t>Текущие - по желанию, </a:t>
            </a:r>
          </a:p>
          <a:p>
            <a:pPr eaLnBrk="1" hangingPunct="1"/>
            <a:endParaRPr lang="ru-RU" altLang="ru-RU" sz="3600" b="1" dirty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sz="3600" b="1" dirty="0">
                <a:solidFill>
                  <a:srgbClr val="000099"/>
                </a:solidFill>
              </a:rPr>
              <a:t>За тематические </a:t>
            </a:r>
          </a:p>
          <a:p>
            <a:pPr eaLnBrk="1" hangingPunct="1"/>
            <a:r>
              <a:rPr lang="ru-RU" altLang="ru-RU" sz="3600" b="1" dirty="0">
                <a:solidFill>
                  <a:srgbClr val="000099"/>
                </a:solidFill>
              </a:rPr>
              <a:t>и проверочные -           		   обязательно</a:t>
            </a:r>
          </a:p>
        </p:txBody>
      </p:sp>
      <p:pic>
        <p:nvPicPr>
          <p:cNvPr id="12293" name="Picture 2" descr="C:\Users\user\AppData\Local\Microsoft\Windows\Temporary Internet Files\Content.IE5\WZQ34R3W\MC900234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" y="5085184"/>
            <a:ext cx="27130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0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вал 1"/>
          <p:cNvSpPr>
            <a:spLocks noChangeArrowheads="1"/>
          </p:cNvSpPr>
          <p:nvPr/>
        </p:nvSpPr>
        <p:spPr bwMode="auto">
          <a:xfrm>
            <a:off x="323850" y="1293019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610505" y="1916832"/>
            <a:ext cx="55387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6. По каким критериям оценивать?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67050" y="2743994"/>
            <a:ext cx="64770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0099"/>
                </a:solidFill>
              </a:rPr>
              <a:t>Необходимый уровень (базовый)</a:t>
            </a:r>
          </a:p>
          <a:p>
            <a:pPr algn="ctr" eaLnBrk="1" hangingPunct="1"/>
            <a:r>
              <a:rPr lang="ru-RU" altLang="ru-RU" sz="3200" b="1">
                <a:solidFill>
                  <a:srgbClr val="000099"/>
                </a:solidFill>
              </a:rPr>
              <a:t>Повышенный уровень (программный)</a:t>
            </a:r>
          </a:p>
          <a:p>
            <a:pPr algn="ctr" eaLnBrk="1" hangingPunct="1"/>
            <a:r>
              <a:rPr lang="ru-RU" altLang="ru-RU" sz="3200" b="1">
                <a:solidFill>
                  <a:srgbClr val="000099"/>
                </a:solidFill>
              </a:rPr>
              <a:t>Максимальный уровень </a:t>
            </a:r>
          </a:p>
          <a:p>
            <a:pPr algn="ctr" eaLnBrk="1" hangingPunct="1"/>
            <a:r>
              <a:rPr lang="ru-RU" altLang="ru-RU" sz="3200" b="1">
                <a:solidFill>
                  <a:srgbClr val="000099"/>
                </a:solidFill>
              </a:rPr>
              <a:t>( НЕ обязательный)</a:t>
            </a:r>
          </a:p>
        </p:txBody>
      </p:sp>
      <p:pic>
        <p:nvPicPr>
          <p:cNvPr id="13317" name="Picture 2" descr="C:\Users\user\AppData\Local\Microsoft\Windows\Temporary Internet Files\Content.IE5\BFL3WANY\MC9004042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581128"/>
            <a:ext cx="17716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28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вал 1"/>
          <p:cNvSpPr>
            <a:spLocks noChangeArrowheads="1"/>
          </p:cNvSpPr>
          <p:nvPr/>
        </p:nvSpPr>
        <p:spPr bwMode="auto">
          <a:xfrm>
            <a:off x="251520" y="1052736"/>
            <a:ext cx="3168650" cy="29019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Система оценки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и контроля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605213" y="1636070"/>
            <a:ext cx="553878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6. Как определять итоговые оценки?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59906" y="3021385"/>
            <a:ext cx="6477000" cy="3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0099"/>
                </a:solidFill>
              </a:rPr>
              <a:t>Предметные четвертные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0099"/>
                </a:solidFill>
              </a:rPr>
              <a:t>оценки/ отметки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0099"/>
                </a:solidFill>
              </a:rPr>
              <a:t>определяются по таблицам предметных результатов. </a:t>
            </a:r>
          </a:p>
          <a:p>
            <a:pPr algn="ctr" eaLnBrk="1" hangingPunct="1"/>
            <a:endParaRPr lang="ru-RU" altLang="ru-RU" sz="3200" b="1" dirty="0">
              <a:solidFill>
                <a:srgbClr val="000099"/>
              </a:solidFill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000099"/>
                </a:solidFill>
              </a:rPr>
              <a:t>Итоговая оценка 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- за весь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000099"/>
                </a:solidFill>
              </a:rPr>
              <a:t>уровень образования</a:t>
            </a:r>
            <a:endParaRPr lang="ru-RU" altLang="ru-RU" sz="3200" b="1" dirty="0">
              <a:solidFill>
                <a:srgbClr val="000099"/>
              </a:solidFill>
            </a:endParaRPr>
          </a:p>
        </p:txBody>
      </p:sp>
      <p:pic>
        <p:nvPicPr>
          <p:cNvPr id="14341" name="Picture 2" descr="C:\Users\user\AppData\Local\Microsoft\Windows\Temporary Internet Files\Content.IE5\USN03YAD\MC900435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29" y="4077072"/>
            <a:ext cx="1371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3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вал 1"/>
          <p:cNvSpPr>
            <a:spLocks noChangeArrowheads="1"/>
          </p:cNvSpPr>
          <p:nvPr/>
        </p:nvSpPr>
        <p:spPr bwMode="auto">
          <a:xfrm>
            <a:off x="95250" y="1340768"/>
            <a:ext cx="3124200" cy="22098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Контроль и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оценка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446588" y="1133186"/>
            <a:ext cx="4603750" cy="8921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1.Соответствовать целям и задачам, этапам обучения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600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386514" y="1241858"/>
            <a:ext cx="914400" cy="3046413"/>
          </a:xfrm>
          <a:prstGeom prst="rect">
            <a:avLst/>
          </a:prstGeom>
          <a:noFill/>
          <a:ln w="762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 eaLnBrk="1" hangingPunct="1"/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446588" y="2334057"/>
            <a:ext cx="4603750" cy="8620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2.Являться неотъемлемой частью учебной деятельности.</a:t>
            </a:r>
            <a:endParaRPr lang="ru-RU" altLang="ru-RU" sz="2500" dirty="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446588" y="3426258"/>
            <a:ext cx="4576762" cy="8620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3.Стать для ребёнка осмысленным действием.</a:t>
            </a:r>
            <a:endParaRPr lang="ru-RU" altLang="ru-RU" sz="2500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38113" y="4725144"/>
            <a:ext cx="8912225" cy="47783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4.Направлены на отслеживания динамики роста учащихся</a:t>
            </a:r>
            <a:endParaRPr lang="ru-RU" altLang="ru-RU" sz="2500" dirty="0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131689" y="5589240"/>
            <a:ext cx="8912225" cy="8620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5.Проводиться в целях диагностики и выявления уровня развития знаний</a:t>
            </a:r>
            <a:endParaRPr lang="ru-RU" altLang="ru-RU" sz="2500" dirty="0"/>
          </a:p>
        </p:txBody>
      </p:sp>
    </p:spTree>
    <p:extLst>
      <p:ext uri="{BB962C8B-B14F-4D97-AF65-F5344CB8AC3E}">
        <p14:creationId xmlns:p14="http://schemas.microsoft.com/office/powerpoint/2010/main" val="4213721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вал 1"/>
          <p:cNvSpPr>
            <a:spLocks noChangeArrowheads="1"/>
          </p:cNvSpPr>
          <p:nvPr/>
        </p:nvSpPr>
        <p:spPr bwMode="auto">
          <a:xfrm>
            <a:off x="95250" y="1359818"/>
            <a:ext cx="3409950" cy="291465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2600" b="1" dirty="0">
                <a:solidFill>
                  <a:schemeClr val="bg1"/>
                </a:solidFill>
              </a:rPr>
              <a:t>Результаты  обучающихся</a:t>
            </a: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743369" y="1340768"/>
            <a:ext cx="4343400" cy="12922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Контролировать процесс и результаты своей деятельности.</a:t>
            </a:r>
            <a:endParaRPr lang="ru-RU" altLang="ru-RU" sz="2600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663950" y="1550987"/>
            <a:ext cx="914400" cy="3478213"/>
          </a:xfrm>
          <a:prstGeom prst="rect">
            <a:avLst/>
          </a:prstGeom>
          <a:noFill/>
          <a:ln w="762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724400" y="2859086"/>
            <a:ext cx="4343400" cy="8620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Адекватно воспринимать оценки и отметки.</a:t>
            </a:r>
            <a:endParaRPr lang="ru-RU" altLang="ru-RU" sz="2500" dirty="0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727575" y="3933249"/>
            <a:ext cx="4340225" cy="124618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Различать объективную трудность задачи и субъективную сложность.</a:t>
            </a:r>
            <a:endParaRPr lang="ru-RU" altLang="ru-RU" sz="2500" dirty="0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58750" y="5589240"/>
            <a:ext cx="8839200" cy="8620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4.Взаимодействовать со взрослыми и со сверстниками в учебной деятельности</a:t>
            </a:r>
            <a:endParaRPr lang="ru-RU" altLang="ru-RU" sz="2500" dirty="0"/>
          </a:p>
        </p:txBody>
      </p:sp>
    </p:spTree>
    <p:extLst>
      <p:ext uri="{BB962C8B-B14F-4D97-AF65-F5344CB8AC3E}">
        <p14:creationId xmlns:p14="http://schemas.microsoft.com/office/powerpoint/2010/main" val="216900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 в системе оценки результатов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</a:rPr>
              <a:t>Система оценки – инструментальное ядро государственных образовательных стандартов</a:t>
            </a:r>
          </a:p>
          <a:p>
            <a:pPr algn="just">
              <a:buFont typeface="Arial" charset="0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Оценка предметных, </a:t>
            </a:r>
            <a:r>
              <a:rPr lang="ru-RU" sz="2800" dirty="0" err="1" smtClean="0">
                <a:latin typeface="Times New Roman" pitchFamily="18" charset="0"/>
              </a:rPr>
              <a:t>метапредметных</a:t>
            </a:r>
            <a:r>
              <a:rPr lang="ru-RU" sz="2800" dirty="0" smtClean="0">
                <a:latin typeface="Times New Roman" pitchFamily="18" charset="0"/>
              </a:rPr>
              <a:t> и личностных результатов общего образования</a:t>
            </a:r>
          </a:p>
          <a:p>
            <a:pPr algn="just">
              <a:buFont typeface="Arial" charset="0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Ориентация оценки на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деятельностный</a:t>
            </a:r>
            <a:r>
              <a:rPr lang="ru-RU" sz="2800" dirty="0" smtClean="0">
                <a:latin typeface="Times New Roman" pitchFamily="18" charset="0"/>
              </a:rPr>
              <a:t> подход</a:t>
            </a:r>
          </a:p>
          <a:p>
            <a:pPr>
              <a:buFont typeface="Arial" charset="0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Комплексный подход к  оценке результатов образования</a:t>
            </a:r>
          </a:p>
          <a:p>
            <a:pPr algn="just">
              <a:buFont typeface="Arial" charset="0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</a:rPr>
              <a:t>Встроенность</a:t>
            </a:r>
            <a:r>
              <a:rPr lang="ru-RU" sz="2800" dirty="0" smtClean="0">
                <a:latin typeface="Times New Roman" pitchFamily="18" charset="0"/>
              </a:rPr>
              <a:t>» оценивания в образовательный процесс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вал 1"/>
          <p:cNvSpPr>
            <a:spLocks noChangeArrowheads="1"/>
          </p:cNvSpPr>
          <p:nvPr/>
        </p:nvSpPr>
        <p:spPr bwMode="auto">
          <a:xfrm>
            <a:off x="95250" y="1516857"/>
            <a:ext cx="3028950" cy="23526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2600" b="1" dirty="0">
                <a:solidFill>
                  <a:schemeClr val="bg1"/>
                </a:solidFill>
              </a:rPr>
              <a:t>Родители</a:t>
            </a: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495800" y="1200872"/>
            <a:ext cx="4343400" cy="12922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отслеживать процесс обучения и развития своего ребёнка</a:t>
            </a:r>
            <a:endParaRPr lang="ru-RU" altLang="ru-RU" sz="260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352800" y="1484313"/>
            <a:ext cx="914400" cy="4770438"/>
          </a:xfrm>
          <a:prstGeom prst="rect">
            <a:avLst/>
          </a:prstGeom>
          <a:noFill/>
          <a:ln w="762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17413" name="Picture 3" descr="C:\Users\user\AppData\Local\Microsoft\Windows\Temporary Internet Files\Content.IE5\USN03YAD\MC9004120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4581128"/>
            <a:ext cx="2657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C:\Users\user\AppData\Local\Microsoft\Windows\Temporary Internet Files\Content.IE5\QVODJCZQ\MP9003994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2613"/>
            <a:ext cx="31321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32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вал 1"/>
          <p:cNvSpPr>
            <a:spLocks noChangeArrowheads="1"/>
          </p:cNvSpPr>
          <p:nvPr/>
        </p:nvSpPr>
        <p:spPr bwMode="auto">
          <a:xfrm>
            <a:off x="107973" y="1253981"/>
            <a:ext cx="3028950" cy="25685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3600" b="1" dirty="0">
                <a:solidFill>
                  <a:schemeClr val="bg1"/>
                </a:solidFill>
              </a:rPr>
              <a:t>Учитель</a:t>
            </a: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  <a:p>
            <a:pPr algn="ctr"/>
            <a:endParaRPr lang="ru-RU" altLang="ru-RU" sz="2600" b="1" dirty="0">
              <a:solidFill>
                <a:schemeClr val="bg1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506385" y="1220788"/>
            <a:ext cx="4343400" cy="8921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суждения об эффективности программы</a:t>
            </a:r>
            <a:endParaRPr lang="ru-RU" altLang="ru-RU" sz="2600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317241" y="1220788"/>
            <a:ext cx="914400" cy="4770438"/>
          </a:xfrm>
          <a:prstGeom prst="rect">
            <a:avLst/>
          </a:prstGeom>
          <a:noFill/>
          <a:ln w="762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eaLnBrk="1" hangingPunct="1"/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18437" name="Picture 2" descr="C:\Users\user\AppData\Local\Microsoft\Windows\Temporary Internet Files\Content.IE5\WZQ34R3W\MP9004265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2362923"/>
            <a:ext cx="36163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3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35650"/>
              </p:ext>
            </p:extLst>
          </p:nvPr>
        </p:nvGraphicFramePr>
        <p:xfrm>
          <a:off x="0" y="822365"/>
          <a:ext cx="9144000" cy="603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520"/>
                <a:gridCol w="6148480"/>
              </a:tblGrid>
              <a:tr h="95108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 оценка результатов </a:t>
                      </a:r>
                      <a:endParaRPr lang="ru-RU" sz="2000" b="0" i="0" u="none" strike="noStrike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Оценка результатов по ФГОС </a:t>
                      </a:r>
                      <a:endParaRPr lang="ru-RU" sz="2000" b="0" i="0" u="none" strike="noStrike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1430" marR="91430" marT="45711" marB="45711"/>
                </a:tc>
              </a:tr>
              <a:tr h="847885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результаты </a:t>
                      </a: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только предметные результаты, но и личностные,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0" marR="91430" marT="45711" marB="45711"/>
                </a:tc>
              </a:tr>
              <a:tr h="662904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портфолио обучающегося </a:t>
                      </a: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портфолио </a:t>
                      </a:r>
                    </a:p>
                  </a:txBody>
                  <a:tcPr marL="91430" marR="91430" marT="45711" marB="45711"/>
                </a:tc>
              </a:tr>
              <a:tr h="951130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оценка – оценка учителя 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 на самооценку обучающегося, формирование адекватной самооценки </a:t>
                      </a:r>
                    </a:p>
                  </a:txBody>
                  <a:tcPr marL="91430" marR="91430" marT="45711" marB="45711"/>
                </a:tc>
              </a:tr>
              <a:tr h="2392262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Важны положительные оценки учеников по итогам контрольных работ 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0" marR="91430" marT="45711" marB="45711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 динамики результатов обучения детей относительно самих себя. Оценка промежуточных результатов обучения 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 динамики результатов обучения детей относительно самих себя. Оценка промежуточных результатов обучения 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1430" marR="91430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8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9750" y="1844675"/>
            <a:ext cx="3743325" cy="19431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ВНУТРЕННЯЯ ОЦЕНКА:</a:t>
            </a:r>
          </a:p>
          <a:p>
            <a:pPr algn="ctr" eaLnBrk="1" hangingPunct="1"/>
            <a:r>
              <a:rPr lang="ru-RU" altLang="ru-RU" sz="2400" b="1"/>
              <a:t>учитель, ученик,</a:t>
            </a:r>
          </a:p>
          <a:p>
            <a:pPr algn="ctr" eaLnBrk="1" hangingPunct="1"/>
            <a:r>
              <a:rPr lang="ru-RU" altLang="ru-RU" sz="2000" b="1"/>
              <a:t>ОУ и родители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787900" y="1916113"/>
            <a:ext cx="3743325" cy="19431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ВНЕШНЯЯ ОЦЕНКА:</a:t>
            </a:r>
          </a:p>
          <a:p>
            <a:pPr algn="ctr" eaLnBrk="1" hangingPunct="1"/>
            <a:r>
              <a:rPr lang="ru-RU" altLang="ru-RU" sz="2400" b="1"/>
              <a:t>государственные</a:t>
            </a:r>
          </a:p>
          <a:p>
            <a:pPr algn="ctr" eaLnBrk="1" hangingPunct="1"/>
            <a:r>
              <a:rPr lang="ru-RU" altLang="ru-RU" sz="2400" b="1"/>
              <a:t>службы</a:t>
            </a:r>
            <a:endParaRPr lang="ru-RU" altLang="ru-RU" sz="2000" b="1"/>
          </a:p>
        </p:txBody>
      </p:sp>
      <p:sp>
        <p:nvSpPr>
          <p:cNvPr id="8196" name="Freeform 6"/>
          <p:cNvSpPr>
            <a:spLocks/>
          </p:cNvSpPr>
          <p:nvPr/>
        </p:nvSpPr>
        <p:spPr bwMode="auto">
          <a:xfrm>
            <a:off x="3987800" y="3860800"/>
            <a:ext cx="2671763" cy="1117600"/>
          </a:xfrm>
          <a:custGeom>
            <a:avLst/>
            <a:gdLst>
              <a:gd name="T0" fmla="*/ 2147483647 w 1683"/>
              <a:gd name="T1" fmla="*/ 0 h 704"/>
              <a:gd name="T2" fmla="*/ 2147483647 w 1683"/>
              <a:gd name="T3" fmla="*/ 2147483647 h 704"/>
              <a:gd name="T4" fmla="*/ 0 w 1683"/>
              <a:gd name="T5" fmla="*/ 2147483647 h 704"/>
              <a:gd name="T6" fmla="*/ 0 w 1683"/>
              <a:gd name="T7" fmla="*/ 2147483647 h 704"/>
              <a:gd name="T8" fmla="*/ 0 60000 65536"/>
              <a:gd name="T9" fmla="*/ 0 60000 65536"/>
              <a:gd name="T10" fmla="*/ 0 60000 65536"/>
              <a:gd name="T11" fmla="*/ 0 60000 65536"/>
              <a:gd name="T12" fmla="*/ 0 w 1683"/>
              <a:gd name="T13" fmla="*/ 0 h 704"/>
              <a:gd name="T14" fmla="*/ 1683 w 1683"/>
              <a:gd name="T15" fmla="*/ 704 h 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3" h="704">
                <a:moveTo>
                  <a:pt x="1683" y="0"/>
                </a:moveTo>
                <a:lnTo>
                  <a:pt x="1680" y="416"/>
                </a:lnTo>
                <a:lnTo>
                  <a:pt x="0" y="397"/>
                </a:lnTo>
                <a:lnTo>
                  <a:pt x="0" y="704"/>
                </a:ln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Freeform 7"/>
          <p:cNvSpPr>
            <a:spLocks/>
          </p:cNvSpPr>
          <p:nvPr/>
        </p:nvSpPr>
        <p:spPr bwMode="auto">
          <a:xfrm>
            <a:off x="6659563" y="4508500"/>
            <a:ext cx="1793875" cy="469900"/>
          </a:xfrm>
          <a:custGeom>
            <a:avLst/>
            <a:gdLst>
              <a:gd name="T0" fmla="*/ 0 w 1130"/>
              <a:gd name="T1" fmla="*/ 0 h 296"/>
              <a:gd name="T2" fmla="*/ 2147483647 w 1130"/>
              <a:gd name="T3" fmla="*/ 2147483647 h 296"/>
              <a:gd name="T4" fmla="*/ 2147483647 w 1130"/>
              <a:gd name="T5" fmla="*/ 2147483647 h 296"/>
              <a:gd name="T6" fmla="*/ 0 60000 65536"/>
              <a:gd name="T7" fmla="*/ 0 60000 65536"/>
              <a:gd name="T8" fmla="*/ 0 60000 65536"/>
              <a:gd name="T9" fmla="*/ 0 w 1130"/>
              <a:gd name="T10" fmla="*/ 0 h 296"/>
              <a:gd name="T11" fmla="*/ 1130 w 113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296">
                <a:moveTo>
                  <a:pt x="0" y="0"/>
                </a:moveTo>
                <a:lnTo>
                  <a:pt x="1130" y="8"/>
                </a:lnTo>
                <a:lnTo>
                  <a:pt x="1130" y="296"/>
                </a:ln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275013" y="5013325"/>
            <a:ext cx="2735262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аттестация:</a:t>
            </a:r>
          </a:p>
          <a:p>
            <a:pPr algn="ctr" eaLnBrk="1" hangingPunct="1"/>
            <a:r>
              <a:rPr lang="ru-RU" altLang="ru-RU" sz="2400"/>
              <a:t>выпускник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6227763" y="5013325"/>
            <a:ext cx="2735262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мониторинг:</a:t>
            </a:r>
          </a:p>
          <a:p>
            <a:pPr algn="ctr" eaLnBrk="1" hangingPunct="1"/>
            <a:r>
              <a:rPr lang="ru-RU" altLang="ru-RU" sz="2400"/>
              <a:t>система</a:t>
            </a:r>
          </a:p>
          <a:p>
            <a:pPr algn="ctr" eaLnBrk="1" hangingPunct="1"/>
            <a:r>
              <a:rPr lang="ru-RU" altLang="ru-RU" sz="2400"/>
              <a:t>образования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27088" y="0"/>
            <a:ext cx="8316912" cy="1571625"/>
          </a:xfrm>
          <a:prstGeom prst="rect">
            <a:avLst/>
          </a:prstGeom>
          <a:solidFill>
            <a:schemeClr val="bg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70C0"/>
                </a:solidFill>
              </a:rPr>
              <a:t>Модели оценочной деятельности:</a:t>
            </a:r>
          </a:p>
        </p:txBody>
      </p:sp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972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16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93037" cy="571500"/>
          </a:xfrm>
        </p:spPr>
        <p:txBody>
          <a:bodyPr/>
          <a:lstStyle/>
          <a:p>
            <a:r>
              <a:rPr lang="ru-RU" altLang="ru-RU" sz="3200" b="1" dirty="0" smtClean="0"/>
              <a:t>Оценочная деятельность учителя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343900" cy="4175670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2400" dirty="0" smtClean="0"/>
              <a:t>Оценивание является постоянным процессом.</a:t>
            </a:r>
          </a:p>
          <a:p>
            <a:r>
              <a:rPr lang="ru-RU" altLang="ru-RU" sz="2400" dirty="0" smtClean="0"/>
              <a:t>Оценивание может быть только </a:t>
            </a:r>
            <a:r>
              <a:rPr lang="ru-RU" altLang="ru-RU" sz="2400" b="1" dirty="0" err="1" smtClean="0"/>
              <a:t>критериальным</a:t>
            </a:r>
            <a:r>
              <a:rPr lang="ru-RU" altLang="ru-RU" sz="2400" dirty="0" smtClean="0"/>
              <a:t>.</a:t>
            </a:r>
            <a:r>
              <a:rPr lang="ru-RU" altLang="ru-RU" sz="2400" b="1" dirty="0" smtClean="0"/>
              <a:t> </a:t>
            </a:r>
            <a:endParaRPr lang="en-US" altLang="ru-RU" sz="2400" b="1" dirty="0" smtClean="0"/>
          </a:p>
          <a:p>
            <a:r>
              <a:rPr lang="ru-RU" altLang="ru-RU" sz="2400" dirty="0" smtClean="0"/>
              <a:t>Оцениваться с помощью отметки могут только результаты деятельности ученика и процесс их формирования, но не личные качества ребенка. Оценивать можно только то, чему учат.</a:t>
            </a:r>
            <a:endParaRPr lang="en-US" altLang="ru-RU" sz="2400" dirty="0" smtClean="0"/>
          </a:p>
          <a:p>
            <a:r>
              <a:rPr lang="ru-RU" altLang="ru-RU" sz="2400" dirty="0" smtClean="0"/>
              <a:t> Система оценивания выстраивается таким образом, чтобы учащиеся включились в контрольно-оценочную деятельность, приобретая навыки и привычку к самооценке и </a:t>
            </a:r>
            <a:r>
              <a:rPr lang="ru-RU" altLang="ru-RU" sz="2400" dirty="0" err="1" smtClean="0"/>
              <a:t>взаимооценке</a:t>
            </a:r>
            <a:r>
              <a:rPr lang="ru-RU" altLang="ru-RU" sz="2400" dirty="0" smtClean="0"/>
              <a:t>.</a:t>
            </a:r>
            <a:endParaRPr lang="en-US" altLang="ru-RU" sz="2400" dirty="0" smtClean="0"/>
          </a:p>
          <a:p>
            <a:pPr>
              <a:buFont typeface="Wingdings" pitchFamily="2" charset="2"/>
              <a:buNone/>
            </a:pPr>
            <a:endParaRPr lang="ru-RU" altLang="ru-RU" sz="2400" dirty="0" smtClean="0"/>
          </a:p>
          <a:p>
            <a:endParaRPr lang="ru-RU" altLang="ru-RU" dirty="0" smtClean="0"/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440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Предметные результаты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546032" cy="438912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4000" dirty="0" smtClean="0"/>
              <a:t>Текущая оценка</a:t>
            </a:r>
          </a:p>
          <a:p>
            <a:r>
              <a:rPr lang="ru-RU" altLang="ru-RU" sz="4000" dirty="0" smtClean="0"/>
              <a:t>Промежуточная оценка</a:t>
            </a:r>
          </a:p>
          <a:p>
            <a:r>
              <a:rPr lang="ru-RU" altLang="ru-RU" sz="4000" dirty="0" smtClean="0"/>
              <a:t>Итоговая оценка</a:t>
            </a:r>
          </a:p>
          <a:p>
            <a:pPr marL="0" indent="0" algn="ctr">
              <a:buNone/>
            </a:pPr>
            <a:r>
              <a:rPr lang="ru-RU" sz="3500" i="1" dirty="0" smtClean="0"/>
              <a:t>ПОЛОЖЕНИЕ О</a:t>
            </a:r>
            <a:r>
              <a:rPr lang="ru-RU" sz="3500" b="1" i="1" dirty="0"/>
              <a:t> </a:t>
            </a:r>
            <a:r>
              <a:rPr lang="ru-RU" sz="3500" i="1" dirty="0"/>
              <a:t> СИСТЕМЕ ОТМЕТОК, ФОРМЕ, ПОРЯДКЕ И ПЕРИОДИЧНОСТИ ПРОМЕЖУТОЧНОЙ АТТЕСТАЦИИ ОБУЧАЮЩИХСЯ</a:t>
            </a:r>
          </a:p>
          <a:p>
            <a:pPr marL="0" indent="0">
              <a:buNone/>
            </a:pP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359405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1.6.Промежуточная </a:t>
            </a:r>
            <a:r>
              <a:rPr lang="ru-RU" dirty="0"/>
              <a:t>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/>
              <a:t>образовательной организации подразделяется на:</a:t>
            </a:r>
          </a:p>
          <a:p>
            <a:r>
              <a:rPr lang="ru-RU" dirty="0"/>
              <a:t>- </a:t>
            </a:r>
            <a:r>
              <a:rPr lang="ru-RU" b="1" dirty="0"/>
              <a:t>годовую аттестацию </a:t>
            </a:r>
            <a:r>
              <a:rPr lang="ru-RU" dirty="0"/>
              <a:t>– оценку качества усвоения обучающимися всего объёма содержания учебного предмета за учебный год;</a:t>
            </a:r>
          </a:p>
          <a:p>
            <a:r>
              <a:rPr lang="ru-RU" dirty="0"/>
              <a:t>- </a:t>
            </a:r>
            <a:r>
              <a:rPr lang="ru-RU" b="1" dirty="0"/>
              <a:t>четвертную и полугодовую аттестацию </a:t>
            </a:r>
            <a:r>
              <a:rPr lang="ru-RU" dirty="0"/>
              <a:t>– оценка качества усвоения обучающимися содержания какой-либо части (частей) темы (тем) конкретного учебного предмета по итогам учебного периода (четверти, полугодия) на основании текущей аттестации;</a:t>
            </a:r>
          </a:p>
          <a:p>
            <a:r>
              <a:rPr lang="ru-RU" dirty="0"/>
              <a:t>- </a:t>
            </a:r>
            <a:r>
              <a:rPr lang="ru-RU" b="1" dirty="0"/>
              <a:t>текущую аттестацию </a:t>
            </a:r>
            <a:r>
              <a:rPr lang="ru-RU" dirty="0"/>
              <a:t>- оценку качества усвоения содержания компонентов какой - либо части (темы) конкретного учебного предмета в процессе его изучения обучающимися.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14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2.1. Текущий контроль успеваемости обучающихся проводится в течение</a:t>
            </a:r>
          </a:p>
          <a:p>
            <a:r>
              <a:rPr lang="ru-RU" dirty="0"/>
              <a:t>учебного периода (четверти, полугодия) с целью систематического контроля уровня освоения обучающимися тем, разделов, глав учебных программ за оцениваемый период, прочности формируемых предметных знаний и умений, степени развития </a:t>
            </a:r>
            <a:r>
              <a:rPr lang="ru-RU" dirty="0" err="1"/>
              <a:t>деятельностно</a:t>
            </a:r>
            <a:r>
              <a:rPr lang="ru-RU" dirty="0"/>
              <a:t>-коммуникативных умений, ценностных ориентаций.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0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4983162"/>
          </a:xfrm>
        </p:spPr>
        <p:txBody>
          <a:bodyPr>
            <a:normAutofit/>
          </a:bodyPr>
          <a:lstStyle/>
          <a:p>
            <a:r>
              <a:rPr lang="ru-RU" dirty="0"/>
              <a:t>2.2. Порядок, формы, периодичность, количество обязательных мероприятий при проведении текущего контроля успеваемости обучающихся определяются учителем, преподающим этот предмет, и отражаются в календарно-тематических планах рабочих программ учителя.</a:t>
            </a:r>
          </a:p>
          <a:p>
            <a:r>
              <a:rPr lang="ru-RU" dirty="0"/>
              <a:t>2.3. Текущий контроль успеваемости обучающихся 1 класса в течение учебного года осуществляется качественно, без фиксации достижений обучающихся в классном журнале в виде отметок по пятибалльной системе. Допускается словесная объяснительная 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11" y="1484784"/>
            <a:ext cx="83529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2.4. При изучении элективных, модульных курсов  применяется  </a:t>
            </a:r>
            <a:r>
              <a:rPr lang="ru-RU" sz="2600" dirty="0" err="1"/>
              <a:t>безотметочная</a:t>
            </a:r>
            <a:r>
              <a:rPr lang="ru-RU" sz="2600" dirty="0"/>
              <a:t> система оценивания (зачет – незачет).</a:t>
            </a:r>
          </a:p>
          <a:p>
            <a:r>
              <a:rPr lang="ru-RU" sz="2600" dirty="0"/>
              <a:t>2.5. Успеваемость всех обучающихся 2-11 классов образовательной организации подлежит текущему контролю в виде отметок по пятибалльной системе, кроме курсов, перечисленных п.2.4.</a:t>
            </a:r>
          </a:p>
          <a:p>
            <a:r>
              <a:rPr lang="ru-RU" sz="2600" dirty="0"/>
              <a:t>2.6. Оценка устного ответа обучающегося при текущем контроле успеваемости выставляется в классный журнал в виде отметки по 5-балльной системе в ходе или в конце урока</a:t>
            </a:r>
            <a:r>
              <a:rPr lang="ru-RU" sz="26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131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ОЦЕНИВАНИЯ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Новые образовательные цели не проверяются старыми контрольно измерительными материалами</a:t>
            </a:r>
          </a:p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Традиционная фиксация в журнале не позволяет увидеть соответствие требованиям</a:t>
            </a:r>
          </a:p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Пятибалльные отметки не отражают всего разнообразия качественных оценок</a:t>
            </a:r>
          </a:p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Традиции оценивания не позволяют развивать самооценку школьников</a:t>
            </a:r>
          </a:p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Традиции оценивания дискомфортны для учеников, отрицательно влияют на их мотивацию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098" y="738130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2.7. Письменные, самостоятельные, контрольные и другие виды </a:t>
            </a:r>
            <a:r>
              <a:rPr lang="ru-RU" sz="2600" dirty="0" smtClean="0"/>
              <a:t>работ обучающихся </a:t>
            </a:r>
            <a:r>
              <a:rPr lang="ru-RU" sz="2600" dirty="0"/>
              <a:t>оцениваются по 5-балльной системе. За сочинение и диктант с грамматическим заданием выставляются в классный журнал две отметки.</a:t>
            </a:r>
          </a:p>
          <a:p>
            <a:r>
              <a:rPr lang="ru-RU" sz="2600" dirty="0"/>
              <a:t>2.8. В ходе текущего контроля успеваемости педагог не может оценить работу обучающегося отметкой «2» («неудовлетворительно») или «1» («плохо») при выпол­нении самостоятельной работы обучающего характера.</a:t>
            </a:r>
          </a:p>
          <a:p>
            <a:r>
              <a:rPr lang="ru-RU" sz="2600" dirty="0"/>
              <a:t>2.9. Отметка за выполненную письменную работу заносится в классный журнал в день ее </a:t>
            </a:r>
            <a:r>
              <a:rPr lang="ru-RU" sz="2600" dirty="0" smtClean="0"/>
              <a:t>проведения; отметки </a:t>
            </a:r>
            <a:r>
              <a:rPr lang="ru-RU" sz="2600" dirty="0"/>
              <a:t>за домашнее сочинение в 5-11-х классах по русскому языку и литературе заносятся в классный журнал в день проведения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843092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труктура </a:t>
            </a:r>
            <a:r>
              <a:rPr lang="ru-RU" b="1" dirty="0"/>
              <a:t>оценки качества </a:t>
            </a:r>
            <a:r>
              <a:rPr lang="ru-RU" b="1" dirty="0" smtClean="0"/>
              <a:t>знаний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2776"/>
            <a:ext cx="89289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Диагностика, контроль, проверка и оценка знаний учащихся по каждой теме осуществляется в последовательности,  отраженной в структуре оценки качества знаний.</a:t>
            </a:r>
          </a:p>
          <a:p>
            <a:r>
              <a:rPr lang="ru-RU" sz="2000" b="1" dirty="0"/>
              <a:t>Первый этап</a:t>
            </a:r>
            <a:r>
              <a:rPr lang="ru-RU" sz="2000" dirty="0"/>
              <a:t> в системе проверки – </a:t>
            </a:r>
            <a:r>
              <a:rPr lang="ru-RU" sz="2000" b="1" dirty="0"/>
              <a:t>предварительное выявление</a:t>
            </a:r>
            <a:r>
              <a:rPr lang="ru-RU" sz="2000" dirty="0"/>
              <a:t> уровня знаний учащихся, который необходим для того, чтобы зафиксировать исходный уровень обученности. Сравнение начального уровня с достигнутым позволяет измерить «прирост» знаний, степень сформированности умений и навыков, анализировать динамику и эффективность образовательного процесса.</a:t>
            </a:r>
          </a:p>
          <a:p>
            <a:r>
              <a:rPr lang="ru-RU" sz="2000" b="1" dirty="0"/>
              <a:t>Второй этап проверки знаний – текущая проверка</a:t>
            </a:r>
            <a:r>
              <a:rPr lang="ru-RU" sz="2000" dirty="0"/>
              <a:t> в процессе изучения каждой темы. Главная ее функция – обучающая. Текущий контроль необходим для диагностирования хода дидактического процесса, выявления его динамики, сопоставления реально достигнутых на отдельных этапах результатов с запроектированными. Текущий контроль и учет знаний, умений стимулирует учебный труд ребенка, способствует своевременному определению пробелов в усвоении им материала и их ликвидации.</a:t>
            </a:r>
          </a:p>
        </p:txBody>
      </p:sp>
    </p:spTree>
    <p:extLst>
      <p:ext uri="{BB962C8B-B14F-4D97-AF65-F5344CB8AC3E}">
        <p14:creationId xmlns:p14="http://schemas.microsoft.com/office/powerpoint/2010/main" val="114314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051" y="141277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Третий этап проверки знаний, умений – закрепляющая проверка</a:t>
            </a:r>
            <a:r>
              <a:rPr lang="ru-RU" sz="2000" dirty="0"/>
              <a:t>, которая должна быть тематической. Параллельно с изучением нового материала учащиеся повторяют изученное ранее. Повторная проверка способствует упрочению знаний. </a:t>
            </a:r>
          </a:p>
          <a:p>
            <a:r>
              <a:rPr lang="ru-RU" sz="2000" b="1" dirty="0"/>
              <a:t>Четвертый этап – контрольная проверка знаний</a:t>
            </a:r>
            <a:r>
              <a:rPr lang="ru-RU" sz="2000" dirty="0"/>
              <a:t> и умений школьников, целью которой является систематизация и обобщение знаний. Эффек­тивными формами контроля </a:t>
            </a:r>
            <a:r>
              <a:rPr lang="ru-RU" sz="2000" dirty="0" smtClean="0"/>
              <a:t>считаются </a:t>
            </a:r>
            <a:r>
              <a:rPr lang="ru-RU" sz="2000" dirty="0"/>
              <a:t>зачетные уроки и контрольные работы </a:t>
            </a:r>
            <a:r>
              <a:rPr lang="ru-RU" sz="2000" dirty="0" smtClean="0"/>
              <a:t>(тестирование). </a:t>
            </a:r>
            <a:r>
              <a:rPr lang="ru-RU" sz="2000" dirty="0"/>
              <a:t>Ос­новное назначение зачетов — систематизи­ровать и обобщить материал по теме или разделу, уточнить знания по основ­ным вопросам, закрепить умения и на­выки. Кроме того, зачеты способствуют повы­шению ответственности школьников за </a:t>
            </a:r>
            <a:r>
              <a:rPr lang="ru-RU" sz="2000" dirty="0" smtClean="0"/>
              <a:t>качество освоения программы, </a:t>
            </a:r>
            <a:r>
              <a:rPr lang="ru-RU" sz="2000" dirty="0"/>
              <a:t>соб­людению учебной и трудовой дисцип­лины,  помогают воспитывать чувство коллективизма. </a:t>
            </a:r>
            <a:endParaRPr lang="ru-RU" sz="2000" dirty="0" smtClean="0"/>
          </a:p>
          <a:p>
            <a:r>
              <a:rPr lang="ru-RU" sz="2000" dirty="0" smtClean="0"/>
              <a:t>Специальным </a:t>
            </a:r>
            <a:r>
              <a:rPr lang="ru-RU" sz="2000" dirty="0"/>
              <a:t>видом является </a:t>
            </a:r>
            <a:r>
              <a:rPr lang="ru-RU" sz="2000" b="1" dirty="0"/>
              <a:t>комплексная </a:t>
            </a:r>
            <a:r>
              <a:rPr lang="ru-RU" sz="2000" b="1" dirty="0" smtClean="0"/>
              <a:t>проверка.</a:t>
            </a:r>
          </a:p>
          <a:p>
            <a:r>
              <a:rPr lang="ru-RU" sz="2000" dirty="0"/>
              <a:t>Все результаты сводятся в </a:t>
            </a:r>
            <a:r>
              <a:rPr lang="ru-RU" sz="2000" b="1" dirty="0"/>
              <a:t>единую базу результатов образовательного процесса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36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416824" cy="4453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Формы текущего контроля </a:t>
            </a:r>
            <a:br>
              <a:rPr lang="ru-RU" sz="4000" b="1" dirty="0" smtClean="0"/>
            </a:br>
            <a:r>
              <a:rPr lang="ru-RU" sz="4000" b="1" dirty="0" smtClean="0"/>
              <a:t>на уроках:</a:t>
            </a:r>
            <a:br>
              <a:rPr lang="ru-RU" sz="4000" b="1" dirty="0" smtClean="0"/>
            </a:br>
            <a:r>
              <a:rPr lang="ru-RU" sz="4000" dirty="0" smtClean="0">
                <a:solidFill>
                  <a:schemeClr val="tx1"/>
                </a:solidFill>
              </a:rPr>
              <a:t>-индивидуальный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-фронтальный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-групповой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-парный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u="sng" dirty="0" smtClean="0">
                <a:solidFill>
                  <a:schemeClr val="tx1"/>
                </a:solidFill>
              </a:rPr>
              <a:t>Практическая часть семинара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96752"/>
            <a:ext cx="7020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«Посредственный учитель излагает. Хороший учитель объясняет. Выдающийся учитель показывает. Великий учитель вдохновляет</a:t>
            </a:r>
            <a:r>
              <a:rPr lang="ru-RU" sz="2800" b="1" dirty="0" smtClean="0"/>
              <a:t>».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Уильям Уорд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288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B7514-9989-4669-BAF4-86B65E6C9766}" type="slidenum">
              <a:rPr lang="en-US" altLang="ja-JP"/>
              <a:pPr>
                <a:defRPr/>
              </a:pPr>
              <a:t>55</a:t>
            </a:fld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98884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  <a:p>
            <a:pPr>
              <a:lnSpc>
                <a:spcPct val="90000"/>
              </a:lnSpc>
            </a:pPr>
            <a:endParaRPr lang="ru-RU" sz="36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ТЕНДЕНЦИИ МОДЕРНИЗАЦИИ </a:t>
            </a:r>
            <a:br>
              <a:rPr lang="ru-RU" sz="36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ОЦЕНИВАНИЯ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специальный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отбор содержания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для контроля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структурирование учебного материала;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более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дифференцированных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 сравнению с пятибалльной,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шкал оценивания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нестандартных форм и средств оценивания;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ознакомление с критериями оценивания и учеников и их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учащимися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выработка критериев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оценивание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даже самого незначительного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ученика;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условий для самоконтроля и самооценки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делегирование ученикам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полномочий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сфере контроля и оценки;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учащихся к взаимоконтролю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взаимооценке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предоставление учащимся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возможности выбора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уровня и характера заданий для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200900" cy="1143000"/>
          </a:xfrm>
          <a:solidFill>
            <a:schemeClr val="lt1">
              <a:alpha val="73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СИСТЕМЫ ОЦЕНИВАНИЯ </a:t>
            </a:r>
            <a:b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666875" y="1571625"/>
            <a:ext cx="6905625" cy="1303338"/>
          </a:xfrm>
          <a:prstGeom prst="rect">
            <a:avLst/>
          </a:prstGeom>
          <a:solidFill>
            <a:schemeClr val="lt1">
              <a:alpha val="73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Система оценивания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механизм осуществления контрольно-диагностической связи между учителем, учеником и родителями по поводу успешности образовательного процесса, а также понимание этой связи самим учащимся.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66875" y="3571875"/>
            <a:ext cx="6905625" cy="995363"/>
          </a:xfrm>
          <a:prstGeom prst="rect">
            <a:avLst/>
          </a:prstGeom>
          <a:solidFill>
            <a:schemeClr val="lt1">
              <a:alpha val="73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Cистема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оценивания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естественным механизмом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образовательного процесса, что и определяет его исключительную важность.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66875" y="5000625"/>
            <a:ext cx="6905625" cy="1611313"/>
          </a:xfrm>
          <a:prstGeom prst="rect">
            <a:avLst/>
          </a:prstGeom>
          <a:solidFill>
            <a:schemeClr val="lt1">
              <a:alpha val="73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 системы оценивания в развитии образовательной системы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уникально, так как именно она является наиболее очевидным интегрирующим фактором школьного образовательного пространства.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cxnSp>
        <p:nvCxnSpPr>
          <p:cNvPr id="8" name="Прямая соединительная линия 58"/>
          <p:cNvCxnSpPr>
            <a:stCxn id="13314" idx="1"/>
            <a:endCxn id="5" idx="1"/>
          </p:cNvCxnSpPr>
          <p:nvPr/>
        </p:nvCxnSpPr>
        <p:spPr bwMode="auto">
          <a:xfrm rot="10800000" flipH="1" flipV="1">
            <a:off x="1116013" y="846138"/>
            <a:ext cx="550862" cy="1377950"/>
          </a:xfrm>
          <a:prstGeom prst="bentConnector3">
            <a:avLst>
              <a:gd name="adj1" fmla="val -41469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58"/>
          <p:cNvCxnSpPr>
            <a:endCxn id="6" idx="1"/>
          </p:cNvCxnSpPr>
          <p:nvPr/>
        </p:nvCxnSpPr>
        <p:spPr bwMode="auto">
          <a:xfrm rot="16200000" flipH="1">
            <a:off x="119857" y="2523331"/>
            <a:ext cx="1712912" cy="1381125"/>
          </a:xfrm>
          <a:prstGeom prst="bent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58"/>
          <p:cNvCxnSpPr>
            <a:endCxn id="7" idx="1"/>
          </p:cNvCxnSpPr>
          <p:nvPr/>
        </p:nvCxnSpPr>
        <p:spPr bwMode="auto">
          <a:xfrm rot="16200000" flipH="1">
            <a:off x="-248443" y="3891756"/>
            <a:ext cx="2449512" cy="1381125"/>
          </a:xfrm>
          <a:prstGeom prst="bent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44954"/>
              </p:ext>
            </p:extLst>
          </p:nvPr>
        </p:nvGraphicFramePr>
        <p:xfrm>
          <a:off x="285720" y="357166"/>
          <a:ext cx="871543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71500" y="2459038"/>
            <a:ext cx="27860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функции системы оценивания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85728"/>
          <a:ext cx="854395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2202</Words>
  <Application>Microsoft Office PowerPoint</Application>
  <PresentationFormat>Экран (4:3)</PresentationFormat>
  <Paragraphs>414</Paragraphs>
  <Slides>55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.</vt:lpstr>
      <vt:lpstr>Презентация PowerPoint</vt:lpstr>
      <vt:lpstr>ФЕДЕРАЛЬНЫЕ ГОСУДАРСТВЕННЫЕ ОБРАЗОВАТЕЛЬНЫЕ СТАНДАРТЫ </vt:lpstr>
      <vt:lpstr>Новое в системе оценки результатов образования</vt:lpstr>
      <vt:lpstr>ПРОБЛЕМЫ ОЦЕНИВАНИЯ </vt:lpstr>
      <vt:lpstr>ТЕНДЕНЦИИ МОДЕРНИЗАЦИИ  СИСТЕМЫ ОЦЕНИВАНИЯ</vt:lpstr>
      <vt:lpstr>МЕСТО СИСТЕМЫ ОЦЕНИВАНИЯ  В ОБРАЗОВАТЕЛЬНОМ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ТЕСТОВЫЕ ТЕХНОЛОГИИ</vt:lpstr>
      <vt:lpstr>РЕЙТИНГОВАЯ ОЦЕНКА УЧЕБНЫХ ДОСТИЖЕНИЙ ШКОЛЬНИКОВ</vt:lpstr>
      <vt:lpstr>УЧЕБНЫЙ ПРОЕКТ</vt:lpstr>
      <vt:lpstr>В современной педагогике:</vt:lpstr>
      <vt:lpstr>Метод учебного проекта характеризуется как:</vt:lpstr>
      <vt:lpstr>Классификация:</vt:lpstr>
      <vt:lpstr>Презентация PowerPoint</vt:lpstr>
      <vt:lpstr>Презентация PowerPoint</vt:lpstr>
      <vt:lpstr>Презентация PowerPoint</vt:lpstr>
      <vt:lpstr>МОНИТОРИНГ</vt:lpstr>
      <vt:lpstr>Портфолио ученика</vt:lpstr>
      <vt:lpstr>Презентация PowerPoint</vt:lpstr>
      <vt:lpstr>Портфолио  позволяет решать следующие задачи: </vt:lpstr>
      <vt:lpstr>Планируемые результаты технологии портфолио:</vt:lpstr>
      <vt:lpstr>Презентация PowerPoint</vt:lpstr>
      <vt:lpstr>Презентация PowerPoint</vt:lpstr>
      <vt:lpstr>Презентация PowerPoint</vt:lpstr>
      <vt:lpstr>           Требования к результатам освоения основной образовательной программы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Оценочная деятельность учителя</vt:lpstr>
      <vt:lpstr>Предметные результаты</vt:lpstr>
      <vt:lpstr>1.6.Промежуточная аттестация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оценки качества знаний</vt:lpstr>
      <vt:lpstr>Презентация PowerPoint</vt:lpstr>
      <vt:lpstr>Формы текущего контроля  на уроках: -индивидуальный -фронтальный -групповой -парный   Практическая часть семинара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cp:lastModifiedBy>завуч</cp:lastModifiedBy>
  <cp:revision>43</cp:revision>
  <dcterms:modified xsi:type="dcterms:W3CDTF">2015-11-02T09:05:39Z</dcterms:modified>
</cp:coreProperties>
</file>