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2" r:id="rId3"/>
    <p:sldId id="260" r:id="rId4"/>
    <p:sldId id="264" r:id="rId5"/>
    <p:sldId id="263" r:id="rId6"/>
    <p:sldId id="272" r:id="rId7"/>
    <p:sldId id="265" r:id="rId8"/>
    <p:sldId id="267" r:id="rId9"/>
    <p:sldId id="269" r:id="rId10"/>
    <p:sldId id="268" r:id="rId11"/>
    <p:sldId id="270" r:id="rId12"/>
    <p:sldId id="27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524" y="-3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DE55AB-938C-4C92-B20B-8F1BD0BC471E}" type="datetimeFigureOut">
              <a:rPr lang="ru-RU" smtClean="0"/>
              <a:t>01.02.2016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226223-F78D-45D7-8FB8-272E6CB11E2C}" type="slidenum">
              <a:rPr lang="ru-RU" smtClean="0"/>
              <a:t>‹#›</a:t>
            </a:fld>
            <a:endParaRPr lang="ru-RU"/>
          </a:p>
        </p:txBody>
      </p:sp>
    </p:spTree>
    <p:extLst>
      <p:ext uri="{BB962C8B-B14F-4D97-AF65-F5344CB8AC3E}">
        <p14:creationId xmlns:p14="http://schemas.microsoft.com/office/powerpoint/2010/main" val="374468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A189ECE-B3A2-4858-8A41-873245038FFE}" type="slidenum">
              <a:rPr lang="ru-RU" smtClean="0"/>
              <a:pPr/>
              <a:t>2</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A189ECE-B3A2-4858-8A41-873245038FFE}" type="slidenum">
              <a:rPr lang="ru-RU" smtClean="0"/>
              <a:pPr/>
              <a:t>3</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6A62543-5706-4DA2-9F92-DE18298826E8}" type="datetimeFigureOut">
              <a:rPr lang="ru-RU" smtClean="0"/>
              <a:t>01.02.2016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9328D9-3430-4722-94D0-672E89FA6CB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A62543-5706-4DA2-9F92-DE18298826E8}" type="datetimeFigureOut">
              <a:rPr lang="ru-RU" smtClean="0"/>
              <a:t>01.02.2016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9328D9-3430-4722-94D0-672E89FA6CB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A62543-5706-4DA2-9F92-DE18298826E8}" type="datetimeFigureOut">
              <a:rPr lang="ru-RU" smtClean="0"/>
              <a:t>01.02.2016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9328D9-3430-4722-94D0-672E89FA6CB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A62543-5706-4DA2-9F92-DE18298826E8}" type="datetimeFigureOut">
              <a:rPr lang="ru-RU" smtClean="0"/>
              <a:t>01.02.2016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9328D9-3430-4722-94D0-672E89FA6CB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6A62543-5706-4DA2-9F92-DE18298826E8}" type="datetimeFigureOut">
              <a:rPr lang="ru-RU" smtClean="0"/>
              <a:t>01.02.2016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9328D9-3430-4722-94D0-672E89FA6CB6}"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6A62543-5706-4DA2-9F92-DE18298826E8}" type="datetimeFigureOut">
              <a:rPr lang="ru-RU" smtClean="0"/>
              <a:t>01.02.2016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9328D9-3430-4722-94D0-672E89FA6CB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6A62543-5706-4DA2-9F92-DE18298826E8}" type="datetimeFigureOut">
              <a:rPr lang="ru-RU" smtClean="0"/>
              <a:t>01.02.2016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99328D9-3430-4722-94D0-672E89FA6CB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6A62543-5706-4DA2-9F92-DE18298826E8}" type="datetimeFigureOut">
              <a:rPr lang="ru-RU" smtClean="0"/>
              <a:t>01.02.2016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99328D9-3430-4722-94D0-672E89FA6CB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6A62543-5706-4DA2-9F92-DE18298826E8}" type="datetimeFigureOut">
              <a:rPr lang="ru-RU" smtClean="0"/>
              <a:t>01.02.2016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99328D9-3430-4722-94D0-672E89FA6CB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A62543-5706-4DA2-9F92-DE18298826E8}" type="datetimeFigureOut">
              <a:rPr lang="ru-RU" smtClean="0"/>
              <a:t>01.02.2016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9328D9-3430-4722-94D0-672E89FA6CB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A62543-5706-4DA2-9F92-DE18298826E8}" type="datetimeFigureOut">
              <a:rPr lang="ru-RU" smtClean="0"/>
              <a:t>01.02.2016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9328D9-3430-4722-94D0-672E89FA6CB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62543-5706-4DA2-9F92-DE18298826E8}" type="datetimeFigureOut">
              <a:rPr lang="ru-RU" smtClean="0"/>
              <a:t>01.02.2016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328D9-3430-4722-94D0-672E89FA6CB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1.xml"/><Relationship Id="rId6" Type="http://schemas.openxmlformats.org/officeDocument/2006/relationships/image" Target="../media/image40.gif"/><Relationship Id="rId5" Type="http://schemas.openxmlformats.org/officeDocument/2006/relationships/image" Target="../media/image39.gif"/><Relationship Id="rId4" Type="http://schemas.openxmlformats.org/officeDocument/2006/relationships/image" Target="../media/image38.jpeg"/></Relationships>
</file>

<file path=ppt/slides/_rels/slide11.xml.rels><?xml version="1.0" encoding="UTF-8" standalone="yes"?>
<Relationships xmlns="http://schemas.openxmlformats.org/package/2006/relationships"><Relationship Id="rId3" Type="http://schemas.openxmlformats.org/officeDocument/2006/relationships/image" Target="../media/image41.gif"/><Relationship Id="rId2" Type="http://schemas.openxmlformats.org/officeDocument/2006/relationships/image" Target="../media/image32.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35.gif"/><Relationship Id="rId3" Type="http://schemas.openxmlformats.org/officeDocument/2006/relationships/image" Target="../media/image31.gif"/><Relationship Id="rId7" Type="http://schemas.openxmlformats.org/officeDocument/2006/relationships/image" Target="../media/image34.gif"/><Relationship Id="rId2" Type="http://schemas.openxmlformats.org/officeDocument/2006/relationships/image" Target="../media/image30.gif"/><Relationship Id="rId1" Type="http://schemas.openxmlformats.org/officeDocument/2006/relationships/slideLayout" Target="../slideLayouts/slideLayout1.xml"/><Relationship Id="rId6" Type="http://schemas.openxmlformats.org/officeDocument/2006/relationships/image" Target="../media/image28.gif"/><Relationship Id="rId5" Type="http://schemas.openxmlformats.org/officeDocument/2006/relationships/image" Target="../media/image33.gif"/><Relationship Id="rId4" Type="http://schemas.openxmlformats.org/officeDocument/2006/relationships/image" Target="../media/image32.gif"/><Relationship Id="rId9" Type="http://schemas.openxmlformats.org/officeDocument/2006/relationships/image" Target="../media/image29.gif"/></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gif"/><Relationship Id="rId10" Type="http://schemas.openxmlformats.org/officeDocument/2006/relationships/image" Target="../media/image9.jpeg"/><Relationship Id="rId4" Type="http://schemas.openxmlformats.org/officeDocument/2006/relationships/image" Target="../media/image3.gif"/><Relationship Id="rId9" Type="http://schemas.openxmlformats.org/officeDocument/2006/relationships/image" Target="../media/image8.gif"/></Relationships>
</file>

<file path=ppt/slides/_rels/slide3.xml.rels><?xml version="1.0" encoding="UTF-8" standalone="yes"?>
<Relationships xmlns="http://schemas.openxmlformats.org/package/2006/relationships"><Relationship Id="rId8" Type="http://schemas.openxmlformats.org/officeDocument/2006/relationships/image" Target="../media/image17.gif"/><Relationship Id="rId3" Type="http://schemas.openxmlformats.org/officeDocument/2006/relationships/image" Target="../media/image12.gif"/><Relationship Id="rId7" Type="http://schemas.openxmlformats.org/officeDocument/2006/relationships/image" Target="../media/image16.gif"/><Relationship Id="rId12" Type="http://schemas.openxmlformats.org/officeDocument/2006/relationships/image" Target="../media/image21.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5.gif"/><Relationship Id="rId11" Type="http://schemas.openxmlformats.org/officeDocument/2006/relationships/image" Target="../media/image20.gif"/><Relationship Id="rId5" Type="http://schemas.openxmlformats.org/officeDocument/2006/relationships/image" Target="../media/image14.gif"/><Relationship Id="rId10" Type="http://schemas.openxmlformats.org/officeDocument/2006/relationships/image" Target="../media/image19.gif"/><Relationship Id="rId4" Type="http://schemas.openxmlformats.org/officeDocument/2006/relationships/image" Target="../media/image13.gif"/><Relationship Id="rId9" Type="http://schemas.openxmlformats.org/officeDocument/2006/relationships/image" Target="../media/image18.gif"/></Relationships>
</file>

<file path=ppt/slides/_rels/slide4.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jpeg"/><Relationship Id="rId1" Type="http://schemas.openxmlformats.org/officeDocument/2006/relationships/slideLayout" Target="../slideLayouts/slideLayout1.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image" Target="../media/image28.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35.gif"/><Relationship Id="rId3" Type="http://schemas.openxmlformats.org/officeDocument/2006/relationships/image" Target="../media/image31.gif"/><Relationship Id="rId7" Type="http://schemas.openxmlformats.org/officeDocument/2006/relationships/image" Target="../media/image34.gif"/><Relationship Id="rId2" Type="http://schemas.openxmlformats.org/officeDocument/2006/relationships/image" Target="../media/image30.gif"/><Relationship Id="rId1" Type="http://schemas.openxmlformats.org/officeDocument/2006/relationships/slideLayout" Target="../slideLayouts/slideLayout1.xml"/><Relationship Id="rId6" Type="http://schemas.openxmlformats.org/officeDocument/2006/relationships/image" Target="../media/image28.gif"/><Relationship Id="rId5" Type="http://schemas.openxmlformats.org/officeDocument/2006/relationships/image" Target="../media/image33.gif"/><Relationship Id="rId4" Type="http://schemas.openxmlformats.org/officeDocument/2006/relationships/image" Target="../media/image32.gif"/><Relationship Id="rId9" Type="http://schemas.openxmlformats.org/officeDocument/2006/relationships/image" Target="../media/image2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771800" y="372841"/>
            <a:ext cx="3384376" cy="1569660"/>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9600" b="1" i="1" dirty="0">
                <a:solidFill>
                  <a:srgbClr val="FF0000"/>
                </a:solidFill>
                <a:cs typeface="Arial" pitchFamily="34" charset="0"/>
              </a:rPr>
              <a:t>G</a:t>
            </a:r>
            <a:r>
              <a:rPr kumimoji="0" lang="en-US" sz="9600" b="1" i="1" u="none" strike="noStrike" cap="none" normalizeH="0" baseline="0" dirty="0" smtClean="0">
                <a:ln>
                  <a:noFill/>
                </a:ln>
                <a:solidFill>
                  <a:srgbClr val="FF0000"/>
                </a:solidFill>
                <a:effectLst/>
                <a:cs typeface="Arial" pitchFamily="34" charset="0"/>
              </a:rPr>
              <a:t>ame</a:t>
            </a:r>
            <a:endParaRPr kumimoji="0" lang="ru-RU" sz="9600" b="1" i="1" u="none" strike="noStrike" cap="none" normalizeH="0" baseline="0" dirty="0" smtClean="0">
              <a:ln>
                <a:noFill/>
              </a:ln>
              <a:solidFill>
                <a:srgbClr val="FF0000"/>
              </a:solidFill>
              <a:effectLst/>
              <a:cs typeface="Arial" pitchFamily="34" charset="0"/>
            </a:endParaRPr>
          </a:p>
        </p:txBody>
      </p:sp>
      <p:sp>
        <p:nvSpPr>
          <p:cNvPr id="4" name="Прямоугольник 3"/>
          <p:cNvSpPr/>
          <p:nvPr/>
        </p:nvSpPr>
        <p:spPr>
          <a:xfrm>
            <a:off x="992326" y="2204864"/>
            <a:ext cx="7160936"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i="1" spc="50" dirty="0" smtClean="0">
                <a:ln w="11430"/>
                <a:solidFill>
                  <a:srgbClr val="008000"/>
                </a:solidFill>
                <a:effectLst>
                  <a:outerShdw blurRad="76200" dist="50800" dir="5400000" algn="tl" rotWithShape="0">
                    <a:srgbClr val="000000">
                      <a:alpha val="65000"/>
                    </a:srgbClr>
                  </a:outerShdw>
                </a:effectLst>
              </a:rPr>
              <a:t>Visiting Animals</a:t>
            </a:r>
            <a:endParaRPr lang="ru-RU" sz="8000" b="1" i="1" spc="50" dirty="0">
              <a:ln w="11430"/>
              <a:solidFill>
                <a:srgbClr val="008000"/>
              </a:solidFill>
              <a:effectLst>
                <a:outerShdw blurRad="76200" dist="50800" dir="5400000" algn="tl" rotWithShape="0">
                  <a:srgbClr val="000000">
                    <a:alpha val="65000"/>
                  </a:srgbClr>
                </a:outerShdw>
              </a:effectLst>
            </a:endParaRPr>
          </a:p>
        </p:txBody>
      </p:sp>
      <p:sp>
        <p:nvSpPr>
          <p:cNvPr id="5" name="TextBox 4">
            <a:hlinkClick r:id="rId2" action="ppaction://hlinksldjump"/>
          </p:cNvPr>
          <p:cNvSpPr txBox="1"/>
          <p:nvPr/>
        </p:nvSpPr>
        <p:spPr>
          <a:xfrm rot="21430004">
            <a:off x="653063" y="3862973"/>
            <a:ext cx="3034805" cy="1754326"/>
          </a:xfrm>
          <a:prstGeom prst="rect">
            <a:avLst/>
          </a:prstGeom>
          <a:noFill/>
        </p:spPr>
        <p:txBody>
          <a:bodyPr wrap="none" rtlCol="0">
            <a:spAutoFit/>
          </a:bodyPr>
          <a:lstStyle/>
          <a:p>
            <a:r>
              <a:rPr lang="en-US" sz="5400" b="1" dirty="0" smtClean="0">
                <a:ln>
                  <a:solidFill>
                    <a:srgbClr val="FFFF00"/>
                  </a:solidFill>
                </a:ln>
                <a:latin typeface="Forte" pitchFamily="66" charset="0"/>
              </a:rPr>
              <a:t>Domestic </a:t>
            </a:r>
          </a:p>
          <a:p>
            <a:r>
              <a:rPr lang="en-US" sz="5400" b="1" dirty="0" smtClean="0">
                <a:ln>
                  <a:solidFill>
                    <a:srgbClr val="FFFF00"/>
                  </a:solidFill>
                </a:ln>
                <a:latin typeface="Forte" pitchFamily="66" charset="0"/>
              </a:rPr>
              <a:t>animals</a:t>
            </a:r>
            <a:endParaRPr lang="ru-RU" sz="5400" b="1" dirty="0">
              <a:ln>
                <a:solidFill>
                  <a:srgbClr val="FFFF00"/>
                </a:solidFill>
              </a:ln>
            </a:endParaRPr>
          </a:p>
        </p:txBody>
      </p:sp>
      <p:sp>
        <p:nvSpPr>
          <p:cNvPr id="6" name="TextBox 5">
            <a:hlinkClick r:id="rId2" action="ppaction://hlinksldjump"/>
          </p:cNvPr>
          <p:cNvSpPr txBox="1"/>
          <p:nvPr/>
        </p:nvSpPr>
        <p:spPr>
          <a:xfrm rot="427495">
            <a:off x="5419201" y="3788438"/>
            <a:ext cx="2652714" cy="1754326"/>
          </a:xfrm>
          <a:prstGeom prst="rect">
            <a:avLst/>
          </a:prstGeom>
          <a:noFill/>
        </p:spPr>
        <p:txBody>
          <a:bodyPr wrap="none" rtlCol="0">
            <a:spAutoFit/>
          </a:bodyPr>
          <a:lstStyle/>
          <a:p>
            <a:r>
              <a:rPr lang="en-US" sz="5400" b="1" dirty="0" smtClean="0">
                <a:ln>
                  <a:solidFill>
                    <a:srgbClr val="FFFF00"/>
                  </a:solidFill>
                </a:ln>
                <a:latin typeface="Forte" pitchFamily="66" charset="0"/>
              </a:rPr>
              <a:t>Wild </a:t>
            </a:r>
          </a:p>
          <a:p>
            <a:r>
              <a:rPr lang="en-US" sz="5400" b="1" dirty="0" smtClean="0">
                <a:ln>
                  <a:solidFill>
                    <a:srgbClr val="FFFF00"/>
                  </a:solidFill>
                </a:ln>
                <a:latin typeface="Forte" pitchFamily="66" charset="0"/>
              </a:rPr>
              <a:t>animals</a:t>
            </a:r>
            <a:endParaRPr lang="ru-RU" sz="5400" b="1" dirty="0">
              <a:ln>
                <a:solidFill>
                  <a:srgbClr val="FFFF00"/>
                </a:solidFill>
              </a:ln>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Дильбар\Desktop\vneclassny meropriyatie\rebus\rebus_05_t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548" y="1015663"/>
            <a:ext cx="2727870" cy="181858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C:\Users\Дильбар\Desktop\vneclassny meropriyatie\rebus\rebus_7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015663"/>
            <a:ext cx="3719786" cy="18858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Дильбар\Desktop\vneclassny meropriyatie\rebus\rebus_10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3313368"/>
            <a:ext cx="3201522" cy="203594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635622" y="3051758"/>
            <a:ext cx="1075832" cy="523220"/>
          </a:xfrm>
          <a:prstGeom prst="rect">
            <a:avLst/>
          </a:prstGeom>
          <a:solidFill>
            <a:srgbClr val="FFFF00"/>
          </a:solidFill>
        </p:spPr>
        <p:txBody>
          <a:bodyPr wrap="square" rtlCol="0">
            <a:spAutoFit/>
          </a:bodyPr>
          <a:lstStyle/>
          <a:p>
            <a:r>
              <a:rPr lang="en-US" sz="2800" b="1" dirty="0" smtClean="0">
                <a:solidFill>
                  <a:srgbClr val="FF0000"/>
                </a:solidFill>
              </a:rPr>
              <a:t>afraid</a:t>
            </a:r>
            <a:endParaRPr lang="ru-RU" sz="2800" b="1" dirty="0">
              <a:solidFill>
                <a:srgbClr val="FF0000"/>
              </a:solidFill>
            </a:endParaRPr>
          </a:p>
        </p:txBody>
      </p:sp>
      <p:sp>
        <p:nvSpPr>
          <p:cNvPr id="15" name="TextBox 14"/>
          <p:cNvSpPr txBox="1"/>
          <p:nvPr/>
        </p:nvSpPr>
        <p:spPr>
          <a:xfrm>
            <a:off x="1079399" y="2963628"/>
            <a:ext cx="1512168" cy="523220"/>
          </a:xfrm>
          <a:prstGeom prst="rect">
            <a:avLst/>
          </a:prstGeom>
          <a:solidFill>
            <a:srgbClr val="FFFF00"/>
          </a:solidFill>
        </p:spPr>
        <p:txBody>
          <a:bodyPr wrap="square" rtlCol="0">
            <a:spAutoFit/>
          </a:bodyPr>
          <a:lstStyle/>
          <a:p>
            <a:r>
              <a:rPr lang="en-US" sz="2800" b="1" dirty="0" smtClean="0">
                <a:solidFill>
                  <a:srgbClr val="FF0000"/>
                </a:solidFill>
              </a:rPr>
              <a:t>morning</a:t>
            </a:r>
            <a:endParaRPr lang="ru-RU" sz="2800" b="1" dirty="0">
              <a:solidFill>
                <a:srgbClr val="FF0000"/>
              </a:solidFill>
            </a:endParaRPr>
          </a:p>
        </p:txBody>
      </p:sp>
      <p:sp>
        <p:nvSpPr>
          <p:cNvPr id="18" name="TextBox 17"/>
          <p:cNvSpPr txBox="1"/>
          <p:nvPr/>
        </p:nvSpPr>
        <p:spPr>
          <a:xfrm>
            <a:off x="4031940" y="5877272"/>
            <a:ext cx="1512168" cy="523220"/>
          </a:xfrm>
          <a:prstGeom prst="rect">
            <a:avLst/>
          </a:prstGeom>
          <a:solidFill>
            <a:srgbClr val="FFFF00"/>
          </a:solidFill>
        </p:spPr>
        <p:txBody>
          <a:bodyPr wrap="square" rtlCol="0">
            <a:spAutoFit/>
          </a:bodyPr>
          <a:lstStyle/>
          <a:p>
            <a:r>
              <a:rPr lang="en-US" sz="2800" b="1" dirty="0" smtClean="0">
                <a:solidFill>
                  <a:srgbClr val="FF0000"/>
                </a:solidFill>
              </a:rPr>
              <a:t>monster</a:t>
            </a:r>
            <a:endParaRPr lang="ru-RU" sz="2800" b="1" dirty="0">
              <a:solidFill>
                <a:srgbClr val="FF0000"/>
              </a:solidFill>
            </a:endParaRPr>
          </a:p>
        </p:txBody>
      </p:sp>
      <p:pic>
        <p:nvPicPr>
          <p:cNvPr id="19" name="Содержимое 3" descr="dogs-1159.gif"/>
          <p:cNvPicPr>
            <a:picLocks noChangeAspect="1"/>
          </p:cNvPicPr>
          <p:nvPr/>
        </p:nvPicPr>
        <p:blipFill>
          <a:blip r:embed="rId5"/>
          <a:stretch>
            <a:fillRect/>
          </a:stretch>
        </p:blipFill>
        <p:spPr>
          <a:xfrm>
            <a:off x="6635622" y="4635512"/>
            <a:ext cx="2376264" cy="1786510"/>
          </a:xfrm>
          <a:prstGeom prst="rect">
            <a:avLst/>
          </a:prstGeom>
        </p:spPr>
      </p:pic>
      <p:pic>
        <p:nvPicPr>
          <p:cNvPr id="20" name="Рисунок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569" y="4797152"/>
            <a:ext cx="2980946" cy="2060848"/>
          </a:xfrm>
          <a:prstGeom prst="rect">
            <a:avLst/>
          </a:prstGeom>
        </p:spPr>
      </p:pic>
      <p:sp>
        <p:nvSpPr>
          <p:cNvPr id="4" name="Прямоугольник 3"/>
          <p:cNvSpPr/>
          <p:nvPr/>
        </p:nvSpPr>
        <p:spPr>
          <a:xfrm>
            <a:off x="2771800" y="0"/>
            <a:ext cx="3172663" cy="1015663"/>
          </a:xfrm>
          <a:prstGeom prst="rect">
            <a:avLst/>
          </a:prstGeom>
          <a:solidFill>
            <a:srgbClr val="FFFF00"/>
          </a:solidFill>
        </p:spPr>
        <p:txBody>
          <a:bodyPr wrap="none">
            <a:spAutoFit/>
          </a:bodyPr>
          <a:lstStyle/>
          <a:p>
            <a:r>
              <a:rPr lang="en-US" sz="6000" b="1" dirty="0">
                <a:solidFill>
                  <a:srgbClr val="FF0000"/>
                </a:solidFill>
              </a:rPr>
              <a:t>“Puzzles”</a:t>
            </a:r>
            <a:endParaRPr lang="ru-RU" sz="6000" b="1" dirty="0">
              <a:solidFill>
                <a:srgbClr val="FF0000"/>
              </a:solidFill>
            </a:endParaRPr>
          </a:p>
        </p:txBody>
      </p:sp>
    </p:spTree>
    <p:extLst>
      <p:ext uri="{BB962C8B-B14F-4D97-AF65-F5344CB8AC3E}">
        <p14:creationId xmlns:p14="http://schemas.microsoft.com/office/powerpoint/2010/main" val="1753696616"/>
      </p:ext>
    </p:extLst>
  </p:cSld>
  <p:clrMapOvr>
    <a:masterClrMapping/>
  </p:clrMapOvr>
  <mc:AlternateContent xmlns:mc="http://schemas.openxmlformats.org/markup-compatibility/2006" xmlns:p14="http://schemas.microsoft.com/office/powerpoint/2010/main">
    <mc:Choice Requires="p14">
      <p:transition spd="slow" p14:dur="900" advClick="0">
        <p14:warp dir="in"/>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arn(inVertical)">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519099"/>
            <a:ext cx="8500847" cy="1015663"/>
          </a:xfrm>
          <a:prstGeom prst="rect">
            <a:avLst/>
          </a:prstGeom>
          <a:solidFill>
            <a:srgbClr val="FFFF00"/>
          </a:solidFill>
        </p:spPr>
        <p:txBody>
          <a:bodyPr wrap="square">
            <a:spAutoFit/>
          </a:bodyPr>
          <a:lstStyle/>
          <a:p>
            <a:r>
              <a:rPr lang="en-US" sz="2000" b="1" dirty="0" err="1">
                <a:solidFill>
                  <a:srgbClr val="FF0000"/>
                </a:solidFill>
              </a:rPr>
              <a:t>Не</a:t>
            </a:r>
            <a:r>
              <a:rPr lang="en-US" sz="2000" b="1" dirty="0">
                <a:solidFill>
                  <a:srgbClr val="FF0000"/>
                </a:solidFill>
              </a:rPr>
              <a:t> is not big. He is small. He is brave and merry. He is not bad and ugly. He has big funny ears. He has a girlfriend. He likes her. He can run and jump but he </a:t>
            </a:r>
            <a:r>
              <a:rPr lang="en-US" sz="2000" b="1" dirty="0" err="1">
                <a:solidFill>
                  <a:srgbClr val="FF0000"/>
                </a:solidFill>
              </a:rPr>
              <a:t>саn`t</a:t>
            </a:r>
            <a:r>
              <a:rPr lang="en-US" sz="2000" b="1" dirty="0">
                <a:solidFill>
                  <a:srgbClr val="FF0000"/>
                </a:solidFill>
              </a:rPr>
              <a:t>  swim. He lives in the house. </a:t>
            </a:r>
            <a:r>
              <a:rPr lang="en-US" sz="2000" b="1" dirty="0" smtClean="0">
                <a:solidFill>
                  <a:srgbClr val="FF0000"/>
                </a:solidFill>
              </a:rPr>
              <a:t>                                   </a:t>
            </a:r>
            <a:endParaRPr lang="en-US" sz="2000" b="1" dirty="0">
              <a:solidFill>
                <a:srgbClr val="FF0000"/>
              </a:solidFill>
            </a:endParaRPr>
          </a:p>
        </p:txBody>
      </p:sp>
      <p:pic>
        <p:nvPicPr>
          <p:cNvPr id="1028" name="Picture 4" descr="C:\Users\Дильбар\Desktop\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304751"/>
            <a:ext cx="1400175" cy="1428750"/>
          </a:xfrm>
          <a:prstGeom prst="rect">
            <a:avLst/>
          </a:prstGeom>
          <a:noFill/>
          <a:extLst>
            <a:ext uri="{909E8E84-426E-40DD-AFC4-6F175D3DCCD1}">
              <a14:hiddenFill xmlns:a14="http://schemas.microsoft.com/office/drawing/2010/main">
                <a:solidFill>
                  <a:srgbClr val="FFFFFF"/>
                </a:solidFill>
              </a14:hiddenFill>
            </a:ext>
          </a:extLst>
        </p:spPr>
      </p:pic>
      <p:sp>
        <p:nvSpPr>
          <p:cNvPr id="12" name="Прямоугольник 11"/>
          <p:cNvSpPr/>
          <p:nvPr/>
        </p:nvSpPr>
        <p:spPr>
          <a:xfrm>
            <a:off x="251520" y="2852936"/>
            <a:ext cx="8500847" cy="1015663"/>
          </a:xfrm>
          <a:prstGeom prst="rect">
            <a:avLst/>
          </a:prstGeom>
          <a:solidFill>
            <a:srgbClr val="FFFF00"/>
          </a:solidFill>
        </p:spPr>
        <p:txBody>
          <a:bodyPr wrap="square">
            <a:spAutoFit/>
          </a:bodyPr>
          <a:lstStyle/>
          <a:p>
            <a:r>
              <a:rPr lang="en-US" sz="2000" b="1" dirty="0" err="1">
                <a:solidFill>
                  <a:srgbClr val="FF0000"/>
                </a:solidFill>
              </a:rPr>
              <a:t>Не</a:t>
            </a:r>
            <a:r>
              <a:rPr lang="en-US" sz="2000" b="1" dirty="0">
                <a:solidFill>
                  <a:srgbClr val="FF0000"/>
                </a:solidFill>
              </a:rPr>
              <a:t> is not big. He is slim. He is clever. He is not bad and stupid. He is good. He has big eyes. He can swim and fly but he can't run and jump. He is not clever, but funny. He lives in a big house. </a:t>
            </a:r>
            <a:r>
              <a:rPr lang="en-US" sz="2000" b="1" dirty="0" smtClean="0">
                <a:solidFill>
                  <a:srgbClr val="FF0000"/>
                </a:solidFill>
              </a:rPr>
              <a:t>                                         </a:t>
            </a:r>
            <a:endParaRPr lang="en-US" sz="2000" b="1" dirty="0">
              <a:solidFill>
                <a:srgbClr val="FF0000"/>
              </a:solidFill>
            </a:endParaRPr>
          </a:p>
        </p:txBody>
      </p:sp>
      <p:sp>
        <p:nvSpPr>
          <p:cNvPr id="13" name="Прямоугольник 12"/>
          <p:cNvSpPr/>
          <p:nvPr/>
        </p:nvSpPr>
        <p:spPr>
          <a:xfrm>
            <a:off x="254086" y="4293388"/>
            <a:ext cx="8500847" cy="1015663"/>
          </a:xfrm>
          <a:prstGeom prst="rect">
            <a:avLst/>
          </a:prstGeom>
          <a:solidFill>
            <a:srgbClr val="FFFF00"/>
          </a:solidFill>
        </p:spPr>
        <p:txBody>
          <a:bodyPr wrap="square">
            <a:spAutoFit/>
          </a:bodyPr>
          <a:lstStyle/>
          <a:p>
            <a:r>
              <a:rPr lang="en-US" sz="2000" b="1" dirty="0" err="1">
                <a:solidFill>
                  <a:srgbClr val="FF0000"/>
                </a:solidFill>
              </a:rPr>
              <a:t>Не</a:t>
            </a:r>
            <a:r>
              <a:rPr lang="en-US" sz="2000" b="1" dirty="0">
                <a:solidFill>
                  <a:srgbClr val="FF0000"/>
                </a:solidFill>
              </a:rPr>
              <a:t> is not big. He is fat. He is not ugly. He is nice. He is kind and funny. He is curios and he is not cunning. He has many friends. He can sing. He likes honey. He lives in the forest. </a:t>
            </a:r>
            <a:r>
              <a:rPr lang="en-US" sz="2000" b="1" dirty="0" smtClean="0">
                <a:solidFill>
                  <a:srgbClr val="FF0000"/>
                </a:solidFill>
              </a:rPr>
              <a:t>                                                                </a:t>
            </a:r>
            <a:endParaRPr lang="en-US" sz="2000" b="1" dirty="0">
              <a:solidFill>
                <a:srgbClr val="FF0000"/>
              </a:solidFill>
            </a:endParaRPr>
          </a:p>
        </p:txBody>
      </p:sp>
      <p:sp>
        <p:nvSpPr>
          <p:cNvPr id="4" name="TextBox 3"/>
          <p:cNvSpPr txBox="1"/>
          <p:nvPr/>
        </p:nvSpPr>
        <p:spPr>
          <a:xfrm>
            <a:off x="6372200" y="2534762"/>
            <a:ext cx="1938511" cy="646331"/>
          </a:xfrm>
          <a:prstGeom prst="rect">
            <a:avLst/>
          </a:prstGeom>
          <a:noFill/>
        </p:spPr>
        <p:txBody>
          <a:bodyPr wrap="square" rtlCol="0">
            <a:spAutoFit/>
          </a:bodyPr>
          <a:lstStyle/>
          <a:p>
            <a:r>
              <a:rPr lang="en-US" b="1" dirty="0">
                <a:solidFill>
                  <a:srgbClr val="FF0000"/>
                </a:solidFill>
              </a:rPr>
              <a:t>(Mickey Mouse) </a:t>
            </a:r>
          </a:p>
          <a:p>
            <a:endParaRPr lang="ru-RU" dirty="0"/>
          </a:p>
        </p:txBody>
      </p:sp>
      <p:sp>
        <p:nvSpPr>
          <p:cNvPr id="5" name="TextBox 4"/>
          <p:cNvSpPr txBox="1"/>
          <p:nvPr/>
        </p:nvSpPr>
        <p:spPr>
          <a:xfrm>
            <a:off x="6586207" y="3863467"/>
            <a:ext cx="1767591" cy="646331"/>
          </a:xfrm>
          <a:prstGeom prst="rect">
            <a:avLst/>
          </a:prstGeom>
          <a:noFill/>
        </p:spPr>
        <p:txBody>
          <a:bodyPr wrap="square" rtlCol="0">
            <a:spAutoFit/>
          </a:bodyPr>
          <a:lstStyle/>
          <a:p>
            <a:r>
              <a:rPr lang="en-US" b="1" dirty="0">
                <a:solidFill>
                  <a:srgbClr val="FF0000"/>
                </a:solidFill>
              </a:rPr>
              <a:t>(Donald Duck)</a:t>
            </a:r>
          </a:p>
          <a:p>
            <a:endParaRPr lang="ru-RU" dirty="0"/>
          </a:p>
        </p:txBody>
      </p:sp>
      <p:sp>
        <p:nvSpPr>
          <p:cNvPr id="8" name="TextBox 7"/>
          <p:cNvSpPr txBox="1"/>
          <p:nvPr/>
        </p:nvSpPr>
        <p:spPr>
          <a:xfrm>
            <a:off x="5220072" y="5445224"/>
            <a:ext cx="2249931" cy="400110"/>
          </a:xfrm>
          <a:prstGeom prst="rect">
            <a:avLst/>
          </a:prstGeom>
          <a:noFill/>
        </p:spPr>
        <p:txBody>
          <a:bodyPr wrap="square" rtlCol="0">
            <a:spAutoFit/>
          </a:bodyPr>
          <a:lstStyle/>
          <a:p>
            <a:r>
              <a:rPr lang="en-US" sz="2000" b="1" dirty="0">
                <a:solidFill>
                  <a:srgbClr val="FF0000"/>
                </a:solidFill>
              </a:rPr>
              <a:t>(Winnie the Pooh)</a:t>
            </a:r>
          </a:p>
        </p:txBody>
      </p:sp>
      <p:sp>
        <p:nvSpPr>
          <p:cNvPr id="3" name="Прямоугольник 2"/>
          <p:cNvSpPr/>
          <p:nvPr/>
        </p:nvSpPr>
        <p:spPr>
          <a:xfrm>
            <a:off x="2984745" y="196301"/>
            <a:ext cx="2953437" cy="1323439"/>
          </a:xfrm>
          <a:prstGeom prst="rect">
            <a:avLst/>
          </a:prstGeom>
        </p:spPr>
        <p:txBody>
          <a:bodyPr wrap="none">
            <a:spAutoFit/>
          </a:bodyPr>
          <a:lstStyle/>
          <a:p>
            <a:pPr algn="ctr"/>
            <a:r>
              <a:rPr lang="en-US" sz="4000" b="1" dirty="0">
                <a:solidFill>
                  <a:srgbClr val="FF0000"/>
                </a:solidFill>
              </a:rPr>
              <a:t>“</a:t>
            </a:r>
            <a:r>
              <a:rPr lang="en-US" sz="4000" b="1" dirty="0" smtClean="0">
                <a:solidFill>
                  <a:srgbClr val="FF0000"/>
                </a:solidFill>
              </a:rPr>
              <a:t>Captain’s</a:t>
            </a:r>
          </a:p>
          <a:p>
            <a:pPr algn="ctr"/>
            <a:r>
              <a:rPr lang="en-US" sz="4000" b="1" dirty="0" smtClean="0">
                <a:solidFill>
                  <a:srgbClr val="FF0000"/>
                </a:solidFill>
              </a:rPr>
              <a:t> </a:t>
            </a:r>
            <a:r>
              <a:rPr lang="en-US" sz="4000" b="1" dirty="0">
                <a:solidFill>
                  <a:srgbClr val="FF0000"/>
                </a:solidFill>
              </a:rPr>
              <a:t>competition</a:t>
            </a:r>
            <a:r>
              <a:rPr lang="en-US" dirty="0"/>
              <a:t>’</a:t>
            </a:r>
            <a:endParaRPr lang="ru-RU" dirty="0"/>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6730" y="5054330"/>
            <a:ext cx="3980434" cy="1923665"/>
          </a:xfrm>
          <a:prstGeom prst="rect">
            <a:avLst/>
          </a:prstGeom>
        </p:spPr>
      </p:pic>
    </p:spTree>
    <p:extLst>
      <p:ext uri="{BB962C8B-B14F-4D97-AF65-F5344CB8AC3E}">
        <p14:creationId xmlns:p14="http://schemas.microsoft.com/office/powerpoint/2010/main" val="1562996468"/>
      </p:ext>
    </p:extLst>
  </p:cSld>
  <p:clrMapOvr>
    <a:masterClrMapping/>
  </p:clrMapOvr>
  <mc:AlternateContent xmlns:mc="http://schemas.openxmlformats.org/markup-compatibility/2006" xmlns:p14="http://schemas.microsoft.com/office/powerpoint/2010/main">
    <mc:Choice Requires="p14">
      <p:transition spd="slow" p14:dur="900" advClick="0">
        <p14:warp dir="in"/>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p:cTn id="13"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1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13">
                                            <p:txEl>
                                              <p:pRg st="0" end="0"/>
                                            </p:txEl>
                                          </p:spTgt>
                                        </p:tgtEl>
                                        <p:attrNameLst>
                                          <p:attrName>style.visibility</p:attrName>
                                        </p:attrNameLst>
                                      </p:cBhvr>
                                      <p:to>
                                        <p:strVal val="visible"/>
                                      </p:to>
                                    </p:set>
                                    <p:anim calcmode="lin" valueType="num">
                                      <p:cBhvr>
                                        <p:cTn id="20"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1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inVertic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arn(inVertic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Дильбар\Desktop\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3133" y="5054330"/>
            <a:ext cx="2921612" cy="165440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Дильбар\Desktop\3.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14588" y="5304751"/>
            <a:ext cx="1438275" cy="16383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Дильбар\Desktop\4.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860031" y="5304751"/>
            <a:ext cx="140017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Дильбар\Desktop\5.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092280" y="5304751"/>
            <a:ext cx="1479559" cy="147955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Дильбар\Desktop\4.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78423" y="116632"/>
            <a:ext cx="1200411" cy="1457642"/>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Дильбар\Desktop\3.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414588" y="64057"/>
            <a:ext cx="1355431" cy="176289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Дильбар\Desktop\2.gif"/>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4860031" y="201583"/>
            <a:ext cx="126682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Дильбар\Desktop\1.gif"/>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7596336" y="196301"/>
            <a:ext cx="1428750" cy="17811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39852" y="1826949"/>
            <a:ext cx="7448941" cy="3323987"/>
          </a:xfrm>
          <a:prstGeom prst="rect">
            <a:avLst/>
          </a:prstGeom>
          <a:solidFill>
            <a:srgbClr val="FFFF00"/>
          </a:solidFill>
        </p:spPr>
        <p:txBody>
          <a:bodyPr wrap="square" rtlCol="0">
            <a:spAutoFit/>
          </a:bodyPr>
          <a:lstStyle/>
          <a:p>
            <a:pPr algn="ctr"/>
            <a:r>
              <a:rPr lang="en-US" sz="4800" b="1" dirty="0">
                <a:solidFill>
                  <a:srgbClr val="FF0000"/>
                </a:solidFill>
              </a:rPr>
              <a:t>I love all kinds of animals,</a:t>
            </a:r>
            <a:br>
              <a:rPr lang="en-US" sz="4800" b="1" dirty="0">
                <a:solidFill>
                  <a:srgbClr val="FF0000"/>
                </a:solidFill>
              </a:rPr>
            </a:br>
            <a:r>
              <a:rPr lang="en-US" sz="4800" b="1" dirty="0">
                <a:solidFill>
                  <a:srgbClr val="FF0000"/>
                </a:solidFill>
              </a:rPr>
              <a:t>Dogs and cats, and rabbits.</a:t>
            </a:r>
            <a:br>
              <a:rPr lang="en-US" sz="4800" b="1" dirty="0">
                <a:solidFill>
                  <a:srgbClr val="FF0000"/>
                </a:solidFill>
              </a:rPr>
            </a:br>
            <a:r>
              <a:rPr lang="en-US" sz="4800" b="1" dirty="0">
                <a:solidFill>
                  <a:srgbClr val="FF0000"/>
                </a:solidFill>
              </a:rPr>
              <a:t>I love all kinds of animals,</a:t>
            </a:r>
            <a:br>
              <a:rPr lang="en-US" sz="4800" b="1" dirty="0">
                <a:solidFill>
                  <a:srgbClr val="FF0000"/>
                </a:solidFill>
              </a:rPr>
            </a:br>
            <a:r>
              <a:rPr lang="en-US" sz="4800" b="1" dirty="0">
                <a:solidFill>
                  <a:srgbClr val="FF0000"/>
                </a:solidFill>
              </a:rPr>
              <a:t>Despite their little habits.</a:t>
            </a:r>
            <a:endParaRPr lang="ru-RU" sz="4800" b="1" dirty="0">
              <a:solidFill>
                <a:srgbClr val="FF0000"/>
              </a:solidFill>
            </a:endParaRPr>
          </a:p>
          <a:p>
            <a:endParaRPr lang="ru-RU" dirty="0"/>
          </a:p>
        </p:txBody>
      </p:sp>
    </p:spTree>
    <p:extLst>
      <p:ext uri="{BB962C8B-B14F-4D97-AF65-F5344CB8AC3E}">
        <p14:creationId xmlns:p14="http://schemas.microsoft.com/office/powerpoint/2010/main" val="1675616185"/>
      </p:ext>
    </p:extLst>
  </p:cSld>
  <p:clrMapOvr>
    <a:masterClrMapping/>
  </p:clrMapOvr>
  <mc:AlternateContent xmlns:mc="http://schemas.openxmlformats.org/markup-compatibility/2006" xmlns:p14="http://schemas.microsoft.com/office/powerpoint/2010/main">
    <mc:Choice Requires="p14">
      <p:transition spd="slow" p14:dur="900" advClick="0">
        <p14:warp dir="in"/>
      </p:transition>
    </mc:Choice>
    <mc:Fallback xmlns="">
      <p:transition spd="slow"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10"/>
          <p:cNvGrpSpPr/>
          <p:nvPr/>
        </p:nvGrpSpPr>
        <p:grpSpPr>
          <a:xfrm>
            <a:off x="4999929" y="1839326"/>
            <a:ext cx="1687723" cy="1080000"/>
            <a:chOff x="3735095" y="4655638"/>
            <a:chExt cx="1687723" cy="1080000"/>
          </a:xfrm>
        </p:grpSpPr>
        <p:sp>
          <p:nvSpPr>
            <p:cNvPr id="46" name="Прямоугольник 45"/>
            <p:cNvSpPr>
              <a:spLocks/>
            </p:cNvSpPr>
            <p:nvPr/>
          </p:nvSpPr>
          <p:spPr>
            <a:xfrm>
              <a:off x="3735095" y="4655638"/>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96" name="Рисунок 95" descr="a5.gif"/>
            <p:cNvPicPr>
              <a:picLocks noChangeAspect="1"/>
            </p:cNvPicPr>
            <p:nvPr/>
          </p:nvPicPr>
          <p:blipFill>
            <a:blip r:embed="rId3" cstate="print"/>
            <a:stretch>
              <a:fillRect/>
            </a:stretch>
          </p:blipFill>
          <p:spPr>
            <a:xfrm>
              <a:off x="4071933" y="4714884"/>
              <a:ext cx="1269651" cy="962026"/>
            </a:xfrm>
            <a:prstGeom prst="rect">
              <a:avLst/>
            </a:prstGeom>
          </p:spPr>
        </p:pic>
      </p:grpSp>
      <p:grpSp>
        <p:nvGrpSpPr>
          <p:cNvPr id="3" name="Группа 108"/>
          <p:cNvGrpSpPr/>
          <p:nvPr/>
        </p:nvGrpSpPr>
        <p:grpSpPr>
          <a:xfrm>
            <a:off x="653351" y="1839326"/>
            <a:ext cx="1687723" cy="1087999"/>
            <a:chOff x="222839" y="2357430"/>
            <a:chExt cx="1687723" cy="1087999"/>
          </a:xfrm>
        </p:grpSpPr>
        <p:sp>
          <p:nvSpPr>
            <p:cNvPr id="34" name="Прямоугольник 33"/>
            <p:cNvSpPr>
              <a:spLocks/>
            </p:cNvSpPr>
            <p:nvPr/>
          </p:nvSpPr>
          <p:spPr>
            <a:xfrm>
              <a:off x="222839" y="2365429"/>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100" name="Рисунок 99" descr="a4.gif"/>
            <p:cNvPicPr>
              <a:picLocks noChangeAspect="1"/>
            </p:cNvPicPr>
            <p:nvPr/>
          </p:nvPicPr>
          <p:blipFill>
            <a:blip r:embed="rId4" cstate="print"/>
            <a:stretch>
              <a:fillRect/>
            </a:stretch>
          </p:blipFill>
          <p:spPr>
            <a:xfrm>
              <a:off x="571472" y="2357430"/>
              <a:ext cx="733648" cy="1071570"/>
            </a:xfrm>
            <a:prstGeom prst="rect">
              <a:avLst/>
            </a:prstGeom>
          </p:spPr>
        </p:pic>
      </p:grpSp>
      <p:grpSp>
        <p:nvGrpSpPr>
          <p:cNvPr id="4" name="Группа 109"/>
          <p:cNvGrpSpPr/>
          <p:nvPr/>
        </p:nvGrpSpPr>
        <p:grpSpPr>
          <a:xfrm>
            <a:off x="653351" y="4122653"/>
            <a:ext cx="1687723" cy="1080000"/>
            <a:chOff x="222839" y="4655638"/>
            <a:chExt cx="1687723" cy="1080000"/>
          </a:xfrm>
        </p:grpSpPr>
        <p:sp>
          <p:nvSpPr>
            <p:cNvPr id="44" name="Прямоугольник 43"/>
            <p:cNvSpPr>
              <a:spLocks/>
            </p:cNvSpPr>
            <p:nvPr/>
          </p:nvSpPr>
          <p:spPr>
            <a:xfrm>
              <a:off x="222839" y="4655638"/>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101" name="Рисунок 100" descr="a18.gif"/>
            <p:cNvPicPr>
              <a:picLocks noChangeAspect="1"/>
            </p:cNvPicPr>
            <p:nvPr/>
          </p:nvPicPr>
          <p:blipFill>
            <a:blip r:embed="rId5" cstate="print"/>
            <a:stretch>
              <a:fillRect/>
            </a:stretch>
          </p:blipFill>
          <p:spPr>
            <a:xfrm>
              <a:off x="642911" y="4715216"/>
              <a:ext cx="928694" cy="933117"/>
            </a:xfrm>
            <a:prstGeom prst="rect">
              <a:avLst/>
            </a:prstGeom>
          </p:spPr>
        </p:pic>
      </p:grpSp>
      <p:grpSp>
        <p:nvGrpSpPr>
          <p:cNvPr id="5" name="Группа 107"/>
          <p:cNvGrpSpPr/>
          <p:nvPr/>
        </p:nvGrpSpPr>
        <p:grpSpPr>
          <a:xfrm>
            <a:off x="4999929" y="701096"/>
            <a:ext cx="1687723" cy="1080000"/>
            <a:chOff x="7247352" y="1220324"/>
            <a:chExt cx="1687723" cy="1080000"/>
          </a:xfrm>
        </p:grpSpPr>
        <p:sp>
          <p:nvSpPr>
            <p:cNvPr id="43" name="Прямоугольник 42"/>
            <p:cNvSpPr>
              <a:spLocks/>
            </p:cNvSpPr>
            <p:nvPr/>
          </p:nvSpPr>
          <p:spPr>
            <a:xfrm>
              <a:off x="7247352" y="1220324"/>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102" name="Рисунок 101" descr="chinese11s.gif"/>
            <p:cNvPicPr>
              <a:picLocks noChangeAspect="1"/>
            </p:cNvPicPr>
            <p:nvPr/>
          </p:nvPicPr>
          <p:blipFill>
            <a:blip r:embed="rId6" cstate="print"/>
            <a:stretch>
              <a:fillRect/>
            </a:stretch>
          </p:blipFill>
          <p:spPr>
            <a:xfrm>
              <a:off x="7572396" y="1338614"/>
              <a:ext cx="1095374" cy="952133"/>
            </a:xfrm>
            <a:prstGeom prst="rect">
              <a:avLst/>
            </a:prstGeom>
          </p:spPr>
        </p:pic>
      </p:grpSp>
      <p:grpSp>
        <p:nvGrpSpPr>
          <p:cNvPr id="6" name="Группа 111"/>
          <p:cNvGrpSpPr/>
          <p:nvPr/>
        </p:nvGrpSpPr>
        <p:grpSpPr>
          <a:xfrm>
            <a:off x="4999929" y="2980526"/>
            <a:ext cx="1687723" cy="1080000"/>
            <a:chOff x="7247352" y="4655638"/>
            <a:chExt cx="1687723" cy="1080000"/>
          </a:xfrm>
        </p:grpSpPr>
        <p:sp>
          <p:nvSpPr>
            <p:cNvPr id="8" name="Прямоугольник 7"/>
            <p:cNvSpPr>
              <a:spLocks/>
            </p:cNvSpPr>
            <p:nvPr/>
          </p:nvSpPr>
          <p:spPr>
            <a:xfrm>
              <a:off x="7247352" y="4655638"/>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103" name="Рисунок 102" descr="chinese06s.gif"/>
            <p:cNvPicPr>
              <a:picLocks noChangeAspect="1"/>
            </p:cNvPicPr>
            <p:nvPr/>
          </p:nvPicPr>
          <p:blipFill>
            <a:blip r:embed="rId7" cstate="print"/>
            <a:stretch>
              <a:fillRect/>
            </a:stretch>
          </p:blipFill>
          <p:spPr>
            <a:xfrm>
              <a:off x="7429520" y="4786322"/>
              <a:ext cx="1214441" cy="831708"/>
            </a:xfrm>
            <a:prstGeom prst="rect">
              <a:avLst/>
            </a:prstGeom>
          </p:spPr>
        </p:pic>
      </p:grpSp>
      <p:grpSp>
        <p:nvGrpSpPr>
          <p:cNvPr id="7" name="Группа 113"/>
          <p:cNvGrpSpPr/>
          <p:nvPr/>
        </p:nvGrpSpPr>
        <p:grpSpPr>
          <a:xfrm>
            <a:off x="653351" y="5269854"/>
            <a:ext cx="1687723" cy="1080000"/>
            <a:chOff x="3735095" y="2365429"/>
            <a:chExt cx="1687723" cy="1080000"/>
          </a:xfrm>
        </p:grpSpPr>
        <p:sp>
          <p:nvSpPr>
            <p:cNvPr id="36" name="Прямоугольник 35"/>
            <p:cNvSpPr>
              <a:spLocks/>
            </p:cNvSpPr>
            <p:nvPr/>
          </p:nvSpPr>
          <p:spPr>
            <a:xfrm>
              <a:off x="3735095" y="2365429"/>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104" name="Picture 3" descr="курица"/>
            <p:cNvPicPr>
              <a:picLocks noChangeAspect="1" noChangeArrowheads="1"/>
            </p:cNvPicPr>
            <p:nvPr/>
          </p:nvPicPr>
          <p:blipFill>
            <a:blip r:embed="rId8" cstate="print"/>
            <a:srcRect/>
            <a:stretch>
              <a:fillRect/>
            </a:stretch>
          </p:blipFill>
          <p:spPr bwMode="auto">
            <a:xfrm>
              <a:off x="3929058" y="2495372"/>
              <a:ext cx="1071570" cy="865416"/>
            </a:xfrm>
            <a:prstGeom prst="rect">
              <a:avLst/>
            </a:prstGeom>
            <a:noFill/>
            <a:ln w="9525">
              <a:noFill/>
              <a:miter lim="800000"/>
              <a:headEnd/>
              <a:tailEnd/>
            </a:ln>
          </p:spPr>
        </p:pic>
      </p:grpSp>
      <p:grpSp>
        <p:nvGrpSpPr>
          <p:cNvPr id="9" name="Группа 115"/>
          <p:cNvGrpSpPr/>
          <p:nvPr/>
        </p:nvGrpSpPr>
        <p:grpSpPr>
          <a:xfrm>
            <a:off x="4999929" y="5269854"/>
            <a:ext cx="1687723" cy="1080000"/>
            <a:chOff x="1978967" y="3510534"/>
            <a:chExt cx="1687723" cy="1080000"/>
          </a:xfrm>
        </p:grpSpPr>
        <p:sp>
          <p:nvSpPr>
            <p:cNvPr id="40" name="Прямоугольник 39"/>
            <p:cNvSpPr>
              <a:spLocks/>
            </p:cNvSpPr>
            <p:nvPr/>
          </p:nvSpPr>
          <p:spPr>
            <a:xfrm>
              <a:off x="1978967" y="3510534"/>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106" name="Рисунок 105" descr="animal_cat2_s.gif"/>
            <p:cNvPicPr>
              <a:picLocks noChangeAspect="1"/>
            </p:cNvPicPr>
            <p:nvPr/>
          </p:nvPicPr>
          <p:blipFill>
            <a:blip r:embed="rId9" cstate="print"/>
            <a:stretch>
              <a:fillRect/>
            </a:stretch>
          </p:blipFill>
          <p:spPr>
            <a:xfrm>
              <a:off x="2285984" y="3643314"/>
              <a:ext cx="1247352" cy="933449"/>
            </a:xfrm>
            <a:prstGeom prst="rect">
              <a:avLst/>
            </a:prstGeom>
          </p:spPr>
        </p:pic>
      </p:grpSp>
      <p:grpSp>
        <p:nvGrpSpPr>
          <p:cNvPr id="10" name="Группа 112"/>
          <p:cNvGrpSpPr/>
          <p:nvPr/>
        </p:nvGrpSpPr>
        <p:grpSpPr>
          <a:xfrm>
            <a:off x="653351" y="2980526"/>
            <a:ext cx="1687723" cy="1080000"/>
            <a:chOff x="7247352" y="3510534"/>
            <a:chExt cx="1687723" cy="1080000"/>
          </a:xfrm>
        </p:grpSpPr>
        <p:sp>
          <p:nvSpPr>
            <p:cNvPr id="33" name="Прямоугольник 32"/>
            <p:cNvSpPr>
              <a:spLocks/>
            </p:cNvSpPr>
            <p:nvPr/>
          </p:nvSpPr>
          <p:spPr>
            <a:xfrm>
              <a:off x="7247352" y="3510534"/>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1030" name="Picture 6"/>
            <p:cNvPicPr>
              <a:picLocks noChangeAspect="1" noChangeArrowheads="1"/>
            </p:cNvPicPr>
            <p:nvPr/>
          </p:nvPicPr>
          <p:blipFill>
            <a:blip r:embed="rId10" cstate="screen"/>
            <a:srcRect/>
            <a:stretch>
              <a:fillRect/>
            </a:stretch>
          </p:blipFill>
          <p:spPr bwMode="auto">
            <a:xfrm>
              <a:off x="7572396" y="3571876"/>
              <a:ext cx="1120148" cy="1000132"/>
            </a:xfrm>
            <a:prstGeom prst="rect">
              <a:avLst/>
            </a:prstGeom>
            <a:noFill/>
            <a:ln w="9525">
              <a:noFill/>
              <a:miter lim="800000"/>
              <a:headEnd/>
              <a:tailEnd/>
            </a:ln>
            <a:effectLst/>
          </p:spPr>
        </p:pic>
      </p:grpSp>
      <p:grpSp>
        <p:nvGrpSpPr>
          <p:cNvPr id="11" name="Группа 114"/>
          <p:cNvGrpSpPr/>
          <p:nvPr/>
        </p:nvGrpSpPr>
        <p:grpSpPr>
          <a:xfrm>
            <a:off x="4999929" y="4122653"/>
            <a:ext cx="1687723" cy="1080000"/>
            <a:chOff x="5491223" y="2365429"/>
            <a:chExt cx="1687723" cy="1080000"/>
          </a:xfrm>
        </p:grpSpPr>
        <p:sp>
          <p:nvSpPr>
            <p:cNvPr id="37" name="Прямоугольник 36"/>
            <p:cNvSpPr>
              <a:spLocks/>
            </p:cNvSpPr>
            <p:nvPr/>
          </p:nvSpPr>
          <p:spPr>
            <a:xfrm>
              <a:off x="5491223" y="2365429"/>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1031" name="Picture 7"/>
            <p:cNvPicPr>
              <a:picLocks noChangeAspect="1" noChangeArrowheads="1"/>
            </p:cNvPicPr>
            <p:nvPr/>
          </p:nvPicPr>
          <p:blipFill>
            <a:blip r:embed="rId11" cstate="print"/>
            <a:srcRect/>
            <a:stretch>
              <a:fillRect/>
            </a:stretch>
          </p:blipFill>
          <p:spPr bwMode="auto">
            <a:xfrm>
              <a:off x="5929322" y="2428868"/>
              <a:ext cx="733425" cy="952500"/>
            </a:xfrm>
            <a:prstGeom prst="rect">
              <a:avLst/>
            </a:prstGeom>
            <a:noFill/>
            <a:ln w="9525">
              <a:noFill/>
              <a:miter lim="800000"/>
              <a:headEnd/>
              <a:tailEnd/>
            </a:ln>
            <a:effectLst/>
          </p:spPr>
        </p:pic>
      </p:grpSp>
      <p:grpSp>
        <p:nvGrpSpPr>
          <p:cNvPr id="12" name="Группа 106"/>
          <p:cNvGrpSpPr/>
          <p:nvPr/>
        </p:nvGrpSpPr>
        <p:grpSpPr>
          <a:xfrm>
            <a:off x="653351" y="701096"/>
            <a:ext cx="1687723" cy="1080000"/>
            <a:chOff x="1978967" y="1220324"/>
            <a:chExt cx="1687723" cy="1080000"/>
          </a:xfrm>
        </p:grpSpPr>
        <p:sp>
          <p:nvSpPr>
            <p:cNvPr id="30" name="Прямоугольник 29"/>
            <p:cNvSpPr>
              <a:spLocks/>
            </p:cNvSpPr>
            <p:nvPr/>
          </p:nvSpPr>
          <p:spPr>
            <a:xfrm>
              <a:off x="1978967" y="1220324"/>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97" name="Рисунок 96" descr="a6.gif"/>
            <p:cNvPicPr>
              <a:picLocks noChangeAspect="1"/>
            </p:cNvPicPr>
            <p:nvPr/>
          </p:nvPicPr>
          <p:blipFill>
            <a:blip r:embed="rId12" cstate="print"/>
            <a:stretch>
              <a:fillRect/>
            </a:stretch>
          </p:blipFill>
          <p:spPr>
            <a:xfrm>
              <a:off x="2143108" y="1461612"/>
              <a:ext cx="1357322" cy="764605"/>
            </a:xfrm>
            <a:prstGeom prst="rect">
              <a:avLst/>
            </a:prstGeom>
          </p:spPr>
        </p:pic>
      </p:grpSp>
      <p:sp>
        <p:nvSpPr>
          <p:cNvPr id="39" name="Прямоугольник 38"/>
          <p:cNvSpPr>
            <a:spLocks/>
          </p:cNvSpPr>
          <p:nvPr/>
        </p:nvSpPr>
        <p:spPr>
          <a:xfrm>
            <a:off x="2430744" y="2980526"/>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turkey</a:t>
            </a:r>
            <a:endParaRPr lang="ru-RU" sz="2800" b="1" dirty="0">
              <a:solidFill>
                <a:srgbClr val="C00000"/>
              </a:solidFill>
            </a:endParaRPr>
          </a:p>
        </p:txBody>
      </p:sp>
      <p:sp>
        <p:nvSpPr>
          <p:cNvPr id="35" name="Прямоугольник 34"/>
          <p:cNvSpPr>
            <a:spLocks/>
          </p:cNvSpPr>
          <p:nvPr/>
        </p:nvSpPr>
        <p:spPr>
          <a:xfrm>
            <a:off x="2430744" y="4122653"/>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duck</a:t>
            </a:r>
            <a:endParaRPr lang="ru-RU" sz="2800" b="1" dirty="0">
              <a:solidFill>
                <a:srgbClr val="C00000"/>
              </a:solidFill>
            </a:endParaRPr>
          </a:p>
        </p:txBody>
      </p:sp>
      <p:sp>
        <p:nvSpPr>
          <p:cNvPr id="41" name="Прямоугольник 40"/>
          <p:cNvSpPr>
            <a:spLocks/>
          </p:cNvSpPr>
          <p:nvPr/>
        </p:nvSpPr>
        <p:spPr>
          <a:xfrm>
            <a:off x="2430744" y="5269854"/>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hen</a:t>
            </a:r>
            <a:endParaRPr lang="ru-RU" sz="2800" b="1" dirty="0">
              <a:solidFill>
                <a:srgbClr val="C00000"/>
              </a:solidFill>
            </a:endParaRPr>
          </a:p>
        </p:txBody>
      </p:sp>
      <p:sp>
        <p:nvSpPr>
          <p:cNvPr id="31" name="Прямоугольник 30"/>
          <p:cNvSpPr>
            <a:spLocks/>
          </p:cNvSpPr>
          <p:nvPr/>
        </p:nvSpPr>
        <p:spPr>
          <a:xfrm>
            <a:off x="6774128" y="1839326"/>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cow</a:t>
            </a:r>
            <a:endParaRPr lang="ru-RU" sz="2800" b="1" dirty="0">
              <a:solidFill>
                <a:srgbClr val="C00000"/>
              </a:solidFill>
            </a:endParaRPr>
          </a:p>
        </p:txBody>
      </p:sp>
      <p:sp>
        <p:nvSpPr>
          <p:cNvPr id="29" name="Прямоугольник 28"/>
          <p:cNvSpPr>
            <a:spLocks/>
          </p:cNvSpPr>
          <p:nvPr/>
        </p:nvSpPr>
        <p:spPr>
          <a:xfrm>
            <a:off x="6774128" y="701096"/>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sheep</a:t>
            </a:r>
            <a:endParaRPr lang="ru-RU" sz="2800" b="1" dirty="0">
              <a:solidFill>
                <a:srgbClr val="C00000"/>
              </a:solidFill>
            </a:endParaRPr>
          </a:p>
        </p:txBody>
      </p:sp>
      <p:sp>
        <p:nvSpPr>
          <p:cNvPr id="32" name="Прямоугольник 31"/>
          <p:cNvSpPr>
            <a:spLocks/>
          </p:cNvSpPr>
          <p:nvPr/>
        </p:nvSpPr>
        <p:spPr>
          <a:xfrm>
            <a:off x="6774128" y="2980526"/>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rabbit</a:t>
            </a:r>
            <a:endParaRPr lang="ru-RU" sz="2800" b="1" dirty="0">
              <a:solidFill>
                <a:srgbClr val="C00000"/>
              </a:solidFill>
            </a:endParaRPr>
          </a:p>
        </p:txBody>
      </p:sp>
      <p:sp>
        <p:nvSpPr>
          <p:cNvPr id="38" name="Прямоугольник 37"/>
          <p:cNvSpPr>
            <a:spLocks/>
          </p:cNvSpPr>
          <p:nvPr/>
        </p:nvSpPr>
        <p:spPr>
          <a:xfrm>
            <a:off x="2430744" y="1839326"/>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horse</a:t>
            </a:r>
            <a:endParaRPr lang="ru-RU" sz="2800" b="1" dirty="0">
              <a:solidFill>
                <a:srgbClr val="C00000"/>
              </a:solidFill>
            </a:endParaRPr>
          </a:p>
        </p:txBody>
      </p:sp>
      <p:sp>
        <p:nvSpPr>
          <p:cNvPr id="42" name="Прямоугольник 41"/>
          <p:cNvSpPr>
            <a:spLocks/>
          </p:cNvSpPr>
          <p:nvPr/>
        </p:nvSpPr>
        <p:spPr>
          <a:xfrm>
            <a:off x="6774128" y="5269854"/>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cat</a:t>
            </a:r>
            <a:endParaRPr lang="ru-RU" sz="2800" b="1" dirty="0">
              <a:solidFill>
                <a:srgbClr val="C00000"/>
              </a:solidFill>
            </a:endParaRPr>
          </a:p>
        </p:txBody>
      </p:sp>
      <p:sp>
        <p:nvSpPr>
          <p:cNvPr id="47" name="Прямоугольник 46"/>
          <p:cNvSpPr>
            <a:spLocks/>
          </p:cNvSpPr>
          <p:nvPr/>
        </p:nvSpPr>
        <p:spPr>
          <a:xfrm>
            <a:off x="6774128" y="4122653"/>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dog</a:t>
            </a:r>
            <a:endParaRPr lang="ru-RU" sz="2800" b="1" dirty="0">
              <a:solidFill>
                <a:srgbClr val="C00000"/>
              </a:solidFill>
            </a:endParaRPr>
          </a:p>
        </p:txBody>
      </p:sp>
      <p:sp>
        <p:nvSpPr>
          <p:cNvPr id="45" name="Прямоугольник 44"/>
          <p:cNvSpPr>
            <a:spLocks/>
          </p:cNvSpPr>
          <p:nvPr/>
        </p:nvSpPr>
        <p:spPr>
          <a:xfrm>
            <a:off x="2430744" y="701096"/>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pig</a:t>
            </a:r>
            <a:endParaRPr lang="ru-RU" sz="2800" b="1" dirty="0">
              <a:solidFill>
                <a:srgbClr val="C00000"/>
              </a:solidFill>
            </a:endParaRPr>
          </a:p>
        </p:txBody>
      </p:sp>
      <p:sp>
        <p:nvSpPr>
          <p:cNvPr id="71" name="Прямоугольник 70"/>
          <p:cNvSpPr/>
          <p:nvPr/>
        </p:nvSpPr>
        <p:spPr>
          <a:xfrm>
            <a:off x="2037455" y="0"/>
            <a:ext cx="5797229" cy="646331"/>
          </a:xfrm>
          <a:prstGeom prst="rect">
            <a:avLst/>
          </a:prstGeom>
        </p:spPr>
        <p:txBody>
          <a:bodyPr wrap="none">
            <a:spAutoFit/>
          </a:bodyPr>
          <a:lstStyle/>
          <a:p>
            <a:pPr lvl="0" algn="ctr"/>
            <a:r>
              <a:rPr lang="ru-RU" sz="3600" b="1" dirty="0" smtClean="0">
                <a:ln>
                  <a:solidFill>
                    <a:sysClr val="windowText" lastClr="000000"/>
                  </a:solidFill>
                </a:ln>
                <a:solidFill>
                  <a:srgbClr val="FF0000"/>
                </a:solidFill>
              </a:rPr>
              <a:t>Конкурс №1 </a:t>
            </a:r>
            <a:r>
              <a:rPr lang="en-US" sz="3600" b="1" dirty="0" smtClean="0">
                <a:ln>
                  <a:solidFill>
                    <a:sysClr val="windowText" lastClr="000000"/>
                  </a:solidFill>
                </a:ln>
                <a:solidFill>
                  <a:srgbClr val="FF0000"/>
                </a:solidFill>
              </a:rPr>
              <a:t>   Do you know?</a:t>
            </a:r>
            <a:endParaRPr lang="ru-RU" sz="3600" b="1" dirty="0">
              <a:ln>
                <a:solidFill>
                  <a:sysClr val="windowText" lastClr="000000"/>
                </a:solidFill>
              </a:ln>
              <a:solidFill>
                <a:srgbClr val="FF0000"/>
              </a:solidFill>
            </a:endParaRPr>
          </a:p>
        </p:txBody>
      </p:sp>
      <p:sp>
        <p:nvSpPr>
          <p:cNvPr id="72" name="Управляющая кнопка: далее 71">
            <a:hlinkClick r:id="" action="ppaction://hlinkshowjump?jump=nextslide" highlightClick="1"/>
          </p:cNvPr>
          <p:cNvSpPr/>
          <p:nvPr/>
        </p:nvSpPr>
        <p:spPr>
          <a:xfrm>
            <a:off x="8101584" y="6446520"/>
            <a:ext cx="1042416" cy="411480"/>
          </a:xfrm>
          <a:prstGeom prst="actionButtonForwardNext">
            <a:avLst/>
          </a:prstGeom>
          <a:solidFill>
            <a:srgbClr val="008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Прямоугольник 48"/>
          <p:cNvSpPr/>
          <p:nvPr/>
        </p:nvSpPr>
        <p:spPr>
          <a:xfrm>
            <a:off x="2691826" y="6248588"/>
            <a:ext cx="3728521" cy="646331"/>
          </a:xfrm>
          <a:prstGeom prst="rect">
            <a:avLst/>
          </a:prstGeom>
        </p:spPr>
        <p:txBody>
          <a:bodyPr wrap="none">
            <a:spAutoFit/>
          </a:bodyPr>
          <a:lstStyle/>
          <a:p>
            <a:pPr lvl="0" algn="ctr"/>
            <a:r>
              <a:rPr lang="en-US" sz="3600" b="1" dirty="0" smtClean="0">
                <a:ln>
                  <a:solidFill>
                    <a:sysClr val="windowText" lastClr="000000"/>
                  </a:solidFill>
                </a:ln>
                <a:solidFill>
                  <a:srgbClr val="00B050"/>
                </a:solidFill>
                <a:latin typeface="Forte" pitchFamily="66" charset="0"/>
              </a:rPr>
              <a:t>Domestic animals</a:t>
            </a:r>
            <a:endParaRPr lang="ru-RU" sz="3600" b="1" dirty="0">
              <a:ln>
                <a:solidFill>
                  <a:sysClr val="windowText" lastClr="000000"/>
                </a:solidFill>
              </a:ln>
              <a:solidFill>
                <a:srgbClr val="00B050"/>
              </a:solidFill>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barn(inVertical)">
                                      <p:cBhvr>
                                        <p:cTn id="7" dur="500"/>
                                        <p:tgtEl>
                                          <p:spTgt spid="4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barn(inVertical)">
                                      <p:cBhvr>
                                        <p:cTn id="10" dur="500"/>
                                        <p:tgtEl>
                                          <p:spTgt spid="3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barn(inVertical)">
                                      <p:cBhvr>
                                        <p:cTn id="13" dur="500"/>
                                        <p:tgtEl>
                                          <p:spTgt spid="3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barn(inVertical)">
                                      <p:cBhvr>
                                        <p:cTn id="16" dur="500"/>
                                        <p:tgtEl>
                                          <p:spTgt spid="35"/>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barn(inVertical)">
                                      <p:cBhvr>
                                        <p:cTn id="19" dur="500"/>
                                        <p:tgtEl>
                                          <p:spTgt spid="41"/>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arn(inVertical)">
                                      <p:cBhvr>
                                        <p:cTn id="22" dur="500"/>
                                        <p:tgtEl>
                                          <p:spTgt spid="29"/>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barn(inVertical)">
                                      <p:cBhvr>
                                        <p:cTn id="25" dur="500"/>
                                        <p:tgtEl>
                                          <p:spTgt spid="31"/>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barn(inVertical)">
                                      <p:cBhvr>
                                        <p:cTn id="28" dur="500"/>
                                        <p:tgtEl>
                                          <p:spTgt spid="32"/>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barn(inVertical)">
                                      <p:cBhvr>
                                        <p:cTn id="31" dur="500"/>
                                        <p:tgtEl>
                                          <p:spTgt spid="47"/>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barn(inVertical)">
                                      <p:cBhvr>
                                        <p:cTn id="3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5" grpId="0" animBg="1"/>
      <p:bldP spid="41" grpId="0" animBg="1"/>
      <p:bldP spid="31" grpId="0" animBg="1"/>
      <p:bldP spid="29" grpId="0" animBg="1"/>
      <p:bldP spid="32" grpId="0" animBg="1"/>
      <p:bldP spid="38" grpId="0" animBg="1"/>
      <p:bldP spid="42" grpId="0" animBg="1"/>
      <p:bldP spid="47" grpId="0" animBg="1"/>
      <p:bldP spid="4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87"/>
          <p:cNvGrpSpPr/>
          <p:nvPr/>
        </p:nvGrpSpPr>
        <p:grpSpPr>
          <a:xfrm>
            <a:off x="4967550" y="4157173"/>
            <a:ext cx="1687723" cy="1080000"/>
            <a:chOff x="7247352" y="4655638"/>
            <a:chExt cx="1687723" cy="1080000"/>
          </a:xfrm>
        </p:grpSpPr>
        <p:sp>
          <p:nvSpPr>
            <p:cNvPr id="8" name="Прямоугольник 7"/>
            <p:cNvSpPr>
              <a:spLocks/>
            </p:cNvSpPr>
            <p:nvPr/>
          </p:nvSpPr>
          <p:spPr>
            <a:xfrm>
              <a:off x="7247352" y="4655638"/>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74" name="Рисунок 73" descr="a12.gif"/>
            <p:cNvPicPr>
              <a:picLocks noChangeAspect="1"/>
            </p:cNvPicPr>
            <p:nvPr/>
          </p:nvPicPr>
          <p:blipFill>
            <a:blip r:embed="rId3" cstate="print"/>
            <a:stretch>
              <a:fillRect/>
            </a:stretch>
          </p:blipFill>
          <p:spPr>
            <a:xfrm>
              <a:off x="7500958" y="4709968"/>
              <a:ext cx="928694" cy="957416"/>
            </a:xfrm>
            <a:prstGeom prst="rect">
              <a:avLst/>
            </a:prstGeom>
          </p:spPr>
        </p:pic>
      </p:grpSp>
      <p:grpSp>
        <p:nvGrpSpPr>
          <p:cNvPr id="3" name="Группа 86"/>
          <p:cNvGrpSpPr/>
          <p:nvPr/>
        </p:nvGrpSpPr>
        <p:grpSpPr>
          <a:xfrm>
            <a:off x="752708" y="1949411"/>
            <a:ext cx="1687723" cy="1080000"/>
            <a:chOff x="3735095" y="4655638"/>
            <a:chExt cx="1687723" cy="1080000"/>
          </a:xfrm>
        </p:grpSpPr>
        <p:sp>
          <p:nvSpPr>
            <p:cNvPr id="46" name="Прямоугольник 45"/>
            <p:cNvSpPr>
              <a:spLocks/>
            </p:cNvSpPr>
            <p:nvPr/>
          </p:nvSpPr>
          <p:spPr>
            <a:xfrm>
              <a:off x="3735095" y="4655638"/>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79" name="Рисунок 78" descr="a13.gif"/>
            <p:cNvPicPr>
              <a:picLocks noChangeAspect="1"/>
            </p:cNvPicPr>
            <p:nvPr/>
          </p:nvPicPr>
          <p:blipFill>
            <a:blip r:embed="rId4" cstate="print"/>
            <a:stretch>
              <a:fillRect/>
            </a:stretch>
          </p:blipFill>
          <p:spPr>
            <a:xfrm>
              <a:off x="3929058" y="5000636"/>
              <a:ext cx="1309686" cy="564802"/>
            </a:xfrm>
            <a:prstGeom prst="rect">
              <a:avLst/>
            </a:prstGeom>
          </p:spPr>
        </p:pic>
      </p:grpSp>
      <p:grpSp>
        <p:nvGrpSpPr>
          <p:cNvPr id="4" name="Группа 92"/>
          <p:cNvGrpSpPr/>
          <p:nvPr/>
        </p:nvGrpSpPr>
        <p:grpSpPr>
          <a:xfrm>
            <a:off x="4967550" y="5264462"/>
            <a:ext cx="1687723" cy="1080000"/>
            <a:chOff x="222839" y="3510534"/>
            <a:chExt cx="1687723" cy="1080000"/>
          </a:xfrm>
        </p:grpSpPr>
        <p:sp>
          <p:nvSpPr>
            <p:cNvPr id="39" name="Прямоугольник 38"/>
            <p:cNvSpPr>
              <a:spLocks/>
            </p:cNvSpPr>
            <p:nvPr/>
          </p:nvSpPr>
          <p:spPr>
            <a:xfrm>
              <a:off x="222839" y="3510534"/>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83" name="Рисунок 82" descr="a28.gif"/>
            <p:cNvPicPr>
              <a:picLocks noChangeAspect="1"/>
            </p:cNvPicPr>
            <p:nvPr/>
          </p:nvPicPr>
          <p:blipFill>
            <a:blip r:embed="rId5" cstate="print"/>
            <a:stretch>
              <a:fillRect/>
            </a:stretch>
          </p:blipFill>
          <p:spPr>
            <a:xfrm>
              <a:off x="642910" y="3571876"/>
              <a:ext cx="887290" cy="1000125"/>
            </a:xfrm>
            <a:prstGeom prst="rect">
              <a:avLst/>
            </a:prstGeom>
          </p:spPr>
        </p:pic>
      </p:grpSp>
      <p:grpSp>
        <p:nvGrpSpPr>
          <p:cNvPr id="5" name="Группа 89"/>
          <p:cNvGrpSpPr/>
          <p:nvPr/>
        </p:nvGrpSpPr>
        <p:grpSpPr>
          <a:xfrm>
            <a:off x="4967550" y="835306"/>
            <a:ext cx="1687723" cy="1080000"/>
            <a:chOff x="1978967" y="2365429"/>
            <a:chExt cx="1687723" cy="1080000"/>
          </a:xfrm>
        </p:grpSpPr>
        <p:sp>
          <p:nvSpPr>
            <p:cNvPr id="35" name="Прямоугольник 34"/>
            <p:cNvSpPr>
              <a:spLocks/>
            </p:cNvSpPr>
            <p:nvPr/>
          </p:nvSpPr>
          <p:spPr>
            <a:xfrm>
              <a:off x="1978967" y="2365429"/>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75" name="Рисунок 74" descr="a8.gif"/>
            <p:cNvPicPr>
              <a:picLocks noChangeAspect="1"/>
            </p:cNvPicPr>
            <p:nvPr/>
          </p:nvPicPr>
          <p:blipFill>
            <a:blip r:embed="rId6" cstate="print"/>
            <a:stretch>
              <a:fillRect/>
            </a:stretch>
          </p:blipFill>
          <p:spPr>
            <a:xfrm>
              <a:off x="2500298" y="2428861"/>
              <a:ext cx="785818" cy="952507"/>
            </a:xfrm>
            <a:prstGeom prst="rect">
              <a:avLst/>
            </a:prstGeom>
          </p:spPr>
        </p:pic>
      </p:grpSp>
      <p:grpSp>
        <p:nvGrpSpPr>
          <p:cNvPr id="6" name="Группа 91"/>
          <p:cNvGrpSpPr/>
          <p:nvPr/>
        </p:nvGrpSpPr>
        <p:grpSpPr>
          <a:xfrm>
            <a:off x="752708" y="5291727"/>
            <a:ext cx="1687723" cy="1080000"/>
            <a:chOff x="3735095" y="3510534"/>
            <a:chExt cx="1687723" cy="1080000"/>
          </a:xfrm>
        </p:grpSpPr>
        <p:sp>
          <p:nvSpPr>
            <p:cNvPr id="41" name="Прямоугольник 40"/>
            <p:cNvSpPr>
              <a:spLocks/>
            </p:cNvSpPr>
            <p:nvPr/>
          </p:nvSpPr>
          <p:spPr>
            <a:xfrm>
              <a:off x="3735095" y="3510534"/>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82" name="Рисунок 81" descr="animal_fox_cub_s.gif"/>
            <p:cNvPicPr>
              <a:picLocks noChangeAspect="1"/>
            </p:cNvPicPr>
            <p:nvPr/>
          </p:nvPicPr>
          <p:blipFill>
            <a:blip r:embed="rId7" cstate="print"/>
            <a:stretch>
              <a:fillRect/>
            </a:stretch>
          </p:blipFill>
          <p:spPr>
            <a:xfrm>
              <a:off x="4071934" y="3571876"/>
              <a:ext cx="1016055" cy="933449"/>
            </a:xfrm>
            <a:prstGeom prst="rect">
              <a:avLst/>
            </a:prstGeom>
          </p:spPr>
        </p:pic>
      </p:grpSp>
      <p:grpSp>
        <p:nvGrpSpPr>
          <p:cNvPr id="7" name="Группа 90"/>
          <p:cNvGrpSpPr/>
          <p:nvPr/>
        </p:nvGrpSpPr>
        <p:grpSpPr>
          <a:xfrm>
            <a:off x="4967550" y="1942595"/>
            <a:ext cx="1687723" cy="1080000"/>
            <a:chOff x="5491223" y="2365429"/>
            <a:chExt cx="1687723" cy="1080000"/>
          </a:xfrm>
        </p:grpSpPr>
        <p:sp>
          <p:nvSpPr>
            <p:cNvPr id="37" name="Прямоугольник 36"/>
            <p:cNvSpPr>
              <a:spLocks/>
            </p:cNvSpPr>
            <p:nvPr/>
          </p:nvSpPr>
          <p:spPr>
            <a:xfrm>
              <a:off x="5491223" y="2365429"/>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80" name="Рисунок 79" descr="a48.gif"/>
            <p:cNvPicPr>
              <a:picLocks noChangeAspect="1"/>
            </p:cNvPicPr>
            <p:nvPr/>
          </p:nvPicPr>
          <p:blipFill>
            <a:blip r:embed="rId8" cstate="print"/>
            <a:stretch>
              <a:fillRect/>
            </a:stretch>
          </p:blipFill>
          <p:spPr>
            <a:xfrm>
              <a:off x="5715008" y="2500306"/>
              <a:ext cx="1357322" cy="862833"/>
            </a:xfrm>
            <a:prstGeom prst="rect">
              <a:avLst/>
            </a:prstGeom>
          </p:spPr>
        </p:pic>
      </p:grpSp>
      <p:grpSp>
        <p:nvGrpSpPr>
          <p:cNvPr id="9" name="Группа 83"/>
          <p:cNvGrpSpPr/>
          <p:nvPr/>
        </p:nvGrpSpPr>
        <p:grpSpPr>
          <a:xfrm>
            <a:off x="4967550" y="3049884"/>
            <a:ext cx="1687723" cy="1080000"/>
            <a:chOff x="7247352" y="1220324"/>
            <a:chExt cx="1687723" cy="1080000"/>
          </a:xfrm>
        </p:grpSpPr>
        <p:sp>
          <p:nvSpPr>
            <p:cNvPr id="43" name="Прямоугольник 42"/>
            <p:cNvSpPr>
              <a:spLocks/>
            </p:cNvSpPr>
            <p:nvPr/>
          </p:nvSpPr>
          <p:spPr>
            <a:xfrm>
              <a:off x="7247352" y="1220324"/>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78" name="Рисунок 77" descr="a26.gif"/>
            <p:cNvPicPr>
              <a:picLocks noChangeAspect="1"/>
            </p:cNvPicPr>
            <p:nvPr/>
          </p:nvPicPr>
          <p:blipFill>
            <a:blip r:embed="rId9" cstate="print"/>
            <a:stretch>
              <a:fillRect/>
            </a:stretch>
          </p:blipFill>
          <p:spPr>
            <a:xfrm>
              <a:off x="7715272" y="1261398"/>
              <a:ext cx="785818" cy="976962"/>
            </a:xfrm>
            <a:prstGeom prst="rect">
              <a:avLst/>
            </a:prstGeom>
          </p:spPr>
        </p:pic>
      </p:grpSp>
      <p:grpSp>
        <p:nvGrpSpPr>
          <p:cNvPr id="10" name="Группа 88"/>
          <p:cNvGrpSpPr/>
          <p:nvPr/>
        </p:nvGrpSpPr>
        <p:grpSpPr>
          <a:xfrm>
            <a:off x="752708" y="3063516"/>
            <a:ext cx="1687723" cy="1080000"/>
            <a:chOff x="3735095" y="1220324"/>
            <a:chExt cx="1687723" cy="1080000"/>
          </a:xfrm>
        </p:grpSpPr>
        <p:sp>
          <p:nvSpPr>
            <p:cNvPr id="31" name="Прямоугольник 30"/>
            <p:cNvSpPr>
              <a:spLocks/>
            </p:cNvSpPr>
            <p:nvPr/>
          </p:nvSpPr>
          <p:spPr>
            <a:xfrm>
              <a:off x="3735095" y="1220324"/>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72" name="Рисунок 71" descr="a3.gif"/>
            <p:cNvPicPr>
              <a:picLocks noChangeAspect="1"/>
            </p:cNvPicPr>
            <p:nvPr/>
          </p:nvPicPr>
          <p:blipFill>
            <a:blip r:embed="rId10" cstate="print"/>
            <a:stretch>
              <a:fillRect/>
            </a:stretch>
          </p:blipFill>
          <p:spPr>
            <a:xfrm>
              <a:off x="4047382" y="1357298"/>
              <a:ext cx="1121027" cy="857256"/>
            </a:xfrm>
            <a:prstGeom prst="rect">
              <a:avLst/>
            </a:prstGeom>
          </p:spPr>
        </p:pic>
      </p:grpSp>
      <p:grpSp>
        <p:nvGrpSpPr>
          <p:cNvPr id="11" name="Группа 84"/>
          <p:cNvGrpSpPr/>
          <p:nvPr/>
        </p:nvGrpSpPr>
        <p:grpSpPr>
          <a:xfrm>
            <a:off x="752708" y="835306"/>
            <a:ext cx="1687723" cy="1080000"/>
            <a:chOff x="222839" y="1220324"/>
            <a:chExt cx="1687723" cy="1080000"/>
          </a:xfrm>
        </p:grpSpPr>
        <p:sp>
          <p:nvSpPr>
            <p:cNvPr id="29" name="Прямоугольник 28"/>
            <p:cNvSpPr>
              <a:spLocks/>
            </p:cNvSpPr>
            <p:nvPr/>
          </p:nvSpPr>
          <p:spPr>
            <a:xfrm>
              <a:off x="222839" y="1220324"/>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73" name="Рисунок 72" descr="a7.gif"/>
            <p:cNvPicPr>
              <a:picLocks noChangeAspect="1"/>
            </p:cNvPicPr>
            <p:nvPr/>
          </p:nvPicPr>
          <p:blipFill>
            <a:blip r:embed="rId11" cstate="print"/>
            <a:stretch>
              <a:fillRect/>
            </a:stretch>
          </p:blipFill>
          <p:spPr>
            <a:xfrm>
              <a:off x="571472" y="1270823"/>
              <a:ext cx="928694" cy="977063"/>
            </a:xfrm>
            <a:prstGeom prst="rect">
              <a:avLst/>
            </a:prstGeom>
          </p:spPr>
        </p:pic>
      </p:grpSp>
      <p:sp>
        <p:nvSpPr>
          <p:cNvPr id="30" name="Прямоугольник 29"/>
          <p:cNvSpPr>
            <a:spLocks/>
          </p:cNvSpPr>
          <p:nvPr/>
        </p:nvSpPr>
        <p:spPr>
          <a:xfrm>
            <a:off x="6770360" y="1940481"/>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cheetah</a:t>
            </a:r>
            <a:endParaRPr lang="ru-RU" sz="2800" b="1" dirty="0">
              <a:solidFill>
                <a:srgbClr val="C00000"/>
              </a:solidFill>
            </a:endParaRPr>
          </a:p>
        </p:txBody>
      </p:sp>
      <p:sp>
        <p:nvSpPr>
          <p:cNvPr id="32" name="Прямоугольник 31"/>
          <p:cNvSpPr>
            <a:spLocks/>
          </p:cNvSpPr>
          <p:nvPr/>
        </p:nvSpPr>
        <p:spPr>
          <a:xfrm>
            <a:off x="2538658" y="5291727"/>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fox</a:t>
            </a:r>
            <a:endParaRPr lang="ru-RU" sz="2800" b="1" dirty="0">
              <a:solidFill>
                <a:srgbClr val="C00000"/>
              </a:solidFill>
            </a:endParaRPr>
          </a:p>
        </p:txBody>
      </p:sp>
      <p:sp>
        <p:nvSpPr>
          <p:cNvPr id="33" name="Прямоугольник 32"/>
          <p:cNvSpPr>
            <a:spLocks/>
          </p:cNvSpPr>
          <p:nvPr/>
        </p:nvSpPr>
        <p:spPr>
          <a:xfrm>
            <a:off x="2538658" y="3063516"/>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bear</a:t>
            </a:r>
            <a:endParaRPr lang="ru-RU" sz="2800" b="1" dirty="0">
              <a:solidFill>
                <a:srgbClr val="C00000"/>
              </a:solidFill>
            </a:endParaRPr>
          </a:p>
        </p:txBody>
      </p:sp>
      <p:sp>
        <p:nvSpPr>
          <p:cNvPr id="34" name="Прямоугольник 33"/>
          <p:cNvSpPr>
            <a:spLocks/>
          </p:cNvSpPr>
          <p:nvPr/>
        </p:nvSpPr>
        <p:spPr>
          <a:xfrm>
            <a:off x="6770360" y="5256008"/>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penguin</a:t>
            </a:r>
            <a:endParaRPr lang="ru-RU" sz="2800" b="1" dirty="0">
              <a:solidFill>
                <a:srgbClr val="C00000"/>
              </a:solidFill>
            </a:endParaRPr>
          </a:p>
        </p:txBody>
      </p:sp>
      <p:sp>
        <p:nvSpPr>
          <p:cNvPr id="36" name="Прямоугольник 35"/>
          <p:cNvSpPr>
            <a:spLocks/>
          </p:cNvSpPr>
          <p:nvPr/>
        </p:nvSpPr>
        <p:spPr>
          <a:xfrm>
            <a:off x="2538658" y="835306"/>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lion</a:t>
            </a:r>
            <a:endParaRPr lang="ru-RU" sz="2800" b="1" dirty="0">
              <a:solidFill>
                <a:srgbClr val="C00000"/>
              </a:solidFill>
            </a:endParaRPr>
          </a:p>
        </p:txBody>
      </p:sp>
      <p:sp>
        <p:nvSpPr>
          <p:cNvPr id="38" name="Прямоугольник 37"/>
          <p:cNvSpPr>
            <a:spLocks/>
          </p:cNvSpPr>
          <p:nvPr/>
        </p:nvSpPr>
        <p:spPr>
          <a:xfrm>
            <a:off x="6770360" y="4150831"/>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monkey</a:t>
            </a:r>
            <a:endParaRPr lang="ru-RU" sz="2800" b="1" dirty="0">
              <a:solidFill>
                <a:srgbClr val="C00000"/>
              </a:solidFill>
            </a:endParaRPr>
          </a:p>
        </p:txBody>
      </p:sp>
      <p:sp>
        <p:nvSpPr>
          <p:cNvPr id="40" name="Прямоугольник 39"/>
          <p:cNvSpPr>
            <a:spLocks/>
          </p:cNvSpPr>
          <p:nvPr/>
        </p:nvSpPr>
        <p:spPr>
          <a:xfrm>
            <a:off x="2538658" y="1949411"/>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tiger</a:t>
            </a:r>
            <a:endParaRPr lang="ru-RU" sz="2800" b="1" dirty="0">
              <a:solidFill>
                <a:srgbClr val="C00000"/>
              </a:solidFill>
            </a:endParaRPr>
          </a:p>
        </p:txBody>
      </p:sp>
      <p:sp>
        <p:nvSpPr>
          <p:cNvPr id="42" name="Прямоугольник 41"/>
          <p:cNvSpPr>
            <a:spLocks/>
          </p:cNvSpPr>
          <p:nvPr/>
        </p:nvSpPr>
        <p:spPr>
          <a:xfrm>
            <a:off x="2538658" y="4177621"/>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wolf</a:t>
            </a:r>
            <a:endParaRPr lang="ru-RU" sz="2800" b="1" dirty="0">
              <a:solidFill>
                <a:srgbClr val="C00000"/>
              </a:solidFill>
            </a:endParaRPr>
          </a:p>
        </p:txBody>
      </p:sp>
      <p:sp>
        <p:nvSpPr>
          <p:cNvPr id="44" name="Прямоугольник 43"/>
          <p:cNvSpPr>
            <a:spLocks/>
          </p:cNvSpPr>
          <p:nvPr/>
        </p:nvSpPr>
        <p:spPr>
          <a:xfrm>
            <a:off x="6770360" y="3045656"/>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rhino</a:t>
            </a:r>
            <a:endParaRPr lang="ru-RU" sz="2800" b="1" dirty="0">
              <a:solidFill>
                <a:srgbClr val="C00000"/>
              </a:solidFill>
            </a:endParaRPr>
          </a:p>
        </p:txBody>
      </p:sp>
      <p:sp>
        <p:nvSpPr>
          <p:cNvPr id="47" name="Прямоугольник 46"/>
          <p:cNvSpPr>
            <a:spLocks/>
          </p:cNvSpPr>
          <p:nvPr/>
        </p:nvSpPr>
        <p:spPr>
          <a:xfrm>
            <a:off x="6770360" y="835306"/>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elephant</a:t>
            </a:r>
            <a:endParaRPr lang="ru-RU" sz="2800" b="1" dirty="0">
              <a:solidFill>
                <a:srgbClr val="C00000"/>
              </a:solidFill>
            </a:endParaRPr>
          </a:p>
        </p:txBody>
      </p:sp>
      <p:grpSp>
        <p:nvGrpSpPr>
          <p:cNvPr id="12" name="Группа 85"/>
          <p:cNvGrpSpPr/>
          <p:nvPr/>
        </p:nvGrpSpPr>
        <p:grpSpPr>
          <a:xfrm>
            <a:off x="752708" y="4177621"/>
            <a:ext cx="1687723" cy="1080000"/>
            <a:chOff x="1978967" y="4655638"/>
            <a:chExt cx="1687723" cy="1080000"/>
          </a:xfrm>
        </p:grpSpPr>
        <p:sp>
          <p:nvSpPr>
            <p:cNvPr id="45" name="Прямоугольник 44"/>
            <p:cNvSpPr>
              <a:spLocks/>
            </p:cNvSpPr>
            <p:nvPr/>
          </p:nvSpPr>
          <p:spPr>
            <a:xfrm>
              <a:off x="1978967" y="4655638"/>
              <a:ext cx="1687723"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solidFill>
                  <a:srgbClr val="C00000"/>
                </a:solidFill>
              </a:endParaRPr>
            </a:p>
          </p:txBody>
        </p:sp>
        <p:pic>
          <p:nvPicPr>
            <p:cNvPr id="81" name="Рисунок 80" descr="animal_wolf_s.gif"/>
            <p:cNvPicPr>
              <a:picLocks noChangeAspect="1"/>
            </p:cNvPicPr>
            <p:nvPr/>
          </p:nvPicPr>
          <p:blipFill>
            <a:blip r:embed="rId12" cstate="print"/>
            <a:stretch>
              <a:fillRect/>
            </a:stretch>
          </p:blipFill>
          <p:spPr>
            <a:xfrm>
              <a:off x="2357422" y="4706512"/>
              <a:ext cx="1147762" cy="1013259"/>
            </a:xfrm>
            <a:prstGeom prst="rect">
              <a:avLst/>
            </a:prstGeom>
          </p:spPr>
        </p:pic>
      </p:grpSp>
      <p:sp>
        <p:nvSpPr>
          <p:cNvPr id="71" name="Прямоугольник 70"/>
          <p:cNvSpPr/>
          <p:nvPr/>
        </p:nvSpPr>
        <p:spPr>
          <a:xfrm>
            <a:off x="3143240" y="214290"/>
            <a:ext cx="2919005" cy="646331"/>
          </a:xfrm>
          <a:prstGeom prst="rect">
            <a:avLst/>
          </a:prstGeom>
        </p:spPr>
        <p:txBody>
          <a:bodyPr wrap="none">
            <a:spAutoFit/>
          </a:bodyPr>
          <a:lstStyle/>
          <a:p>
            <a:pPr lvl="0" algn="ctr"/>
            <a:r>
              <a:rPr lang="en-US" sz="3600" b="1" dirty="0" smtClean="0">
                <a:ln>
                  <a:solidFill>
                    <a:sysClr val="windowText" lastClr="000000"/>
                  </a:solidFill>
                </a:ln>
                <a:solidFill>
                  <a:srgbClr val="00B050"/>
                </a:solidFill>
                <a:latin typeface="Forte" pitchFamily="66" charset="0"/>
              </a:rPr>
              <a:t>Wild animals</a:t>
            </a:r>
            <a:endParaRPr lang="ru-RU" sz="3600" b="1" dirty="0">
              <a:ln>
                <a:solidFill>
                  <a:sysClr val="windowText" lastClr="000000"/>
                </a:solidFill>
              </a:ln>
              <a:solidFill>
                <a:srgbClr val="00B050"/>
              </a:solidFill>
            </a:endParaRPr>
          </a:p>
        </p:txBody>
      </p:sp>
      <p:sp>
        <p:nvSpPr>
          <p:cNvPr id="76" name="Управляющая кнопка: далее 75">
            <a:hlinkClick r:id="" action="ppaction://hlinkshowjump?jump=nextslide" highlightClick="1"/>
          </p:cNvPr>
          <p:cNvSpPr/>
          <p:nvPr/>
        </p:nvSpPr>
        <p:spPr>
          <a:xfrm>
            <a:off x="8101584" y="6461760"/>
            <a:ext cx="1042416" cy="396240"/>
          </a:xfrm>
          <a:prstGeom prst="actionButtonForwardNext">
            <a:avLst/>
          </a:prstGeom>
          <a:solidFill>
            <a:srgbClr val="008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advClick="0">
        <p14:prism dir="r"/>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barn(inVertical)">
                                      <p:cBhvr>
                                        <p:cTn id="10" dur="500"/>
                                        <p:tgtEl>
                                          <p:spTgt spid="4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barn(inVertical)">
                                      <p:cBhvr>
                                        <p:cTn id="13" dur="500"/>
                                        <p:tgtEl>
                                          <p:spTgt spid="3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barn(inVertical)">
                                      <p:cBhvr>
                                        <p:cTn id="16" dur="500"/>
                                        <p:tgtEl>
                                          <p:spTgt spid="4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barn(inVertical)">
                                      <p:cBhvr>
                                        <p:cTn id="19" dur="500"/>
                                        <p:tgtEl>
                                          <p:spTgt spid="32"/>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barn(inVertical)">
                                      <p:cBhvr>
                                        <p:cTn id="22" dur="500"/>
                                        <p:tgtEl>
                                          <p:spTgt spid="4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barn(inVertical)">
                                      <p:cBhvr>
                                        <p:cTn id="25" dur="500"/>
                                        <p:tgtEl>
                                          <p:spTgt spid="30"/>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barn(inVertical)">
                                      <p:cBhvr>
                                        <p:cTn id="28" dur="500"/>
                                        <p:tgtEl>
                                          <p:spTgt spid="44"/>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barn(inVertical)">
                                      <p:cBhvr>
                                        <p:cTn id="31" dur="500"/>
                                        <p:tgtEl>
                                          <p:spTgt spid="38"/>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barn(inVertical)">
                                      <p:cBhvr>
                                        <p:cTn id="3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P spid="33" grpId="0" animBg="1"/>
      <p:bldP spid="34" grpId="0" animBg="1"/>
      <p:bldP spid="36" grpId="0" animBg="1"/>
      <p:bldP spid="38" grpId="0" animBg="1"/>
      <p:bldP spid="40" grpId="0" animBg="1"/>
      <p:bldP spid="42" grpId="0" animBg="1"/>
      <p:bldP spid="44" grpId="0" animBg="1"/>
      <p:bldP spid="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95536" y="817232"/>
            <a:ext cx="6120680" cy="584775"/>
          </a:xfrm>
          <a:prstGeom prst="rect">
            <a:avLst/>
          </a:prstGeom>
          <a:noFill/>
        </p:spPr>
        <p:txBody>
          <a:bodyPr wrap="square" rtlCol="0">
            <a:spAutoFit/>
          </a:bodyPr>
          <a:lstStyle/>
          <a:p>
            <a:pPr lvl="0"/>
            <a:r>
              <a:rPr lang="en-US" sz="3200" b="1" dirty="0"/>
              <a:t>It is a </a:t>
            </a:r>
            <a:r>
              <a:rPr lang="en-US" sz="3200" b="1" dirty="0" smtClean="0"/>
              <a:t>domestic </a:t>
            </a:r>
            <a:r>
              <a:rPr lang="en-US" sz="3200" b="1" dirty="0"/>
              <a:t>animal. It likes fish. </a:t>
            </a:r>
            <a:endParaRPr lang="ru-RU"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6861" y="812035"/>
            <a:ext cx="1543050" cy="705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95536" y="1276016"/>
            <a:ext cx="6253360" cy="1077218"/>
          </a:xfrm>
          <a:prstGeom prst="rect">
            <a:avLst/>
          </a:prstGeom>
          <a:noFill/>
        </p:spPr>
        <p:txBody>
          <a:bodyPr wrap="square" rtlCol="0">
            <a:spAutoFit/>
          </a:bodyPr>
          <a:lstStyle/>
          <a:p>
            <a:pPr lvl="0"/>
            <a:r>
              <a:rPr lang="en-US" sz="3200" b="1" dirty="0"/>
              <a:t>It is orange. It is not big. It can run. It is very cunning. </a:t>
            </a:r>
            <a:endParaRPr lang="ru-RU" sz="3200" b="1" dirty="0"/>
          </a:p>
        </p:txBody>
      </p:sp>
      <p:sp>
        <p:nvSpPr>
          <p:cNvPr id="6" name="TextBox 5"/>
          <p:cNvSpPr txBox="1"/>
          <p:nvPr/>
        </p:nvSpPr>
        <p:spPr>
          <a:xfrm>
            <a:off x="7023924" y="1476072"/>
            <a:ext cx="1368152" cy="584775"/>
          </a:xfrm>
          <a:prstGeom prst="rect">
            <a:avLst/>
          </a:prstGeom>
          <a:noFill/>
        </p:spPr>
        <p:txBody>
          <a:bodyPr wrap="square" rtlCol="0">
            <a:spAutoFit/>
          </a:bodyPr>
          <a:lstStyle/>
          <a:p>
            <a:pPr lvl="0"/>
            <a:r>
              <a:rPr lang="en-US" sz="3200" b="1" dirty="0"/>
              <a:t>(a fox</a:t>
            </a:r>
            <a:r>
              <a:rPr lang="en-US" sz="3200" b="1" dirty="0" smtClean="0"/>
              <a:t>)</a:t>
            </a:r>
            <a:endParaRPr lang="ru-RU" sz="3200" b="1" dirty="0"/>
          </a:p>
        </p:txBody>
      </p:sp>
      <p:sp>
        <p:nvSpPr>
          <p:cNvPr id="7" name="TextBox 6"/>
          <p:cNvSpPr txBox="1"/>
          <p:nvPr/>
        </p:nvSpPr>
        <p:spPr>
          <a:xfrm>
            <a:off x="395536" y="2265684"/>
            <a:ext cx="5869493" cy="1077218"/>
          </a:xfrm>
          <a:prstGeom prst="rect">
            <a:avLst/>
          </a:prstGeom>
          <a:noFill/>
        </p:spPr>
        <p:txBody>
          <a:bodyPr wrap="square" rtlCol="0">
            <a:spAutoFit/>
          </a:bodyPr>
          <a:lstStyle/>
          <a:p>
            <a:pPr lvl="0"/>
            <a:r>
              <a:rPr lang="en-US" sz="3200" b="1" dirty="0"/>
              <a:t>This animal lives at home or in the street. It is a man’s friend. </a:t>
            </a:r>
            <a:endParaRPr lang="ru-RU" dirty="0"/>
          </a:p>
        </p:txBody>
      </p:sp>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6861" y="2377256"/>
            <a:ext cx="167005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427417" y="3229979"/>
            <a:ext cx="5184576" cy="1077218"/>
          </a:xfrm>
          <a:prstGeom prst="rect">
            <a:avLst/>
          </a:prstGeom>
          <a:noFill/>
        </p:spPr>
        <p:txBody>
          <a:bodyPr wrap="square" rtlCol="0">
            <a:spAutoFit/>
          </a:bodyPr>
          <a:lstStyle/>
          <a:p>
            <a:pPr lvl="0"/>
            <a:r>
              <a:rPr lang="en-US" sz="3200" b="1" dirty="0"/>
              <a:t>It is green. It can swim and run. It can’t climb and jump. </a:t>
            </a:r>
            <a:endParaRPr lang="ru-RU" dirty="0"/>
          </a:p>
        </p:txBody>
      </p:sp>
      <p:sp>
        <p:nvSpPr>
          <p:cNvPr id="11" name="TextBox 10"/>
          <p:cNvSpPr txBox="1"/>
          <p:nvPr/>
        </p:nvSpPr>
        <p:spPr>
          <a:xfrm>
            <a:off x="7236296" y="4149080"/>
            <a:ext cx="1250615" cy="369332"/>
          </a:xfrm>
          <a:prstGeom prst="rect">
            <a:avLst/>
          </a:prstGeom>
          <a:noFill/>
        </p:spPr>
        <p:txBody>
          <a:bodyPr wrap="square" rtlCol="0">
            <a:spAutoFit/>
          </a:bodyPr>
          <a:lstStyle/>
          <a:p>
            <a:endParaRPr lang="ru-RU" dirty="0"/>
          </a:p>
        </p:txBody>
      </p:sp>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216" y="3479671"/>
            <a:ext cx="25781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427417" y="4149080"/>
            <a:ext cx="4536504" cy="1569660"/>
          </a:xfrm>
          <a:prstGeom prst="rect">
            <a:avLst/>
          </a:prstGeom>
          <a:noFill/>
        </p:spPr>
        <p:txBody>
          <a:bodyPr wrap="square" rtlCol="0">
            <a:spAutoFit/>
          </a:bodyPr>
          <a:lstStyle/>
          <a:p>
            <a:pPr lvl="0"/>
            <a:r>
              <a:rPr lang="en-US" sz="3200" b="1" dirty="0"/>
              <a:t>It big and strong. It’s grey. It likes to help his friends. It lives in </a:t>
            </a:r>
            <a:r>
              <a:rPr lang="en-US" sz="3200" b="1" dirty="0" smtClean="0"/>
              <a:t>Africa</a:t>
            </a:r>
            <a:endParaRPr lang="ru-RU" dirty="0"/>
          </a:p>
        </p:txBody>
      </p:sp>
      <p:pic>
        <p:nvPicPr>
          <p:cNvPr id="103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5282" y="5012613"/>
            <a:ext cx="2865437"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391413" y="5538430"/>
            <a:ext cx="5873616" cy="1077218"/>
          </a:xfrm>
          <a:prstGeom prst="rect">
            <a:avLst/>
          </a:prstGeom>
          <a:noFill/>
        </p:spPr>
        <p:txBody>
          <a:bodyPr wrap="square" rtlCol="0">
            <a:spAutoFit/>
          </a:bodyPr>
          <a:lstStyle/>
          <a:p>
            <a:pPr lvl="0"/>
            <a:r>
              <a:rPr lang="en-US" sz="3200" b="1" dirty="0"/>
              <a:t>It’s clever. It can jump and climb. It lives in a tree. It’s very funny. </a:t>
            </a:r>
            <a:endParaRPr lang="ru-RU" dirty="0"/>
          </a:p>
        </p:txBody>
      </p:sp>
      <p:pic>
        <p:nvPicPr>
          <p:cNvPr id="1035"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17604" y="5866688"/>
            <a:ext cx="2468563"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193115" y="108254"/>
            <a:ext cx="7160969" cy="984885"/>
          </a:xfrm>
          <a:prstGeom prst="rect">
            <a:avLst/>
          </a:prstGeom>
          <a:noFill/>
        </p:spPr>
        <p:txBody>
          <a:bodyPr wrap="square" rtlCol="0">
            <a:spAutoFit/>
          </a:bodyPr>
          <a:lstStyle/>
          <a:p>
            <a:r>
              <a:rPr lang="ru-RU" sz="4000" b="1" dirty="0">
                <a:solidFill>
                  <a:srgbClr val="FF0000"/>
                </a:solidFill>
              </a:rPr>
              <a:t>Конкурс </a:t>
            </a:r>
            <a:r>
              <a:rPr lang="ru-RU" sz="4000" b="1" dirty="0" smtClean="0">
                <a:solidFill>
                  <a:srgbClr val="FF0000"/>
                </a:solidFill>
              </a:rPr>
              <a:t>№2  </a:t>
            </a:r>
            <a:r>
              <a:rPr lang="en-US" sz="4000" b="1" dirty="0" smtClean="0">
                <a:solidFill>
                  <a:srgbClr val="FF0000"/>
                </a:solidFill>
              </a:rPr>
              <a:t>-  </a:t>
            </a:r>
            <a:r>
              <a:rPr lang="ru-RU" sz="4000" b="1" dirty="0" smtClean="0">
                <a:solidFill>
                  <a:srgbClr val="FF0000"/>
                </a:solidFill>
              </a:rPr>
              <a:t> </a:t>
            </a:r>
            <a:r>
              <a:rPr lang="en-US" sz="4000" b="1" dirty="0" smtClean="0">
                <a:solidFill>
                  <a:srgbClr val="FF0000"/>
                </a:solidFill>
              </a:rPr>
              <a:t>Riddles</a:t>
            </a:r>
            <a:endParaRPr lang="ru-RU" sz="4000" b="1" dirty="0">
              <a:solidFill>
                <a:srgbClr val="FF0000"/>
              </a:solidFill>
            </a:endParaRPr>
          </a:p>
          <a:p>
            <a:endParaRPr lang="ru-RU" dirty="0"/>
          </a:p>
        </p:txBody>
      </p:sp>
    </p:spTree>
    <p:extLst>
      <p:ext uri="{BB962C8B-B14F-4D97-AF65-F5344CB8AC3E}">
        <p14:creationId xmlns:p14="http://schemas.microsoft.com/office/powerpoint/2010/main" val="3728630358"/>
      </p:ext>
    </p:extLst>
  </p:cSld>
  <p:clrMapOvr>
    <a:masterClrMapping/>
  </p:clrMapOvr>
  <mc:AlternateContent xmlns:mc="http://schemas.openxmlformats.org/markup-compatibility/2006" xmlns:p14="http://schemas.microsoft.com/office/powerpoint/2010/main">
    <mc:Choice Requires="p14">
      <p:transition spd="slow" p14:dur="1200" advClick="0">
        <p14:prism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29"/>
                                        </p:tgtEl>
                                        <p:attrNameLst>
                                          <p:attrName>style.visibility</p:attrName>
                                        </p:attrNameLst>
                                      </p:cBhvr>
                                      <p:to>
                                        <p:strVal val="visible"/>
                                      </p:to>
                                    </p:set>
                                    <p:anim calcmode="lin" valueType="num">
                                      <p:cBhvr>
                                        <p:cTn id="14" dur="500" fill="hold"/>
                                        <p:tgtEl>
                                          <p:spTgt spid="1029"/>
                                        </p:tgtEl>
                                        <p:attrNameLst>
                                          <p:attrName>ppt_w</p:attrName>
                                        </p:attrNameLst>
                                      </p:cBhvr>
                                      <p:tavLst>
                                        <p:tav tm="0">
                                          <p:val>
                                            <p:fltVal val="0"/>
                                          </p:val>
                                        </p:tav>
                                        <p:tav tm="100000">
                                          <p:val>
                                            <p:strVal val="#ppt_w"/>
                                          </p:val>
                                        </p:tav>
                                      </p:tavLst>
                                    </p:anim>
                                    <p:anim calcmode="lin" valueType="num">
                                      <p:cBhvr>
                                        <p:cTn id="15" dur="500" fill="hold"/>
                                        <p:tgtEl>
                                          <p:spTgt spid="1029"/>
                                        </p:tgtEl>
                                        <p:attrNameLst>
                                          <p:attrName>ppt_h</p:attrName>
                                        </p:attrNameLst>
                                      </p:cBhvr>
                                      <p:tavLst>
                                        <p:tav tm="0">
                                          <p:val>
                                            <p:fltVal val="0"/>
                                          </p:val>
                                        </p:tav>
                                        <p:tav tm="100000">
                                          <p:val>
                                            <p:strVal val="#ppt_h"/>
                                          </p:val>
                                        </p:tav>
                                      </p:tavLst>
                                    </p:anim>
                                    <p:animEffect transition="in" filter="fade">
                                      <p:cBhvr>
                                        <p:cTn id="16" dur="500"/>
                                        <p:tgtEl>
                                          <p:spTgt spid="102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030"/>
                                        </p:tgtEl>
                                        <p:attrNameLst>
                                          <p:attrName>style.visibility</p:attrName>
                                        </p:attrNameLst>
                                      </p:cBhvr>
                                      <p:to>
                                        <p:strVal val="visible"/>
                                      </p:to>
                                    </p:set>
                                    <p:anim calcmode="lin" valueType="num">
                                      <p:cBhvr>
                                        <p:cTn id="42" dur="500" fill="hold"/>
                                        <p:tgtEl>
                                          <p:spTgt spid="1030"/>
                                        </p:tgtEl>
                                        <p:attrNameLst>
                                          <p:attrName>ppt_w</p:attrName>
                                        </p:attrNameLst>
                                      </p:cBhvr>
                                      <p:tavLst>
                                        <p:tav tm="0">
                                          <p:val>
                                            <p:fltVal val="0"/>
                                          </p:val>
                                        </p:tav>
                                        <p:tav tm="100000">
                                          <p:val>
                                            <p:strVal val="#ppt_w"/>
                                          </p:val>
                                        </p:tav>
                                      </p:tavLst>
                                    </p:anim>
                                    <p:anim calcmode="lin" valueType="num">
                                      <p:cBhvr>
                                        <p:cTn id="43" dur="500" fill="hold"/>
                                        <p:tgtEl>
                                          <p:spTgt spid="1030"/>
                                        </p:tgtEl>
                                        <p:attrNameLst>
                                          <p:attrName>ppt_h</p:attrName>
                                        </p:attrNameLst>
                                      </p:cBhvr>
                                      <p:tavLst>
                                        <p:tav tm="0">
                                          <p:val>
                                            <p:fltVal val="0"/>
                                          </p:val>
                                        </p:tav>
                                        <p:tav tm="100000">
                                          <p:val>
                                            <p:strVal val="#ppt_h"/>
                                          </p:val>
                                        </p:tav>
                                      </p:tavLst>
                                    </p:anim>
                                    <p:animEffect transition="in" filter="fade">
                                      <p:cBhvr>
                                        <p:cTn id="44" dur="500"/>
                                        <p:tgtEl>
                                          <p:spTgt spid="103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1031"/>
                                        </p:tgtEl>
                                        <p:attrNameLst>
                                          <p:attrName>style.visibility</p:attrName>
                                        </p:attrNameLst>
                                      </p:cBhvr>
                                      <p:to>
                                        <p:strVal val="visible"/>
                                      </p:to>
                                    </p:set>
                                    <p:anim calcmode="lin" valueType="num">
                                      <p:cBhvr>
                                        <p:cTn id="56" dur="500" fill="hold"/>
                                        <p:tgtEl>
                                          <p:spTgt spid="1031"/>
                                        </p:tgtEl>
                                        <p:attrNameLst>
                                          <p:attrName>ppt_w</p:attrName>
                                        </p:attrNameLst>
                                      </p:cBhvr>
                                      <p:tavLst>
                                        <p:tav tm="0">
                                          <p:val>
                                            <p:fltVal val="0"/>
                                          </p:val>
                                        </p:tav>
                                        <p:tav tm="100000">
                                          <p:val>
                                            <p:strVal val="#ppt_w"/>
                                          </p:val>
                                        </p:tav>
                                      </p:tavLst>
                                    </p:anim>
                                    <p:anim calcmode="lin" valueType="num">
                                      <p:cBhvr>
                                        <p:cTn id="57" dur="500" fill="hold"/>
                                        <p:tgtEl>
                                          <p:spTgt spid="1031"/>
                                        </p:tgtEl>
                                        <p:attrNameLst>
                                          <p:attrName>ppt_h</p:attrName>
                                        </p:attrNameLst>
                                      </p:cBhvr>
                                      <p:tavLst>
                                        <p:tav tm="0">
                                          <p:val>
                                            <p:fltVal val="0"/>
                                          </p:val>
                                        </p:tav>
                                        <p:tav tm="100000">
                                          <p:val>
                                            <p:strVal val="#ppt_h"/>
                                          </p:val>
                                        </p:tav>
                                      </p:tavLst>
                                    </p:anim>
                                    <p:animEffect transition="in" filter="fade">
                                      <p:cBhvr>
                                        <p:cTn id="58" dur="500"/>
                                        <p:tgtEl>
                                          <p:spTgt spid="1031"/>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500" fill="hold"/>
                                        <p:tgtEl>
                                          <p:spTgt spid="12"/>
                                        </p:tgtEl>
                                        <p:attrNameLst>
                                          <p:attrName>ppt_w</p:attrName>
                                        </p:attrNameLst>
                                      </p:cBhvr>
                                      <p:tavLst>
                                        <p:tav tm="0">
                                          <p:val>
                                            <p:fltVal val="0"/>
                                          </p:val>
                                        </p:tav>
                                        <p:tav tm="100000">
                                          <p:val>
                                            <p:strVal val="#ppt_w"/>
                                          </p:val>
                                        </p:tav>
                                      </p:tavLst>
                                    </p:anim>
                                    <p:anim calcmode="lin" valueType="num">
                                      <p:cBhvr>
                                        <p:cTn id="64" dur="500" fill="hold"/>
                                        <p:tgtEl>
                                          <p:spTgt spid="12"/>
                                        </p:tgtEl>
                                        <p:attrNameLst>
                                          <p:attrName>ppt_h</p:attrName>
                                        </p:attrNameLst>
                                      </p:cBhvr>
                                      <p:tavLst>
                                        <p:tav tm="0">
                                          <p:val>
                                            <p:fltVal val="0"/>
                                          </p:val>
                                        </p:tav>
                                        <p:tav tm="100000">
                                          <p:val>
                                            <p:strVal val="#ppt_h"/>
                                          </p:val>
                                        </p:tav>
                                      </p:tavLst>
                                    </p:anim>
                                    <p:animEffect transition="in" filter="fade">
                                      <p:cBhvr>
                                        <p:cTn id="65" dur="500"/>
                                        <p:tgtEl>
                                          <p:spTgt spid="12"/>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1033"/>
                                        </p:tgtEl>
                                        <p:attrNameLst>
                                          <p:attrName>style.visibility</p:attrName>
                                        </p:attrNameLst>
                                      </p:cBhvr>
                                      <p:to>
                                        <p:strVal val="visible"/>
                                      </p:to>
                                    </p:set>
                                    <p:anim calcmode="lin" valueType="num">
                                      <p:cBhvr>
                                        <p:cTn id="70" dur="500" fill="hold"/>
                                        <p:tgtEl>
                                          <p:spTgt spid="1033"/>
                                        </p:tgtEl>
                                        <p:attrNameLst>
                                          <p:attrName>ppt_w</p:attrName>
                                        </p:attrNameLst>
                                      </p:cBhvr>
                                      <p:tavLst>
                                        <p:tav tm="0">
                                          <p:val>
                                            <p:fltVal val="0"/>
                                          </p:val>
                                        </p:tav>
                                        <p:tav tm="100000">
                                          <p:val>
                                            <p:strVal val="#ppt_w"/>
                                          </p:val>
                                        </p:tav>
                                      </p:tavLst>
                                    </p:anim>
                                    <p:anim calcmode="lin" valueType="num">
                                      <p:cBhvr>
                                        <p:cTn id="71" dur="500" fill="hold"/>
                                        <p:tgtEl>
                                          <p:spTgt spid="1033"/>
                                        </p:tgtEl>
                                        <p:attrNameLst>
                                          <p:attrName>ppt_h</p:attrName>
                                        </p:attrNameLst>
                                      </p:cBhvr>
                                      <p:tavLst>
                                        <p:tav tm="0">
                                          <p:val>
                                            <p:fltVal val="0"/>
                                          </p:val>
                                        </p:tav>
                                        <p:tav tm="100000">
                                          <p:val>
                                            <p:strVal val="#ppt_h"/>
                                          </p:val>
                                        </p:tav>
                                      </p:tavLst>
                                    </p:anim>
                                    <p:animEffect transition="in" filter="fade">
                                      <p:cBhvr>
                                        <p:cTn id="72" dur="500"/>
                                        <p:tgtEl>
                                          <p:spTgt spid="1033"/>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 calcmode="lin" valueType="num">
                                      <p:cBhvr>
                                        <p:cTn id="77" dur="500" fill="hold"/>
                                        <p:tgtEl>
                                          <p:spTgt spid="14"/>
                                        </p:tgtEl>
                                        <p:attrNameLst>
                                          <p:attrName>ppt_w</p:attrName>
                                        </p:attrNameLst>
                                      </p:cBhvr>
                                      <p:tavLst>
                                        <p:tav tm="0">
                                          <p:val>
                                            <p:fltVal val="0"/>
                                          </p:val>
                                        </p:tav>
                                        <p:tav tm="100000">
                                          <p:val>
                                            <p:strVal val="#ppt_w"/>
                                          </p:val>
                                        </p:tav>
                                      </p:tavLst>
                                    </p:anim>
                                    <p:anim calcmode="lin" valueType="num">
                                      <p:cBhvr>
                                        <p:cTn id="78" dur="500" fill="hold"/>
                                        <p:tgtEl>
                                          <p:spTgt spid="14"/>
                                        </p:tgtEl>
                                        <p:attrNameLst>
                                          <p:attrName>ppt_h</p:attrName>
                                        </p:attrNameLst>
                                      </p:cBhvr>
                                      <p:tavLst>
                                        <p:tav tm="0">
                                          <p:val>
                                            <p:fltVal val="0"/>
                                          </p:val>
                                        </p:tav>
                                        <p:tav tm="100000">
                                          <p:val>
                                            <p:strVal val="#ppt_h"/>
                                          </p:val>
                                        </p:tav>
                                      </p:tavLst>
                                    </p:anim>
                                    <p:animEffect transition="in" filter="fade">
                                      <p:cBhvr>
                                        <p:cTn id="79" dur="500"/>
                                        <p:tgtEl>
                                          <p:spTgt spid="14"/>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1035"/>
                                        </p:tgtEl>
                                        <p:attrNameLst>
                                          <p:attrName>style.visibility</p:attrName>
                                        </p:attrNameLst>
                                      </p:cBhvr>
                                      <p:to>
                                        <p:strVal val="visible"/>
                                      </p:to>
                                    </p:set>
                                    <p:anim calcmode="lin" valueType="num">
                                      <p:cBhvr>
                                        <p:cTn id="84" dur="500" fill="hold"/>
                                        <p:tgtEl>
                                          <p:spTgt spid="1035"/>
                                        </p:tgtEl>
                                        <p:attrNameLst>
                                          <p:attrName>ppt_w</p:attrName>
                                        </p:attrNameLst>
                                      </p:cBhvr>
                                      <p:tavLst>
                                        <p:tav tm="0">
                                          <p:val>
                                            <p:fltVal val="0"/>
                                          </p:val>
                                        </p:tav>
                                        <p:tav tm="100000">
                                          <p:val>
                                            <p:strVal val="#ppt_w"/>
                                          </p:val>
                                        </p:tav>
                                      </p:tavLst>
                                    </p:anim>
                                    <p:anim calcmode="lin" valueType="num">
                                      <p:cBhvr>
                                        <p:cTn id="85" dur="500" fill="hold"/>
                                        <p:tgtEl>
                                          <p:spTgt spid="1035"/>
                                        </p:tgtEl>
                                        <p:attrNameLst>
                                          <p:attrName>ppt_h</p:attrName>
                                        </p:attrNameLst>
                                      </p:cBhvr>
                                      <p:tavLst>
                                        <p:tav tm="0">
                                          <p:val>
                                            <p:fltVal val="0"/>
                                          </p:val>
                                        </p:tav>
                                        <p:tav tm="100000">
                                          <p:val>
                                            <p:strVal val="#ppt_h"/>
                                          </p:val>
                                        </p:tav>
                                      </p:tavLst>
                                    </p:anim>
                                    <p:animEffect transition="in" filter="fade">
                                      <p:cBhvr>
                                        <p:cTn id="86" dur="5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10" grpId="0"/>
      <p:bldP spid="12"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116632"/>
            <a:ext cx="7920880" cy="1754326"/>
          </a:xfrm>
          <a:prstGeom prst="rect">
            <a:avLst/>
          </a:prstGeom>
          <a:noFill/>
        </p:spPr>
        <p:txBody>
          <a:bodyPr wrap="square" rtlCol="0">
            <a:spAutoFit/>
          </a:bodyPr>
          <a:lstStyle/>
          <a:p>
            <a:r>
              <a:rPr lang="ru-RU" sz="5400" b="1" i="1" dirty="0">
                <a:solidFill>
                  <a:srgbClr val="FFFF00"/>
                </a:solidFill>
              </a:rPr>
              <a:t>Конкурс </a:t>
            </a:r>
            <a:r>
              <a:rPr lang="ru-RU" sz="5400" b="1" i="1" dirty="0" smtClean="0">
                <a:solidFill>
                  <a:srgbClr val="FFFF00"/>
                </a:solidFill>
              </a:rPr>
              <a:t>№3</a:t>
            </a:r>
            <a:r>
              <a:rPr lang="en-US" sz="5400" b="1" i="1" dirty="0" smtClean="0">
                <a:solidFill>
                  <a:srgbClr val="FFFF00"/>
                </a:solidFill>
              </a:rPr>
              <a:t> - Crossword</a:t>
            </a:r>
            <a:endParaRPr lang="ru-RU" sz="5400" b="1" i="1" dirty="0">
              <a:solidFill>
                <a:srgbClr val="FFFF00"/>
              </a:solidFill>
            </a:endParaRPr>
          </a:p>
          <a:p>
            <a:endParaRPr lang="ru-RU" sz="5400" dirty="0"/>
          </a:p>
        </p:txBody>
      </p:sp>
      <p:graphicFrame>
        <p:nvGraphicFramePr>
          <p:cNvPr id="5" name="Таблица 4"/>
          <p:cNvGraphicFramePr>
            <a:graphicFrameLocks noGrp="1"/>
          </p:cNvGraphicFramePr>
          <p:nvPr>
            <p:extLst>
              <p:ext uri="{D42A27DB-BD31-4B8C-83A1-F6EECF244321}">
                <p14:modId xmlns:p14="http://schemas.microsoft.com/office/powerpoint/2010/main" val="3519466800"/>
              </p:ext>
            </p:extLst>
          </p:nvPr>
        </p:nvGraphicFramePr>
        <p:xfrm>
          <a:off x="1171265" y="1196752"/>
          <a:ext cx="6657453" cy="5364480"/>
        </p:xfrm>
        <a:graphic>
          <a:graphicData uri="http://schemas.openxmlformats.org/drawingml/2006/table">
            <a:tbl>
              <a:tblPr>
                <a:tableStyleId>{5C22544A-7EE6-4342-B048-85BDC9FD1C3A}</a:tableStyleId>
              </a:tblPr>
              <a:tblGrid>
                <a:gridCol w="605223"/>
                <a:gridCol w="672470"/>
                <a:gridCol w="672470"/>
                <a:gridCol w="672470"/>
                <a:gridCol w="672470"/>
                <a:gridCol w="672470"/>
                <a:gridCol w="672470"/>
                <a:gridCol w="672470"/>
                <a:gridCol w="672470"/>
                <a:gridCol w="672470"/>
              </a:tblGrid>
              <a:tr h="0">
                <a:tc>
                  <a:txBody>
                    <a:bodyPr/>
                    <a:lstStyle/>
                    <a:p>
                      <a:pPr algn="ctr">
                        <a:spcAft>
                          <a:spcPts val="0"/>
                        </a:spcAft>
                      </a:pPr>
                      <a:r>
                        <a:rPr lang="en-US" sz="3200" b="1" dirty="0">
                          <a:effectLst/>
                        </a:rPr>
                        <a:t>e</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dirty="0">
                          <a:effectLst/>
                        </a:rPr>
                        <a:t>s</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a:effectLst/>
                        </a:rPr>
                        <a:t>g</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a</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a</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c</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a</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t</a:t>
                      </a:r>
                      <a:endParaRPr lang="ru-RU" sz="3200" b="1">
                        <a:effectLst/>
                        <a:latin typeface="Times New Roman"/>
                        <a:ea typeface="Times New Roman"/>
                      </a:endParaRPr>
                    </a:p>
                  </a:txBody>
                  <a:tcPr marL="68580" marR="68580" marT="0" marB="0"/>
                </a:tc>
              </a:tr>
              <a:tr h="0">
                <a:tc>
                  <a:txBody>
                    <a:bodyPr/>
                    <a:lstStyle/>
                    <a:p>
                      <a:pPr algn="ctr">
                        <a:spcAft>
                          <a:spcPts val="0"/>
                        </a:spcAft>
                      </a:pPr>
                      <a:r>
                        <a:rPr lang="en-US" sz="3200" b="1">
                          <a:effectLst/>
                        </a:rPr>
                        <a:t>r</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m</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dirty="0">
                          <a:effectLst/>
                        </a:rPr>
                        <a:t>i</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a:effectLst/>
                        </a:rPr>
                        <a:t>a</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p</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i</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g</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r</a:t>
                      </a:r>
                      <a:endParaRPr lang="ru-RU" sz="3200" b="1">
                        <a:effectLst/>
                        <a:latin typeface="Times New Roman"/>
                        <a:ea typeface="Times New Roman"/>
                      </a:endParaRPr>
                    </a:p>
                  </a:txBody>
                  <a:tcPr marL="68580" marR="68580" marT="0" marB="0"/>
                </a:tc>
              </a:tr>
              <a:tr h="0">
                <a:tc>
                  <a:txBody>
                    <a:bodyPr/>
                    <a:lstStyle/>
                    <a:p>
                      <a:pPr algn="ctr">
                        <a:spcAft>
                          <a:spcPts val="0"/>
                        </a:spcAft>
                      </a:pPr>
                      <a:r>
                        <a:rPr lang="en-US" sz="3200" b="1">
                          <a:effectLst/>
                        </a:rPr>
                        <a:t>h</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o</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r</a:t>
                      </a:r>
                      <a:endParaRPr lang="ru-RU" sz="3200" b="1" dirty="0">
                        <a:effectLst/>
                        <a:latin typeface="Times New Roman"/>
                        <a:ea typeface="Times New Roman"/>
                      </a:endParaRPr>
                    </a:p>
                  </a:txBody>
                  <a:tcPr marL="68580" marR="68580" marT="0" marB="0"/>
                </a:tc>
                <a:tc>
                  <a:txBody>
                    <a:bodyPr/>
                    <a:lstStyle/>
                    <a:p>
                      <a:pPr algn="ctr">
                        <a:spcAft>
                          <a:spcPts val="0"/>
                        </a:spcAft>
                      </a:pPr>
                      <a:r>
                        <a:rPr lang="de-DE" sz="3200" b="1">
                          <a:effectLst/>
                        </a:rPr>
                        <a:t>s</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e</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d</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e</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c</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d</a:t>
                      </a:r>
                      <a:endParaRPr lang="ru-RU" sz="3200" b="1">
                        <a:effectLst/>
                        <a:latin typeface="Times New Roman"/>
                        <a:ea typeface="Times New Roman"/>
                      </a:endParaRPr>
                    </a:p>
                  </a:txBody>
                  <a:tcPr marL="68580" marR="68580" marT="0" marB="0"/>
                </a:tc>
              </a:tr>
              <a:tr h="0">
                <a:tc>
                  <a:txBody>
                    <a:bodyPr/>
                    <a:lstStyle/>
                    <a:p>
                      <a:pPr algn="ctr">
                        <a:spcAft>
                          <a:spcPts val="0"/>
                        </a:spcAft>
                      </a:pPr>
                      <a:r>
                        <a:rPr lang="en-US" sz="3200" b="1">
                          <a:effectLst/>
                        </a:rPr>
                        <a:t>u</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u</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a</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a</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a:effectLst/>
                        </a:rPr>
                        <a:t>d</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g</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l</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i</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o</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n</a:t>
                      </a:r>
                      <a:endParaRPr lang="ru-RU" sz="3200" b="1">
                        <a:effectLst/>
                        <a:latin typeface="Times New Roman"/>
                        <a:ea typeface="Times New Roman"/>
                      </a:endParaRPr>
                    </a:p>
                  </a:txBody>
                  <a:tcPr marL="68580" marR="68580" marT="0" marB="0"/>
                </a:tc>
              </a:tr>
              <a:tr h="0">
                <a:tc>
                  <a:txBody>
                    <a:bodyPr/>
                    <a:lstStyle/>
                    <a:p>
                      <a:pPr algn="ctr">
                        <a:spcAft>
                          <a:spcPts val="0"/>
                        </a:spcAft>
                      </a:pPr>
                      <a:r>
                        <a:rPr lang="en-US" sz="3200" b="1">
                          <a:effectLst/>
                        </a:rPr>
                        <a:t>o</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f</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t</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i</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a:effectLst/>
                        </a:rPr>
                        <a:t>g</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e</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r</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c</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d</a:t>
                      </a:r>
                      <a:endParaRPr lang="ru-RU" sz="3200" b="1">
                        <a:effectLst/>
                        <a:latin typeface="Times New Roman"/>
                        <a:ea typeface="Times New Roman"/>
                      </a:endParaRPr>
                    </a:p>
                  </a:txBody>
                  <a:tcPr marL="68580" marR="68580" marT="0" marB="0"/>
                </a:tc>
              </a:tr>
              <a:tr h="0">
                <a:tc>
                  <a:txBody>
                    <a:bodyPr/>
                    <a:lstStyle/>
                    <a:p>
                      <a:pPr algn="ctr">
                        <a:spcAft>
                          <a:spcPts val="0"/>
                        </a:spcAft>
                      </a:pPr>
                      <a:r>
                        <a:rPr lang="de-DE" sz="3200" b="1">
                          <a:effectLst/>
                        </a:rPr>
                        <a:t>o</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e</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f</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r</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o</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dirty="0">
                          <a:effectLst/>
                        </a:rPr>
                        <a:t>g</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a:effectLst/>
                        </a:rPr>
                        <a:t>p</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y</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k</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r>
              <a:tr h="0">
                <a:tc>
                  <a:txBody>
                    <a:bodyPr/>
                    <a:lstStyle/>
                    <a:p>
                      <a:pPr algn="ctr">
                        <a:spcAft>
                          <a:spcPts val="0"/>
                        </a:spcAft>
                      </a:pPr>
                      <a:r>
                        <a:rPr lang="en-US" sz="3200" b="1">
                          <a:effectLst/>
                        </a:rPr>
                        <a:t>y</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h</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e</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n</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o</a:t>
                      </a:r>
                      <a:endParaRPr lang="ru-RU" sz="3200" b="1">
                        <a:effectLst/>
                        <a:latin typeface="Times New Roman"/>
                        <a:ea typeface="Times New Roman"/>
                      </a:endParaRPr>
                    </a:p>
                  </a:txBody>
                  <a:tcPr marL="68580" marR="68580" marT="0" marB="0"/>
                </a:tc>
                <a:tc>
                  <a:txBody>
                    <a:bodyPr/>
                    <a:lstStyle/>
                    <a:p>
                      <a:pPr algn="ctr">
                        <a:spcAft>
                          <a:spcPts val="0"/>
                        </a:spcAft>
                      </a:pPr>
                      <a:r>
                        <a:rPr lang="de-DE" sz="3200" b="1" dirty="0">
                          <a:effectLst/>
                        </a:rPr>
                        <a:t>o</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dirty="0">
                          <a:effectLst/>
                        </a:rPr>
                        <a:t>h</a:t>
                      </a:r>
                      <a:endParaRPr lang="ru-RU" sz="3200" b="1" dirty="0">
                        <a:effectLst/>
                        <a:latin typeface="Times New Roman"/>
                        <a:ea typeface="Times New Roman"/>
                      </a:endParaRPr>
                    </a:p>
                  </a:txBody>
                  <a:tcPr marL="68580" marR="68580" marT="0" marB="0"/>
                </a:tc>
                <a:tc>
                  <a:txBody>
                    <a:bodyPr/>
                    <a:lstStyle/>
                    <a:p>
                      <a:pPr algn="ctr">
                        <a:spcAft>
                          <a:spcPts val="0"/>
                        </a:spcAft>
                      </a:pPr>
                      <a:r>
                        <a:rPr lang="de-DE" sz="3200" b="1">
                          <a:effectLst/>
                        </a:rPr>
                        <a:t>r</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u</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r</a:t>
                      </a:r>
                      <a:endParaRPr lang="ru-RU" sz="3200" b="1">
                        <a:effectLst/>
                        <a:latin typeface="Times New Roman"/>
                        <a:ea typeface="Times New Roman"/>
                      </a:endParaRPr>
                    </a:p>
                  </a:txBody>
                  <a:tcPr marL="68580" marR="68580" marT="0" marB="0"/>
                </a:tc>
              </a:tr>
              <a:tr h="0">
                <a:tc>
                  <a:txBody>
                    <a:bodyPr/>
                    <a:lstStyle/>
                    <a:p>
                      <a:pPr algn="ctr">
                        <a:spcAft>
                          <a:spcPts val="0"/>
                        </a:spcAft>
                      </a:pPr>
                      <a:r>
                        <a:rPr lang="de-DE" sz="3200" b="1">
                          <a:effectLst/>
                        </a:rPr>
                        <a:t>w</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f</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i</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h</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g</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a</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dirty="0">
                          <a:effectLst/>
                        </a:rPr>
                        <a:t>y</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a:effectLst/>
                        </a:rPr>
                        <a:t>i</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z</a:t>
                      </a:r>
                      <a:endParaRPr lang="ru-RU" sz="3200" b="1">
                        <a:effectLst/>
                        <a:latin typeface="Times New Roman"/>
                        <a:ea typeface="Times New Roman"/>
                      </a:endParaRPr>
                    </a:p>
                  </a:txBody>
                  <a:tcPr marL="68580" marR="68580" marT="0" marB="0"/>
                </a:tc>
              </a:tr>
              <a:tr h="0">
                <a:tc>
                  <a:txBody>
                    <a:bodyPr/>
                    <a:lstStyle/>
                    <a:p>
                      <a:pPr algn="ctr">
                        <a:spcAft>
                          <a:spcPts val="0"/>
                        </a:spcAft>
                      </a:pPr>
                      <a:r>
                        <a:rPr lang="en-US" sz="3200" b="1">
                          <a:effectLst/>
                        </a:rPr>
                        <a:t>d</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o</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g</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q</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m</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o</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n</a:t>
                      </a:r>
                      <a:endParaRPr lang="ru-RU" sz="3200" b="1">
                        <a:effectLst/>
                        <a:latin typeface="Times New Roman"/>
                        <a:ea typeface="Times New Roman"/>
                      </a:endParaRPr>
                    </a:p>
                  </a:txBody>
                  <a:tcPr marL="68580" marR="68580" marT="0" marB="0"/>
                </a:tc>
                <a:tc>
                  <a:txBody>
                    <a:bodyPr/>
                    <a:lstStyle/>
                    <a:p>
                      <a:pPr algn="ctr">
                        <a:spcAft>
                          <a:spcPts val="0"/>
                        </a:spcAft>
                      </a:pPr>
                      <a:r>
                        <a:rPr lang="de-DE" sz="3200" b="1" dirty="0">
                          <a:effectLst/>
                        </a:rPr>
                        <a:t>k</a:t>
                      </a:r>
                      <a:endParaRPr lang="ru-RU" sz="3200" b="1" dirty="0">
                        <a:effectLst/>
                        <a:latin typeface="Times New Roman"/>
                        <a:ea typeface="Times New Roman"/>
                      </a:endParaRPr>
                    </a:p>
                  </a:txBody>
                  <a:tcPr marL="68580" marR="68580" marT="0" marB="0"/>
                </a:tc>
                <a:tc>
                  <a:txBody>
                    <a:bodyPr/>
                    <a:lstStyle/>
                    <a:p>
                      <a:pPr algn="ctr">
                        <a:spcAft>
                          <a:spcPts val="0"/>
                        </a:spcAft>
                      </a:pPr>
                      <a:r>
                        <a:rPr lang="de-DE" sz="3200" b="1" dirty="0">
                          <a:effectLst/>
                        </a:rPr>
                        <a:t>e</a:t>
                      </a:r>
                      <a:endParaRPr lang="ru-RU" sz="3200" b="1" dirty="0">
                        <a:effectLst/>
                        <a:latin typeface="Times New Roman"/>
                        <a:ea typeface="Times New Roman"/>
                      </a:endParaRPr>
                    </a:p>
                  </a:txBody>
                  <a:tcPr marL="68580" marR="68580" marT="0" marB="0"/>
                </a:tc>
                <a:tc>
                  <a:txBody>
                    <a:bodyPr/>
                    <a:lstStyle/>
                    <a:p>
                      <a:pPr algn="ctr">
                        <a:spcAft>
                          <a:spcPts val="0"/>
                        </a:spcAft>
                      </a:pPr>
                      <a:r>
                        <a:rPr lang="de-DE" sz="3200" b="1">
                          <a:effectLst/>
                        </a:rPr>
                        <a:t>y</a:t>
                      </a:r>
                      <a:endParaRPr lang="ru-RU" sz="3200" b="1">
                        <a:effectLst/>
                        <a:latin typeface="Times New Roman"/>
                        <a:ea typeface="Times New Roman"/>
                      </a:endParaRPr>
                    </a:p>
                  </a:txBody>
                  <a:tcPr marL="68580" marR="68580" marT="0" marB="0"/>
                </a:tc>
              </a:tr>
              <a:tr h="0">
                <a:tc>
                  <a:txBody>
                    <a:bodyPr/>
                    <a:lstStyle/>
                    <a:p>
                      <a:pPr algn="ctr">
                        <a:spcAft>
                          <a:spcPts val="0"/>
                        </a:spcAft>
                      </a:pPr>
                      <a:r>
                        <a:rPr lang="de-DE" sz="3200" b="1">
                          <a:effectLst/>
                        </a:rPr>
                        <a:t>c</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f</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e</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e</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u</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y</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t</a:t>
                      </a:r>
                      <a:endParaRPr lang="ru-RU" sz="3200" b="1">
                        <a:effectLst/>
                        <a:latin typeface="Times New Roman"/>
                        <a:ea typeface="Times New Roman"/>
                      </a:endParaRPr>
                    </a:p>
                  </a:txBody>
                  <a:tcPr marL="68580" marR="68580" marT="0" marB="0"/>
                </a:tc>
                <a:tc>
                  <a:txBody>
                    <a:bodyPr/>
                    <a:lstStyle/>
                    <a:p>
                      <a:pPr algn="ctr">
                        <a:spcAft>
                          <a:spcPts val="0"/>
                        </a:spcAft>
                      </a:pPr>
                      <a:r>
                        <a:rPr lang="de-DE" sz="3200" b="1" dirty="0">
                          <a:effectLst/>
                        </a:rPr>
                        <a:t>h</a:t>
                      </a:r>
                      <a:endParaRPr lang="ru-RU" sz="3200" b="1" dirty="0">
                        <a:effectLst/>
                        <a:latin typeface="Times New Roman"/>
                        <a:ea typeface="Times New Roman"/>
                      </a:endParaRPr>
                    </a:p>
                  </a:txBody>
                  <a:tcPr marL="68580" marR="68580" marT="0" marB="0"/>
                </a:tc>
                <a:tc>
                  <a:txBody>
                    <a:bodyPr/>
                    <a:lstStyle/>
                    <a:p>
                      <a:pPr algn="ctr">
                        <a:spcAft>
                          <a:spcPts val="0"/>
                        </a:spcAft>
                      </a:pPr>
                      <a:r>
                        <a:rPr lang="de-DE" sz="3200" b="1">
                          <a:effectLst/>
                        </a:rPr>
                        <a:t>m</a:t>
                      </a:r>
                      <a:endParaRPr lang="ru-RU" sz="3200" b="1">
                        <a:effectLst/>
                        <a:latin typeface="Times New Roman"/>
                        <a:ea typeface="Times New Roman"/>
                      </a:endParaRPr>
                    </a:p>
                  </a:txBody>
                  <a:tcPr marL="68580" marR="68580" marT="0" marB="0"/>
                </a:tc>
                <a:tc>
                  <a:txBody>
                    <a:bodyPr/>
                    <a:lstStyle/>
                    <a:p>
                      <a:pPr algn="ctr">
                        <a:spcAft>
                          <a:spcPts val="0"/>
                        </a:spcAft>
                      </a:pPr>
                      <a:r>
                        <a:rPr lang="de-DE" sz="3200" b="1" dirty="0">
                          <a:effectLst/>
                        </a:rPr>
                        <a:t>n</a:t>
                      </a:r>
                      <a:endParaRPr lang="ru-RU" sz="3200" b="1" dirty="0">
                        <a:effectLst/>
                        <a:latin typeface="Times New Roman"/>
                        <a:ea typeface="Times New Roman"/>
                      </a:endParaRPr>
                    </a:p>
                  </a:txBody>
                  <a:tcPr marL="68580" marR="68580" marT="0" marB="0"/>
                </a:tc>
              </a:tr>
              <a:tr h="0">
                <a:tc>
                  <a:txBody>
                    <a:bodyPr/>
                    <a:lstStyle/>
                    <a:p>
                      <a:pPr algn="ctr">
                        <a:spcAft>
                          <a:spcPts val="0"/>
                        </a:spcAft>
                      </a:pPr>
                      <a:r>
                        <a:rPr lang="de-DE" sz="3200" b="1">
                          <a:effectLst/>
                        </a:rPr>
                        <a:t>c</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c</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r</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o</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c</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o</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d</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i</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l</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dirty="0">
                          <a:effectLst/>
                        </a:rPr>
                        <a:t>e</a:t>
                      </a:r>
                      <a:endParaRPr lang="ru-RU" sz="3200" b="1"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171220865"/>
      </p:ext>
    </p:extLst>
  </p:cSld>
  <p:clrMapOvr>
    <a:masterClrMapping/>
  </p:clrMapOvr>
  <mc:AlternateContent xmlns:mc="http://schemas.openxmlformats.org/markup-compatibility/2006" xmlns:p14="http://schemas.microsoft.com/office/powerpoint/2010/main">
    <mc:Choice Requires="p14">
      <p:transition spd="slow" p14:dur="900" advClick="0">
        <p14:warp dir="in"/>
      </p:transition>
    </mc:Choice>
    <mc:Fallback xmlns="">
      <p:transition spd="slow" advClick="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116632"/>
            <a:ext cx="7920880" cy="1754326"/>
          </a:xfrm>
          <a:prstGeom prst="rect">
            <a:avLst/>
          </a:prstGeom>
          <a:noFill/>
        </p:spPr>
        <p:txBody>
          <a:bodyPr wrap="square" rtlCol="0">
            <a:spAutoFit/>
          </a:bodyPr>
          <a:lstStyle/>
          <a:p>
            <a:r>
              <a:rPr lang="ru-RU" sz="5400" b="1" i="1" dirty="0">
                <a:solidFill>
                  <a:srgbClr val="FFFF00"/>
                </a:solidFill>
              </a:rPr>
              <a:t>Конкурс </a:t>
            </a:r>
            <a:r>
              <a:rPr lang="ru-RU" sz="5400" b="1" i="1" dirty="0" smtClean="0">
                <a:solidFill>
                  <a:srgbClr val="FFFF00"/>
                </a:solidFill>
              </a:rPr>
              <a:t>№3</a:t>
            </a:r>
            <a:r>
              <a:rPr lang="en-US" sz="5400" b="1" i="1" dirty="0" smtClean="0">
                <a:solidFill>
                  <a:srgbClr val="FFFF00"/>
                </a:solidFill>
              </a:rPr>
              <a:t> - Crossword</a:t>
            </a:r>
            <a:endParaRPr lang="ru-RU" sz="5400" b="1" i="1" dirty="0">
              <a:solidFill>
                <a:srgbClr val="FFFF00"/>
              </a:solidFill>
            </a:endParaRPr>
          </a:p>
          <a:p>
            <a:endParaRPr lang="ru-RU" sz="5400" dirty="0"/>
          </a:p>
        </p:txBody>
      </p:sp>
      <p:graphicFrame>
        <p:nvGraphicFramePr>
          <p:cNvPr id="5" name="Таблица 4"/>
          <p:cNvGraphicFramePr>
            <a:graphicFrameLocks noGrp="1"/>
          </p:cNvGraphicFramePr>
          <p:nvPr>
            <p:extLst>
              <p:ext uri="{D42A27DB-BD31-4B8C-83A1-F6EECF244321}">
                <p14:modId xmlns:p14="http://schemas.microsoft.com/office/powerpoint/2010/main" val="1396887011"/>
              </p:ext>
            </p:extLst>
          </p:nvPr>
        </p:nvGraphicFramePr>
        <p:xfrm>
          <a:off x="1171265" y="1196752"/>
          <a:ext cx="6657453" cy="5364480"/>
        </p:xfrm>
        <a:graphic>
          <a:graphicData uri="http://schemas.openxmlformats.org/drawingml/2006/table">
            <a:tbl>
              <a:tblPr>
                <a:tableStyleId>{5C22544A-7EE6-4342-B048-85BDC9FD1C3A}</a:tableStyleId>
              </a:tblPr>
              <a:tblGrid>
                <a:gridCol w="605223"/>
                <a:gridCol w="672470"/>
                <a:gridCol w="672470"/>
                <a:gridCol w="672470"/>
                <a:gridCol w="672470"/>
                <a:gridCol w="672470"/>
                <a:gridCol w="672470"/>
                <a:gridCol w="672470"/>
                <a:gridCol w="672470"/>
                <a:gridCol w="672470"/>
              </a:tblGrid>
              <a:tr h="0">
                <a:tc>
                  <a:txBody>
                    <a:bodyPr/>
                    <a:lstStyle/>
                    <a:p>
                      <a:pPr algn="ctr">
                        <a:spcAft>
                          <a:spcPts val="0"/>
                        </a:spcAft>
                      </a:pPr>
                      <a:r>
                        <a:rPr lang="en-US" sz="3200" b="1" dirty="0">
                          <a:effectLst/>
                        </a:rPr>
                        <a:t>e</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dirty="0">
                          <a:effectLst/>
                        </a:rPr>
                        <a:t>s</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dirty="0">
                          <a:effectLst/>
                        </a:rPr>
                        <a:t>g</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a</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a</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c</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a</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t</a:t>
                      </a:r>
                      <a:endParaRPr lang="ru-RU" sz="3200" b="1" dirty="0">
                        <a:effectLst/>
                        <a:latin typeface="Times New Roman"/>
                        <a:ea typeface="Times New Roman"/>
                      </a:endParaRPr>
                    </a:p>
                  </a:txBody>
                  <a:tcPr marL="68580" marR="68580" marT="0" marB="0">
                    <a:solidFill>
                      <a:srgbClr val="FFFF00"/>
                    </a:solidFill>
                  </a:tcPr>
                </a:tc>
              </a:tr>
              <a:tr h="0">
                <a:tc>
                  <a:txBody>
                    <a:bodyPr/>
                    <a:lstStyle/>
                    <a:p>
                      <a:pPr algn="ctr">
                        <a:spcAft>
                          <a:spcPts val="0"/>
                        </a:spcAft>
                      </a:pPr>
                      <a:r>
                        <a:rPr lang="en-US" sz="3200" b="1">
                          <a:effectLst/>
                        </a:rPr>
                        <a:t>r</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m</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dirty="0">
                          <a:effectLst/>
                        </a:rPr>
                        <a:t>i</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a:effectLst/>
                        </a:rPr>
                        <a:t>a</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p</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i</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g</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r</a:t>
                      </a:r>
                      <a:endParaRPr lang="ru-RU" sz="3200" b="1">
                        <a:effectLst/>
                        <a:latin typeface="Times New Roman"/>
                        <a:ea typeface="Times New Roman"/>
                      </a:endParaRPr>
                    </a:p>
                  </a:txBody>
                  <a:tcPr marL="68580" marR="68580" marT="0" marB="0"/>
                </a:tc>
              </a:tr>
              <a:tr h="0">
                <a:tc>
                  <a:txBody>
                    <a:bodyPr/>
                    <a:lstStyle/>
                    <a:p>
                      <a:pPr algn="ctr">
                        <a:spcAft>
                          <a:spcPts val="0"/>
                        </a:spcAft>
                      </a:pPr>
                      <a:r>
                        <a:rPr lang="en-US" sz="3200" b="1">
                          <a:effectLst/>
                        </a:rPr>
                        <a:t>h</a:t>
                      </a:r>
                      <a:endParaRPr lang="ru-RU" sz="3200" b="1">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o</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dirty="0">
                          <a:effectLst/>
                        </a:rPr>
                        <a:t>r</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de-DE" sz="3200" b="1">
                          <a:effectLst/>
                        </a:rPr>
                        <a:t>s</a:t>
                      </a:r>
                      <a:endParaRPr lang="ru-RU" sz="3200" b="1">
                        <a:effectLst/>
                        <a:latin typeface="Times New Roman"/>
                        <a:ea typeface="Times New Roman"/>
                      </a:endParaRPr>
                    </a:p>
                  </a:txBody>
                  <a:tcPr marL="68580" marR="68580" marT="0" marB="0">
                    <a:solidFill>
                      <a:srgbClr val="FFFF00"/>
                    </a:solidFill>
                  </a:tcPr>
                </a:tc>
                <a:tc>
                  <a:txBody>
                    <a:bodyPr/>
                    <a:lstStyle/>
                    <a:p>
                      <a:pPr algn="ctr">
                        <a:spcAft>
                          <a:spcPts val="0"/>
                        </a:spcAft>
                      </a:pPr>
                      <a:r>
                        <a:rPr lang="de-DE" sz="3200" b="1" dirty="0">
                          <a:effectLst/>
                        </a:rPr>
                        <a:t>e</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de-DE" sz="3200" b="1">
                          <a:effectLst/>
                        </a:rPr>
                        <a:t>d</a:t>
                      </a:r>
                      <a:endParaRPr lang="ru-RU" sz="3200" b="1">
                        <a:effectLst/>
                        <a:latin typeface="Times New Roman"/>
                        <a:ea typeface="Times New Roman"/>
                      </a:endParaRPr>
                    </a:p>
                  </a:txBody>
                  <a:tcPr marL="68580" marR="68580" marT="0" marB="0"/>
                </a:tc>
                <a:tc>
                  <a:txBody>
                    <a:bodyPr/>
                    <a:lstStyle/>
                    <a:p>
                      <a:pPr algn="ctr">
                        <a:spcAft>
                          <a:spcPts val="0"/>
                        </a:spcAft>
                      </a:pPr>
                      <a:r>
                        <a:rPr lang="de-DE" sz="3200" b="1" dirty="0">
                          <a:effectLst/>
                        </a:rPr>
                        <a:t>e</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c</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a:effectLst/>
                        </a:rPr>
                        <a:t>d</a:t>
                      </a:r>
                      <a:endParaRPr lang="ru-RU" sz="3200" b="1">
                        <a:effectLst/>
                        <a:latin typeface="Times New Roman"/>
                        <a:ea typeface="Times New Roman"/>
                      </a:endParaRPr>
                    </a:p>
                  </a:txBody>
                  <a:tcPr marL="68580" marR="68580" marT="0" marB="0"/>
                </a:tc>
              </a:tr>
              <a:tr h="0">
                <a:tc>
                  <a:txBody>
                    <a:bodyPr/>
                    <a:lstStyle/>
                    <a:p>
                      <a:pPr algn="ctr">
                        <a:spcAft>
                          <a:spcPts val="0"/>
                        </a:spcAft>
                      </a:pPr>
                      <a:r>
                        <a:rPr lang="en-US" sz="3200" b="1">
                          <a:effectLst/>
                        </a:rPr>
                        <a:t>u</a:t>
                      </a:r>
                      <a:endParaRPr lang="ru-RU" sz="3200" b="1">
                        <a:effectLst/>
                        <a:latin typeface="Times New Roman"/>
                        <a:ea typeface="Times New Roman"/>
                      </a:endParaRPr>
                    </a:p>
                  </a:txBody>
                  <a:tcPr marL="68580" marR="68580" marT="0" marB="0"/>
                </a:tc>
                <a:tc>
                  <a:txBody>
                    <a:bodyPr/>
                    <a:lstStyle/>
                    <a:p>
                      <a:pPr algn="ctr">
                        <a:spcAft>
                          <a:spcPts val="0"/>
                        </a:spcAft>
                      </a:pPr>
                      <a:r>
                        <a:rPr lang="de-DE" sz="3200" b="1" dirty="0">
                          <a:effectLst/>
                        </a:rPr>
                        <a:t>u</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dirty="0">
                          <a:effectLst/>
                        </a:rPr>
                        <a:t>a</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dirty="0">
                          <a:effectLst/>
                        </a:rPr>
                        <a:t>a</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a:effectLst/>
                        </a:rPr>
                        <a:t>d</a:t>
                      </a:r>
                      <a:endParaRPr lang="ru-RU" sz="3200" b="1">
                        <a:effectLst/>
                        <a:latin typeface="Times New Roman"/>
                        <a:ea typeface="Times New Roman"/>
                      </a:endParaRPr>
                    </a:p>
                  </a:txBody>
                  <a:tcPr marL="68580" marR="68580" marT="0" marB="0"/>
                </a:tc>
                <a:tc>
                  <a:txBody>
                    <a:bodyPr/>
                    <a:lstStyle/>
                    <a:p>
                      <a:pPr algn="ctr">
                        <a:spcAft>
                          <a:spcPts val="0"/>
                        </a:spcAft>
                      </a:pPr>
                      <a:r>
                        <a:rPr lang="en-US" sz="3200" b="1">
                          <a:effectLst/>
                        </a:rPr>
                        <a:t>g</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l</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dirty="0">
                          <a:effectLst/>
                        </a:rPr>
                        <a:t>i</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o</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dirty="0">
                          <a:effectLst/>
                        </a:rPr>
                        <a:t>n</a:t>
                      </a:r>
                      <a:endParaRPr lang="ru-RU" sz="3200" b="1" dirty="0">
                        <a:effectLst/>
                        <a:latin typeface="Times New Roman"/>
                        <a:ea typeface="Times New Roman"/>
                      </a:endParaRPr>
                    </a:p>
                  </a:txBody>
                  <a:tcPr marL="68580" marR="68580" marT="0" marB="0">
                    <a:solidFill>
                      <a:srgbClr val="FFFF00"/>
                    </a:solidFill>
                  </a:tcPr>
                </a:tc>
              </a:tr>
              <a:tr h="0">
                <a:tc>
                  <a:txBody>
                    <a:bodyPr/>
                    <a:lstStyle/>
                    <a:p>
                      <a:pPr algn="ctr">
                        <a:spcAft>
                          <a:spcPts val="0"/>
                        </a:spcAft>
                      </a:pPr>
                      <a:r>
                        <a:rPr lang="en-US" sz="3200" b="1">
                          <a:effectLst/>
                        </a:rPr>
                        <a:t>o</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s</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dirty="0">
                          <a:effectLst/>
                        </a:rPr>
                        <a:t>f</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dirty="0">
                          <a:effectLst/>
                        </a:rPr>
                        <a:t>t</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i</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g</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de-DE" sz="3200" b="1" dirty="0">
                          <a:effectLst/>
                        </a:rPr>
                        <a:t>e</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de-DE" sz="3200" b="1" dirty="0">
                          <a:effectLst/>
                        </a:rPr>
                        <a:t>r</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de-DE" sz="3200" b="1" dirty="0">
                          <a:effectLst/>
                        </a:rPr>
                        <a:t>c</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de-DE" sz="3200" b="1">
                          <a:effectLst/>
                        </a:rPr>
                        <a:t>d</a:t>
                      </a:r>
                      <a:endParaRPr lang="ru-RU" sz="3200" b="1">
                        <a:effectLst/>
                        <a:latin typeface="Times New Roman"/>
                        <a:ea typeface="Times New Roman"/>
                      </a:endParaRPr>
                    </a:p>
                  </a:txBody>
                  <a:tcPr marL="68580" marR="68580" marT="0" marB="0"/>
                </a:tc>
              </a:tr>
              <a:tr h="0">
                <a:tc>
                  <a:txBody>
                    <a:bodyPr/>
                    <a:lstStyle/>
                    <a:p>
                      <a:pPr algn="ctr">
                        <a:spcAft>
                          <a:spcPts val="0"/>
                        </a:spcAft>
                      </a:pPr>
                      <a:r>
                        <a:rPr lang="de-DE" sz="3200" b="1">
                          <a:effectLst/>
                        </a:rPr>
                        <a:t>o</a:t>
                      </a:r>
                      <a:endParaRPr lang="ru-RU" sz="3200" b="1">
                        <a:effectLst/>
                        <a:latin typeface="Times New Roman"/>
                        <a:ea typeface="Times New Roman"/>
                      </a:endParaRPr>
                    </a:p>
                  </a:txBody>
                  <a:tcPr marL="68580" marR="68580" marT="0" marB="0"/>
                </a:tc>
                <a:tc>
                  <a:txBody>
                    <a:bodyPr/>
                    <a:lstStyle/>
                    <a:p>
                      <a:pPr algn="ctr">
                        <a:spcAft>
                          <a:spcPts val="0"/>
                        </a:spcAft>
                      </a:pPr>
                      <a:r>
                        <a:rPr lang="de-DE" sz="3200" b="1" dirty="0">
                          <a:effectLst/>
                        </a:rPr>
                        <a:t>e</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dirty="0">
                          <a:effectLst/>
                        </a:rPr>
                        <a:t>f</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dirty="0">
                          <a:effectLst/>
                        </a:rPr>
                        <a:t>r</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o</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g</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p</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a:effectLst/>
                        </a:rPr>
                        <a:t>y</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k</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a:effectLst/>
                        </a:rPr>
                        <a:t>s</a:t>
                      </a:r>
                      <a:endParaRPr lang="ru-RU" sz="3200" b="1">
                        <a:effectLst/>
                        <a:latin typeface="Times New Roman"/>
                        <a:ea typeface="Times New Roman"/>
                      </a:endParaRPr>
                    </a:p>
                  </a:txBody>
                  <a:tcPr marL="68580" marR="68580" marT="0" marB="0"/>
                </a:tc>
              </a:tr>
              <a:tr h="0">
                <a:tc>
                  <a:txBody>
                    <a:bodyPr/>
                    <a:lstStyle/>
                    <a:p>
                      <a:pPr algn="ctr">
                        <a:spcAft>
                          <a:spcPts val="0"/>
                        </a:spcAft>
                      </a:pPr>
                      <a:r>
                        <a:rPr lang="en-US" sz="3200" b="1">
                          <a:effectLst/>
                        </a:rPr>
                        <a:t>y</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h</a:t>
                      </a:r>
                      <a:endParaRPr lang="ru-RU" sz="3200" b="1">
                        <a:effectLst/>
                        <a:latin typeface="Times New Roman"/>
                        <a:ea typeface="Times New Roman"/>
                      </a:endParaRPr>
                    </a:p>
                  </a:txBody>
                  <a:tcPr marL="68580" marR="68580" marT="0" marB="0">
                    <a:solidFill>
                      <a:srgbClr val="FFFF00"/>
                    </a:solidFill>
                  </a:tcPr>
                </a:tc>
                <a:tc>
                  <a:txBody>
                    <a:bodyPr/>
                    <a:lstStyle/>
                    <a:p>
                      <a:pPr algn="ctr">
                        <a:spcAft>
                          <a:spcPts val="0"/>
                        </a:spcAft>
                      </a:pPr>
                      <a:r>
                        <a:rPr lang="de-DE" sz="3200" b="1" dirty="0">
                          <a:effectLst/>
                        </a:rPr>
                        <a:t>e</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de-DE" sz="3200" b="1" dirty="0">
                          <a:effectLst/>
                        </a:rPr>
                        <a:t>n</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de-DE" sz="3200" b="1">
                          <a:effectLst/>
                        </a:rPr>
                        <a:t>o</a:t>
                      </a:r>
                      <a:endParaRPr lang="ru-RU" sz="3200" b="1">
                        <a:effectLst/>
                        <a:latin typeface="Times New Roman"/>
                        <a:ea typeface="Times New Roman"/>
                      </a:endParaRPr>
                    </a:p>
                  </a:txBody>
                  <a:tcPr marL="68580" marR="68580" marT="0" marB="0"/>
                </a:tc>
                <a:tc>
                  <a:txBody>
                    <a:bodyPr/>
                    <a:lstStyle/>
                    <a:p>
                      <a:pPr algn="ctr">
                        <a:spcAft>
                          <a:spcPts val="0"/>
                        </a:spcAft>
                      </a:pPr>
                      <a:r>
                        <a:rPr lang="de-DE" sz="3200" b="1" dirty="0">
                          <a:effectLst/>
                        </a:rPr>
                        <a:t>o</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dirty="0">
                          <a:effectLst/>
                        </a:rPr>
                        <a:t>h</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de-DE" sz="3200" b="1">
                          <a:effectLst/>
                        </a:rPr>
                        <a:t>r</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u</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r</a:t>
                      </a:r>
                      <a:endParaRPr lang="ru-RU" sz="3200" b="1">
                        <a:effectLst/>
                        <a:latin typeface="Times New Roman"/>
                        <a:ea typeface="Times New Roman"/>
                      </a:endParaRPr>
                    </a:p>
                  </a:txBody>
                  <a:tcPr marL="68580" marR="68580" marT="0" marB="0"/>
                </a:tc>
              </a:tr>
              <a:tr h="0">
                <a:tc>
                  <a:txBody>
                    <a:bodyPr/>
                    <a:lstStyle/>
                    <a:p>
                      <a:pPr algn="ctr">
                        <a:spcAft>
                          <a:spcPts val="0"/>
                        </a:spcAft>
                      </a:pPr>
                      <a:r>
                        <a:rPr lang="de-DE" sz="3200" b="1">
                          <a:effectLst/>
                        </a:rPr>
                        <a:t>w</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f</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i</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s</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h</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a:effectLst/>
                        </a:rPr>
                        <a:t>g</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a</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en-US" sz="3200" b="1" dirty="0">
                          <a:effectLst/>
                        </a:rPr>
                        <a:t>y</a:t>
                      </a:r>
                      <a:endParaRPr lang="ru-RU" sz="3200" b="1" dirty="0">
                        <a:effectLst/>
                        <a:latin typeface="Times New Roman"/>
                        <a:ea typeface="Times New Roman"/>
                      </a:endParaRPr>
                    </a:p>
                  </a:txBody>
                  <a:tcPr marL="68580" marR="68580" marT="0" marB="0"/>
                </a:tc>
                <a:tc>
                  <a:txBody>
                    <a:bodyPr/>
                    <a:lstStyle/>
                    <a:p>
                      <a:pPr algn="ctr">
                        <a:spcAft>
                          <a:spcPts val="0"/>
                        </a:spcAft>
                      </a:pPr>
                      <a:r>
                        <a:rPr lang="en-US" sz="3200" b="1">
                          <a:effectLst/>
                        </a:rPr>
                        <a:t>i</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z</a:t>
                      </a:r>
                      <a:endParaRPr lang="ru-RU" sz="3200" b="1" dirty="0">
                        <a:effectLst/>
                        <a:latin typeface="Times New Roman"/>
                        <a:ea typeface="Times New Roman"/>
                      </a:endParaRPr>
                    </a:p>
                  </a:txBody>
                  <a:tcPr marL="68580" marR="68580" marT="0" marB="0"/>
                </a:tc>
              </a:tr>
              <a:tr h="0">
                <a:tc>
                  <a:txBody>
                    <a:bodyPr/>
                    <a:lstStyle/>
                    <a:p>
                      <a:pPr algn="ctr">
                        <a:spcAft>
                          <a:spcPts val="0"/>
                        </a:spcAft>
                      </a:pPr>
                      <a:r>
                        <a:rPr lang="en-US" sz="3200" b="1">
                          <a:effectLst/>
                        </a:rPr>
                        <a:t>d</a:t>
                      </a:r>
                      <a:endParaRPr lang="ru-RU" sz="3200" b="1">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a:effectLst/>
                        </a:rPr>
                        <a:t>o</a:t>
                      </a:r>
                      <a:endParaRPr lang="ru-RU" sz="3200" b="1">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g</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a:effectLst/>
                        </a:rPr>
                        <a:t>q</a:t>
                      </a:r>
                      <a:endParaRPr lang="ru-RU" sz="3200" b="1">
                        <a:effectLst/>
                        <a:latin typeface="Times New Roman"/>
                        <a:ea typeface="Times New Roman"/>
                      </a:endParaRPr>
                    </a:p>
                  </a:txBody>
                  <a:tcPr marL="68580" marR="68580" marT="0" marB="0"/>
                </a:tc>
                <a:tc>
                  <a:txBody>
                    <a:bodyPr/>
                    <a:lstStyle/>
                    <a:p>
                      <a:pPr algn="ctr">
                        <a:spcAft>
                          <a:spcPts val="0"/>
                        </a:spcAft>
                      </a:pPr>
                      <a:r>
                        <a:rPr lang="en-US" sz="3200" b="1" dirty="0">
                          <a:effectLst/>
                        </a:rPr>
                        <a:t>m</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o</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n</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de-DE" sz="3200" b="1" dirty="0">
                          <a:effectLst/>
                        </a:rPr>
                        <a:t>k</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de-DE" sz="3200" b="1" dirty="0">
                          <a:effectLst/>
                        </a:rPr>
                        <a:t>e</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de-DE" sz="3200" b="1" dirty="0">
                          <a:effectLst/>
                        </a:rPr>
                        <a:t>y</a:t>
                      </a:r>
                      <a:endParaRPr lang="ru-RU" sz="3200" b="1" dirty="0">
                        <a:effectLst/>
                        <a:latin typeface="Times New Roman"/>
                        <a:ea typeface="Times New Roman"/>
                      </a:endParaRPr>
                    </a:p>
                  </a:txBody>
                  <a:tcPr marL="68580" marR="68580" marT="0" marB="0">
                    <a:solidFill>
                      <a:srgbClr val="FFFF00"/>
                    </a:solidFill>
                  </a:tcPr>
                </a:tc>
              </a:tr>
              <a:tr h="0">
                <a:tc>
                  <a:txBody>
                    <a:bodyPr/>
                    <a:lstStyle/>
                    <a:p>
                      <a:pPr algn="ctr">
                        <a:spcAft>
                          <a:spcPts val="0"/>
                        </a:spcAft>
                      </a:pPr>
                      <a:r>
                        <a:rPr lang="de-DE" sz="3200" b="1">
                          <a:effectLst/>
                        </a:rPr>
                        <a:t>c</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f</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e</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e</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u</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y</a:t>
                      </a:r>
                      <a:endParaRPr lang="ru-RU" sz="3200" b="1">
                        <a:effectLst/>
                        <a:latin typeface="Times New Roman"/>
                        <a:ea typeface="Times New Roman"/>
                      </a:endParaRPr>
                    </a:p>
                  </a:txBody>
                  <a:tcPr marL="68580" marR="68580" marT="0" marB="0"/>
                </a:tc>
                <a:tc>
                  <a:txBody>
                    <a:bodyPr/>
                    <a:lstStyle/>
                    <a:p>
                      <a:pPr algn="ctr">
                        <a:spcAft>
                          <a:spcPts val="0"/>
                        </a:spcAft>
                      </a:pPr>
                      <a:r>
                        <a:rPr lang="de-DE" sz="3200" b="1" dirty="0">
                          <a:effectLst/>
                        </a:rPr>
                        <a:t>t</a:t>
                      </a:r>
                      <a:endParaRPr lang="ru-RU" sz="3200" b="1" dirty="0">
                        <a:effectLst/>
                        <a:latin typeface="Times New Roman"/>
                        <a:ea typeface="Times New Roman"/>
                      </a:endParaRPr>
                    </a:p>
                  </a:txBody>
                  <a:tcPr marL="68580" marR="68580" marT="0" marB="0">
                    <a:solidFill>
                      <a:schemeClr val="accent6">
                        <a:lumMod val="20000"/>
                        <a:lumOff val="80000"/>
                      </a:schemeClr>
                    </a:solidFill>
                  </a:tcPr>
                </a:tc>
                <a:tc>
                  <a:txBody>
                    <a:bodyPr/>
                    <a:lstStyle/>
                    <a:p>
                      <a:pPr algn="ctr">
                        <a:spcAft>
                          <a:spcPts val="0"/>
                        </a:spcAft>
                      </a:pPr>
                      <a:r>
                        <a:rPr lang="de-DE" sz="3200" b="1" dirty="0">
                          <a:effectLst/>
                        </a:rPr>
                        <a:t>h</a:t>
                      </a:r>
                      <a:endParaRPr lang="ru-RU" sz="3200" b="1" dirty="0">
                        <a:effectLst/>
                        <a:latin typeface="Times New Roman"/>
                        <a:ea typeface="Times New Roman"/>
                      </a:endParaRPr>
                    </a:p>
                  </a:txBody>
                  <a:tcPr marL="68580" marR="68580" marT="0" marB="0"/>
                </a:tc>
                <a:tc>
                  <a:txBody>
                    <a:bodyPr/>
                    <a:lstStyle/>
                    <a:p>
                      <a:pPr algn="ctr">
                        <a:spcAft>
                          <a:spcPts val="0"/>
                        </a:spcAft>
                      </a:pPr>
                      <a:r>
                        <a:rPr lang="de-DE" sz="3200" b="1">
                          <a:effectLst/>
                        </a:rPr>
                        <a:t>m</a:t>
                      </a:r>
                      <a:endParaRPr lang="ru-RU" sz="3200" b="1">
                        <a:effectLst/>
                        <a:latin typeface="Times New Roman"/>
                        <a:ea typeface="Times New Roman"/>
                      </a:endParaRPr>
                    </a:p>
                  </a:txBody>
                  <a:tcPr marL="68580" marR="68580" marT="0" marB="0"/>
                </a:tc>
                <a:tc>
                  <a:txBody>
                    <a:bodyPr/>
                    <a:lstStyle/>
                    <a:p>
                      <a:pPr algn="ctr">
                        <a:spcAft>
                          <a:spcPts val="0"/>
                        </a:spcAft>
                      </a:pPr>
                      <a:r>
                        <a:rPr lang="de-DE" sz="3200" b="1" dirty="0">
                          <a:effectLst/>
                        </a:rPr>
                        <a:t>n</a:t>
                      </a:r>
                      <a:endParaRPr lang="ru-RU" sz="3200" b="1" dirty="0">
                        <a:effectLst/>
                        <a:latin typeface="Times New Roman"/>
                        <a:ea typeface="Times New Roman"/>
                      </a:endParaRPr>
                    </a:p>
                  </a:txBody>
                  <a:tcPr marL="68580" marR="68580" marT="0" marB="0"/>
                </a:tc>
              </a:tr>
              <a:tr h="0">
                <a:tc>
                  <a:txBody>
                    <a:bodyPr/>
                    <a:lstStyle/>
                    <a:p>
                      <a:pPr algn="ctr">
                        <a:spcAft>
                          <a:spcPts val="0"/>
                        </a:spcAft>
                      </a:pPr>
                      <a:r>
                        <a:rPr lang="de-DE" sz="3200" b="1">
                          <a:effectLst/>
                        </a:rPr>
                        <a:t>c</a:t>
                      </a:r>
                      <a:endParaRPr lang="ru-RU" sz="3200" b="1">
                        <a:effectLst/>
                        <a:latin typeface="Times New Roman"/>
                        <a:ea typeface="Times New Roman"/>
                      </a:endParaRPr>
                    </a:p>
                  </a:txBody>
                  <a:tcPr marL="68580" marR="68580" marT="0" marB="0"/>
                </a:tc>
                <a:tc>
                  <a:txBody>
                    <a:bodyPr/>
                    <a:lstStyle/>
                    <a:p>
                      <a:pPr algn="ctr">
                        <a:spcAft>
                          <a:spcPts val="0"/>
                        </a:spcAft>
                      </a:pPr>
                      <a:r>
                        <a:rPr lang="de-DE" sz="3200" b="1">
                          <a:effectLst/>
                        </a:rPr>
                        <a:t>c</a:t>
                      </a:r>
                      <a:endParaRPr lang="ru-RU" sz="3200" b="1">
                        <a:effectLst/>
                        <a:latin typeface="Times New Roman"/>
                        <a:ea typeface="Times New Roman"/>
                      </a:endParaRPr>
                    </a:p>
                  </a:txBody>
                  <a:tcPr marL="68580" marR="68580" marT="0" marB="0">
                    <a:solidFill>
                      <a:srgbClr val="FFFF00"/>
                    </a:solidFill>
                  </a:tcPr>
                </a:tc>
                <a:tc>
                  <a:txBody>
                    <a:bodyPr/>
                    <a:lstStyle/>
                    <a:p>
                      <a:pPr algn="ctr">
                        <a:spcAft>
                          <a:spcPts val="0"/>
                        </a:spcAft>
                      </a:pPr>
                      <a:r>
                        <a:rPr lang="de-DE" sz="3200" b="1">
                          <a:effectLst/>
                        </a:rPr>
                        <a:t>r</a:t>
                      </a:r>
                      <a:endParaRPr lang="ru-RU" sz="3200" b="1">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a:effectLst/>
                        </a:rPr>
                        <a:t>o</a:t>
                      </a:r>
                      <a:endParaRPr lang="ru-RU" sz="3200" b="1">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a:effectLst/>
                        </a:rPr>
                        <a:t>c</a:t>
                      </a:r>
                      <a:endParaRPr lang="ru-RU" sz="3200" b="1">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a:effectLst/>
                        </a:rPr>
                        <a:t>o</a:t>
                      </a:r>
                      <a:endParaRPr lang="ru-RU" sz="3200" b="1">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a:effectLst/>
                        </a:rPr>
                        <a:t>d</a:t>
                      </a:r>
                      <a:endParaRPr lang="ru-RU" sz="3200" b="1">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a:effectLst/>
                        </a:rPr>
                        <a:t>i</a:t>
                      </a:r>
                      <a:endParaRPr lang="ru-RU" sz="3200" b="1">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l</a:t>
                      </a:r>
                      <a:endParaRPr lang="ru-RU" sz="3200" b="1" dirty="0">
                        <a:effectLst/>
                        <a:latin typeface="Times New Roman"/>
                        <a:ea typeface="Times New Roman"/>
                      </a:endParaRPr>
                    </a:p>
                  </a:txBody>
                  <a:tcPr marL="68580" marR="68580" marT="0" marB="0">
                    <a:solidFill>
                      <a:srgbClr val="FFFF00"/>
                    </a:solidFill>
                  </a:tcPr>
                </a:tc>
                <a:tc>
                  <a:txBody>
                    <a:bodyPr/>
                    <a:lstStyle/>
                    <a:p>
                      <a:pPr algn="ctr">
                        <a:spcAft>
                          <a:spcPts val="0"/>
                        </a:spcAft>
                      </a:pPr>
                      <a:r>
                        <a:rPr lang="en-US" sz="3200" b="1" dirty="0">
                          <a:effectLst/>
                        </a:rPr>
                        <a:t>e</a:t>
                      </a:r>
                      <a:endParaRPr lang="ru-RU" sz="3200" b="1" dirty="0">
                        <a:effectLst/>
                        <a:latin typeface="Times New Roman"/>
                        <a:ea typeface="Times New Roman"/>
                      </a:endParaRPr>
                    </a:p>
                  </a:txBody>
                  <a:tcPr marL="68580" marR="68580" marT="0" marB="0">
                    <a:solidFill>
                      <a:srgbClr val="FFFF00"/>
                    </a:solidFill>
                  </a:tcPr>
                </a:tc>
              </a:tr>
            </a:tbl>
          </a:graphicData>
        </a:graphic>
      </p:graphicFrame>
    </p:spTree>
    <p:extLst>
      <p:ext uri="{BB962C8B-B14F-4D97-AF65-F5344CB8AC3E}">
        <p14:creationId xmlns:p14="http://schemas.microsoft.com/office/powerpoint/2010/main" val="3029302327"/>
      </p:ext>
    </p:extLst>
  </p:cSld>
  <p:clrMapOvr>
    <a:masterClrMapping/>
  </p:clrMapOvr>
  <mc:AlternateContent xmlns:mc="http://schemas.openxmlformats.org/markup-compatibility/2006" xmlns:p14="http://schemas.microsoft.com/office/powerpoint/2010/main">
    <mc:Choice Requires="p14">
      <p:transition spd="slow" p14:dur="900" advClick="0">
        <p14:warp dir="in"/>
      </p:transition>
    </mc:Choice>
    <mc:Fallback xmlns="">
      <p:transition spd="slow" advClick="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827584" y="626234"/>
            <a:ext cx="7562032" cy="4985980"/>
          </a:xfrm>
          <a:prstGeom prst="rect">
            <a:avLst/>
          </a:prstGeom>
          <a:noFill/>
        </p:spPr>
        <p:txBody>
          <a:bodyPr wrap="square" rtlCol="0">
            <a:spAutoFit/>
          </a:bodyPr>
          <a:lstStyle/>
          <a:p>
            <a:pPr algn="ctr"/>
            <a:r>
              <a:rPr lang="en-US" sz="6000" b="1" dirty="0">
                <a:solidFill>
                  <a:srgbClr val="FF0000"/>
                </a:solidFill>
              </a:rPr>
              <a:t>Cat, pig, horse, lion, tiger, frog, hen, fish, dog, monkey, crocodile, mouse elephant, </a:t>
            </a:r>
            <a:r>
              <a:rPr lang="en-US" sz="6000" b="1" dirty="0" smtClean="0">
                <a:solidFill>
                  <a:srgbClr val="FF0000"/>
                </a:solidFill>
              </a:rPr>
              <a:t>cock, giraffe.</a:t>
            </a:r>
            <a:endParaRPr lang="ru-RU" sz="6000" b="1" dirty="0">
              <a:solidFill>
                <a:srgbClr val="FF0000"/>
              </a:solidFill>
            </a:endParaRPr>
          </a:p>
          <a:p>
            <a:endParaRPr lang="ru-RU" dirty="0"/>
          </a:p>
        </p:txBody>
      </p:sp>
    </p:spTree>
    <p:extLst>
      <p:ext uri="{BB962C8B-B14F-4D97-AF65-F5344CB8AC3E}">
        <p14:creationId xmlns:p14="http://schemas.microsoft.com/office/powerpoint/2010/main" val="3728630358"/>
      </p:ext>
    </p:extLst>
  </p:cSld>
  <p:clrMapOvr>
    <a:masterClrMapping/>
  </p:clrMapOvr>
  <mc:AlternateContent xmlns:mc="http://schemas.openxmlformats.org/markup-compatibility/2006" xmlns:p14="http://schemas.microsoft.com/office/powerpoint/2010/main">
    <mc:Choice Requires="p14">
      <p:transition spd="slow" p14:dur="900" advClick="0">
        <p14:warp dir="in"/>
      </p:transition>
    </mc:Choice>
    <mc:Fallback xmlns="">
      <p:transition spd="slow"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C:\Users\Дильбар\Desktop\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8423" y="116632"/>
            <a:ext cx="1200411" cy="1457642"/>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Дильбар\Desktop\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48674" y="196301"/>
            <a:ext cx="1428750" cy="178117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239995" y="845453"/>
            <a:ext cx="6480720" cy="5632311"/>
          </a:xfrm>
          <a:prstGeom prst="rect">
            <a:avLst/>
          </a:prstGeom>
          <a:solidFill>
            <a:srgbClr val="FFFF00"/>
          </a:solidFill>
        </p:spPr>
        <p:txBody>
          <a:bodyPr wrap="square">
            <a:spAutoFit/>
          </a:bodyPr>
          <a:lstStyle/>
          <a:p>
            <a:pPr algn="ctr"/>
            <a:r>
              <a:rPr lang="ru-RU" sz="3600" b="1" dirty="0" smtClean="0">
                <a:solidFill>
                  <a:srgbClr val="FF0000"/>
                </a:solidFill>
              </a:rPr>
              <a:t>Конкурс №4     Здесь </a:t>
            </a:r>
            <a:r>
              <a:rPr lang="ru-RU" sz="3600" b="1" dirty="0">
                <a:solidFill>
                  <a:srgbClr val="FF0000"/>
                </a:solidFill>
              </a:rPr>
              <a:t>зашифрованные названия животных. Надо угадать и перевести.</a:t>
            </a:r>
          </a:p>
          <a:p>
            <a:pPr algn="ctr"/>
            <a:r>
              <a:rPr lang="en-US" sz="3600" b="1" dirty="0">
                <a:solidFill>
                  <a:srgbClr val="FF0000"/>
                </a:solidFill>
              </a:rPr>
              <a:t>God                         </a:t>
            </a:r>
            <a:r>
              <a:rPr lang="en-US" sz="3600" b="1" dirty="0" err="1">
                <a:solidFill>
                  <a:srgbClr val="FF0000"/>
                </a:solidFill>
              </a:rPr>
              <a:t>ypon</a:t>
            </a:r>
            <a:r>
              <a:rPr lang="en-US" sz="3600" b="1" dirty="0">
                <a:solidFill>
                  <a:srgbClr val="FF0000"/>
                </a:solidFill>
              </a:rPr>
              <a:t>                                 </a:t>
            </a:r>
            <a:r>
              <a:rPr lang="en-US" sz="3600" b="1" dirty="0" err="1">
                <a:solidFill>
                  <a:srgbClr val="FF0000"/>
                </a:solidFill>
              </a:rPr>
              <a:t>Mekyno</a:t>
            </a:r>
            <a:r>
              <a:rPr lang="en-US" sz="3600" b="1" dirty="0">
                <a:solidFill>
                  <a:srgbClr val="FF0000"/>
                </a:solidFill>
              </a:rPr>
              <a:t>                             </a:t>
            </a:r>
            <a:r>
              <a:rPr lang="en-US" sz="3600" b="1" dirty="0" err="1">
                <a:solidFill>
                  <a:srgbClr val="FF0000"/>
                </a:solidFill>
              </a:rPr>
              <a:t>ipg</a:t>
            </a:r>
            <a:endParaRPr lang="en-US" sz="3600" b="1" dirty="0">
              <a:solidFill>
                <a:srgbClr val="FF0000"/>
              </a:solidFill>
            </a:endParaRPr>
          </a:p>
          <a:p>
            <a:pPr algn="ctr"/>
            <a:r>
              <a:rPr lang="en-US" sz="3600" b="1" dirty="0">
                <a:solidFill>
                  <a:srgbClr val="FF0000"/>
                </a:solidFill>
              </a:rPr>
              <a:t>      </a:t>
            </a:r>
            <a:r>
              <a:rPr lang="en-US" sz="3600" b="1" dirty="0" err="1">
                <a:solidFill>
                  <a:srgbClr val="FF0000"/>
                </a:solidFill>
              </a:rPr>
              <a:t>Tac</a:t>
            </a:r>
            <a:r>
              <a:rPr lang="en-US" sz="3600" b="1" dirty="0">
                <a:solidFill>
                  <a:srgbClr val="FF0000"/>
                </a:solidFill>
              </a:rPr>
              <a:t>                                 </a:t>
            </a:r>
            <a:r>
              <a:rPr lang="en-US" sz="3600" b="1" dirty="0" err="1">
                <a:solidFill>
                  <a:srgbClr val="FF0000"/>
                </a:solidFill>
              </a:rPr>
              <a:t>sohre</a:t>
            </a:r>
            <a:endParaRPr lang="en-US" sz="3600" b="1" dirty="0">
              <a:solidFill>
                <a:srgbClr val="FF0000"/>
              </a:solidFill>
            </a:endParaRPr>
          </a:p>
          <a:p>
            <a:pPr algn="ctr"/>
            <a:r>
              <a:rPr lang="en-US" sz="3600" b="1" dirty="0" err="1">
                <a:solidFill>
                  <a:srgbClr val="FF0000"/>
                </a:solidFill>
              </a:rPr>
              <a:t>Ogrf</a:t>
            </a:r>
            <a:r>
              <a:rPr lang="en-US" sz="3600" b="1" dirty="0">
                <a:solidFill>
                  <a:srgbClr val="FF0000"/>
                </a:solidFill>
              </a:rPr>
              <a:t>                         </a:t>
            </a:r>
            <a:r>
              <a:rPr lang="en-US" sz="3600" b="1" dirty="0" err="1">
                <a:solidFill>
                  <a:srgbClr val="FF0000"/>
                </a:solidFill>
              </a:rPr>
              <a:t>lorcodeci</a:t>
            </a:r>
            <a:endParaRPr lang="en-US" sz="3600" b="1" dirty="0">
              <a:solidFill>
                <a:srgbClr val="FF0000"/>
              </a:solidFill>
            </a:endParaRPr>
          </a:p>
          <a:p>
            <a:pPr algn="ctr"/>
            <a:r>
              <a:rPr lang="en-US" sz="3600" b="1" dirty="0" err="1">
                <a:solidFill>
                  <a:srgbClr val="FF0000"/>
                </a:solidFill>
              </a:rPr>
              <a:t>Omuse</a:t>
            </a:r>
            <a:r>
              <a:rPr lang="en-US" sz="3600" b="1" dirty="0">
                <a:solidFill>
                  <a:srgbClr val="FF0000"/>
                </a:solidFill>
              </a:rPr>
              <a:t>                      </a:t>
            </a:r>
            <a:r>
              <a:rPr lang="en-US" sz="3600" b="1" dirty="0" err="1">
                <a:solidFill>
                  <a:srgbClr val="FF0000"/>
                </a:solidFill>
              </a:rPr>
              <a:t>reha</a:t>
            </a:r>
            <a:endParaRPr lang="en-US" sz="3600" b="1" dirty="0">
              <a:solidFill>
                <a:srgbClr val="FF0000"/>
              </a:solidFill>
            </a:endParaRPr>
          </a:p>
          <a:p>
            <a:pPr algn="ctr"/>
            <a:r>
              <a:rPr lang="en-US" sz="3600" b="1" dirty="0" err="1">
                <a:solidFill>
                  <a:srgbClr val="FF0000"/>
                </a:solidFill>
              </a:rPr>
              <a:t>Owc</a:t>
            </a:r>
            <a:r>
              <a:rPr lang="en-US" sz="3600" b="1" dirty="0">
                <a:solidFill>
                  <a:srgbClr val="FF0000"/>
                </a:solidFill>
              </a:rPr>
              <a:t>                              </a:t>
            </a:r>
            <a:r>
              <a:rPr lang="en-US" sz="3600" b="1" dirty="0" err="1">
                <a:solidFill>
                  <a:srgbClr val="FF0000"/>
                </a:solidFill>
              </a:rPr>
              <a:t>mecal</a:t>
            </a:r>
            <a:endParaRPr lang="en-US" sz="3600" b="1" dirty="0">
              <a:solidFill>
                <a:srgbClr val="FF0000"/>
              </a:solidFill>
            </a:endParaRPr>
          </a:p>
        </p:txBody>
      </p:sp>
    </p:spTree>
    <p:extLst>
      <p:ext uri="{BB962C8B-B14F-4D97-AF65-F5344CB8AC3E}">
        <p14:creationId xmlns:p14="http://schemas.microsoft.com/office/powerpoint/2010/main" val="4105397246"/>
      </p:ext>
    </p:extLst>
  </p:cSld>
  <p:clrMapOvr>
    <a:masterClrMapping/>
  </p:clrMapOvr>
  <mc:AlternateContent xmlns:mc="http://schemas.openxmlformats.org/markup-compatibility/2006" xmlns:p14="http://schemas.microsoft.com/office/powerpoint/2010/main">
    <mc:Choice Requires="p14">
      <p:transition spd="slow" p14:dur="900" advClick="0">
        <p14:warp dir="in"/>
      </p:transition>
    </mc:Choice>
    <mc:Fallback xmlns="">
      <p:transition spd="slow" advClick="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519099"/>
            <a:ext cx="8500847" cy="4401205"/>
          </a:xfrm>
          <a:prstGeom prst="rect">
            <a:avLst/>
          </a:prstGeom>
          <a:solidFill>
            <a:srgbClr val="FFFF00"/>
          </a:solidFill>
        </p:spPr>
        <p:txBody>
          <a:bodyPr wrap="square">
            <a:spAutoFit/>
          </a:bodyPr>
          <a:lstStyle/>
          <a:p>
            <a:r>
              <a:rPr lang="en-US" sz="4000" b="1" dirty="0" smtClean="0">
                <a:solidFill>
                  <a:srgbClr val="FF0000"/>
                </a:solidFill>
              </a:rPr>
              <a:t>God-dog                             </a:t>
            </a:r>
            <a:r>
              <a:rPr lang="en-US" sz="4000" b="1" dirty="0" err="1" smtClean="0">
                <a:solidFill>
                  <a:srgbClr val="FF0000"/>
                </a:solidFill>
              </a:rPr>
              <a:t>ypon</a:t>
            </a:r>
            <a:r>
              <a:rPr lang="en-US" sz="4000" b="1" dirty="0" smtClean="0">
                <a:solidFill>
                  <a:srgbClr val="FF0000"/>
                </a:solidFill>
              </a:rPr>
              <a:t>-pony</a:t>
            </a:r>
            <a:endParaRPr lang="en-US" sz="4000" b="1" dirty="0">
              <a:solidFill>
                <a:srgbClr val="FF0000"/>
              </a:solidFill>
            </a:endParaRPr>
          </a:p>
          <a:p>
            <a:r>
              <a:rPr lang="en-US" sz="4000" b="1" dirty="0" err="1">
                <a:solidFill>
                  <a:srgbClr val="FF0000"/>
                </a:solidFill>
              </a:rPr>
              <a:t>Mekyno</a:t>
            </a:r>
            <a:r>
              <a:rPr lang="en-US" sz="4000" b="1" dirty="0">
                <a:solidFill>
                  <a:srgbClr val="FF0000"/>
                </a:solidFill>
              </a:rPr>
              <a:t>-monkey          </a:t>
            </a:r>
            <a:r>
              <a:rPr lang="en-US" sz="4000" b="1" dirty="0" smtClean="0">
                <a:solidFill>
                  <a:srgbClr val="FF0000"/>
                </a:solidFill>
              </a:rPr>
              <a:t>    </a:t>
            </a:r>
            <a:r>
              <a:rPr lang="en-US" sz="4000" b="1" dirty="0" err="1">
                <a:solidFill>
                  <a:srgbClr val="FF0000"/>
                </a:solidFill>
              </a:rPr>
              <a:t>ipg</a:t>
            </a:r>
            <a:r>
              <a:rPr lang="en-US" sz="4000" b="1" dirty="0">
                <a:solidFill>
                  <a:srgbClr val="FF0000"/>
                </a:solidFill>
              </a:rPr>
              <a:t>-pig</a:t>
            </a:r>
          </a:p>
          <a:p>
            <a:r>
              <a:rPr lang="en-US" sz="4000" b="1" dirty="0" err="1">
                <a:solidFill>
                  <a:srgbClr val="FF0000"/>
                </a:solidFill>
              </a:rPr>
              <a:t>Tac</a:t>
            </a:r>
            <a:r>
              <a:rPr lang="en-US" sz="4000" b="1" dirty="0">
                <a:solidFill>
                  <a:srgbClr val="FF0000"/>
                </a:solidFill>
              </a:rPr>
              <a:t>-cat                             </a:t>
            </a:r>
            <a:r>
              <a:rPr lang="en-US" sz="4000" b="1" dirty="0" smtClean="0">
                <a:solidFill>
                  <a:srgbClr val="FF0000"/>
                </a:solidFill>
              </a:rPr>
              <a:t>   </a:t>
            </a:r>
            <a:r>
              <a:rPr lang="en-US" sz="4000" b="1" dirty="0" err="1">
                <a:solidFill>
                  <a:srgbClr val="FF0000"/>
                </a:solidFill>
              </a:rPr>
              <a:t>sohre</a:t>
            </a:r>
            <a:r>
              <a:rPr lang="en-US" sz="4000" b="1" dirty="0">
                <a:solidFill>
                  <a:srgbClr val="FF0000"/>
                </a:solidFill>
              </a:rPr>
              <a:t>-horse</a:t>
            </a:r>
          </a:p>
          <a:p>
            <a:r>
              <a:rPr lang="en-US" sz="4000" b="1" dirty="0" err="1">
                <a:solidFill>
                  <a:srgbClr val="FF0000"/>
                </a:solidFill>
              </a:rPr>
              <a:t>Ogrf</a:t>
            </a:r>
            <a:r>
              <a:rPr lang="en-US" sz="4000" b="1" dirty="0">
                <a:solidFill>
                  <a:srgbClr val="FF0000"/>
                </a:solidFill>
              </a:rPr>
              <a:t>-frog                      </a:t>
            </a:r>
            <a:r>
              <a:rPr lang="ru-RU" sz="4000" b="1" dirty="0" smtClean="0">
                <a:solidFill>
                  <a:srgbClr val="FF0000"/>
                </a:solidFill>
              </a:rPr>
              <a:t>  </a:t>
            </a:r>
            <a:r>
              <a:rPr lang="en-US" sz="4000" b="1" dirty="0" smtClean="0">
                <a:solidFill>
                  <a:srgbClr val="FF0000"/>
                </a:solidFill>
              </a:rPr>
              <a:t> </a:t>
            </a:r>
            <a:r>
              <a:rPr lang="en-US" sz="4000" b="1" dirty="0" err="1">
                <a:solidFill>
                  <a:srgbClr val="FF0000"/>
                </a:solidFill>
              </a:rPr>
              <a:t>lorcodeci</a:t>
            </a:r>
            <a:r>
              <a:rPr lang="en-US" sz="4000" b="1" dirty="0">
                <a:solidFill>
                  <a:srgbClr val="FF0000"/>
                </a:solidFill>
              </a:rPr>
              <a:t>-crocodile</a:t>
            </a:r>
          </a:p>
          <a:p>
            <a:r>
              <a:rPr lang="en-US" sz="4000" b="1" dirty="0" err="1">
                <a:solidFill>
                  <a:srgbClr val="FF0000"/>
                </a:solidFill>
              </a:rPr>
              <a:t>Omuse</a:t>
            </a:r>
            <a:r>
              <a:rPr lang="en-US" sz="4000" b="1" dirty="0">
                <a:solidFill>
                  <a:srgbClr val="FF0000"/>
                </a:solidFill>
              </a:rPr>
              <a:t>-mouse               </a:t>
            </a:r>
            <a:r>
              <a:rPr lang="en-US" sz="4000" b="1" dirty="0" smtClean="0">
                <a:solidFill>
                  <a:srgbClr val="FF0000"/>
                </a:solidFill>
              </a:rPr>
              <a:t>   </a:t>
            </a:r>
            <a:r>
              <a:rPr lang="en-US" sz="4000" b="1" dirty="0" err="1">
                <a:solidFill>
                  <a:srgbClr val="FF0000"/>
                </a:solidFill>
              </a:rPr>
              <a:t>reha</a:t>
            </a:r>
            <a:r>
              <a:rPr lang="en-US" sz="4000" b="1" dirty="0">
                <a:solidFill>
                  <a:srgbClr val="FF0000"/>
                </a:solidFill>
              </a:rPr>
              <a:t>-hare</a:t>
            </a:r>
          </a:p>
          <a:p>
            <a:r>
              <a:rPr lang="en-US" sz="4000" b="1" dirty="0" err="1">
                <a:solidFill>
                  <a:srgbClr val="FF0000"/>
                </a:solidFill>
              </a:rPr>
              <a:t>Owc</a:t>
            </a:r>
            <a:r>
              <a:rPr lang="en-US" sz="4000" b="1" dirty="0">
                <a:solidFill>
                  <a:srgbClr val="FF0000"/>
                </a:solidFill>
              </a:rPr>
              <a:t>-cow                       </a:t>
            </a:r>
            <a:r>
              <a:rPr lang="en-US" sz="4000" b="1" dirty="0" smtClean="0">
                <a:solidFill>
                  <a:srgbClr val="FF0000"/>
                </a:solidFill>
              </a:rPr>
              <a:t>     </a:t>
            </a:r>
            <a:r>
              <a:rPr lang="en-US" sz="4000" b="1" dirty="0" err="1">
                <a:solidFill>
                  <a:srgbClr val="FF0000"/>
                </a:solidFill>
              </a:rPr>
              <a:t>mecal</a:t>
            </a:r>
            <a:r>
              <a:rPr lang="en-US" sz="4000" b="1" dirty="0">
                <a:solidFill>
                  <a:srgbClr val="FF0000"/>
                </a:solidFill>
              </a:rPr>
              <a:t>-camel</a:t>
            </a:r>
          </a:p>
        </p:txBody>
      </p:sp>
      <p:pic>
        <p:nvPicPr>
          <p:cNvPr id="1026" name="Picture 2" descr="C:\Users\Дильбар\Desktop\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3133" y="5054330"/>
            <a:ext cx="2921612" cy="165440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Дильбар\Desktop\3.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14588" y="5304751"/>
            <a:ext cx="1438275" cy="16383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Дильбар\Desktop\4.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860031" y="5304751"/>
            <a:ext cx="140017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Дильбар\Desktop\5.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092280" y="5304751"/>
            <a:ext cx="1479559" cy="147955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Дильбар\Desktop\4.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78423" y="116632"/>
            <a:ext cx="1200411" cy="1457642"/>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Дильбар\Desktop\3.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414588" y="64057"/>
            <a:ext cx="1355431" cy="176289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Дильбар\Desktop\2.gif"/>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4860031" y="201583"/>
            <a:ext cx="126682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Дильбар\Desktop\1.gif"/>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7596336" y="196301"/>
            <a:ext cx="1428750"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645094"/>
      </p:ext>
    </p:extLst>
  </p:cSld>
  <p:clrMapOvr>
    <a:masterClrMapping/>
  </p:clrMapOvr>
  <mc:AlternateContent xmlns:mc="http://schemas.openxmlformats.org/markup-compatibility/2006" xmlns:p14="http://schemas.microsoft.com/office/powerpoint/2010/main">
    <mc:Choice Requires="p14">
      <p:transition spd="slow" p14:dur="900" advClick="0">
        <p14:warp dir="in"/>
      </p:transition>
    </mc:Choice>
    <mc:Fallback xmlns="">
      <p:transition spd="slow" advClick="0">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636</Words>
  <Application>Microsoft Office PowerPoint</Application>
  <PresentationFormat>Экран (4:3)</PresentationFormat>
  <Paragraphs>287</Paragraphs>
  <Slides>12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Kasper</dc:creator>
  <cp:lastModifiedBy>Дильбар</cp:lastModifiedBy>
  <cp:revision>22</cp:revision>
  <dcterms:created xsi:type="dcterms:W3CDTF">2013-12-19T08:07:56Z</dcterms:created>
  <dcterms:modified xsi:type="dcterms:W3CDTF">2016-02-01T11:25:09Z</dcterms:modified>
</cp:coreProperties>
</file>