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5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6" r:id="rId15"/>
    <p:sldId id="271" r:id="rId16"/>
    <p:sldId id="272" r:id="rId17"/>
    <p:sldId id="273" r:id="rId18"/>
    <p:sldId id="277" r:id="rId19"/>
    <p:sldId id="280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4EA4A-2427-433B-A49E-FFA82BD5E33E}" type="datetimeFigureOut">
              <a:rPr lang="ru-RU" smtClean="0"/>
              <a:pPr/>
              <a:t>05.03.2016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E598E-FFAC-474D-A0B7-C2145386C8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4EA4A-2427-433B-A49E-FFA82BD5E33E}" type="datetimeFigureOut">
              <a:rPr lang="ru-RU" smtClean="0"/>
              <a:pPr/>
              <a:t>05.03.2016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E598E-FFAC-474D-A0B7-C2145386C8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4EA4A-2427-433B-A49E-FFA82BD5E33E}" type="datetimeFigureOut">
              <a:rPr lang="ru-RU" smtClean="0"/>
              <a:pPr/>
              <a:t>05.03.2016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E598E-FFAC-474D-A0B7-C2145386C8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4EA4A-2427-433B-A49E-FFA82BD5E33E}" type="datetimeFigureOut">
              <a:rPr lang="ru-RU" smtClean="0"/>
              <a:pPr/>
              <a:t>05.03.2016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E598E-FFAC-474D-A0B7-C2145386C8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4EA4A-2427-433B-A49E-FFA82BD5E33E}" type="datetimeFigureOut">
              <a:rPr lang="ru-RU" smtClean="0"/>
              <a:pPr/>
              <a:t>05.03.2016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E598E-FFAC-474D-A0B7-C2145386C8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4EA4A-2427-433B-A49E-FFA82BD5E33E}" type="datetimeFigureOut">
              <a:rPr lang="ru-RU" smtClean="0"/>
              <a:pPr/>
              <a:t>05.03.2016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E598E-FFAC-474D-A0B7-C2145386C8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4EA4A-2427-433B-A49E-FFA82BD5E33E}" type="datetimeFigureOut">
              <a:rPr lang="ru-RU" smtClean="0"/>
              <a:pPr/>
              <a:t>05.03.2016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E598E-FFAC-474D-A0B7-C2145386C8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4EA4A-2427-433B-A49E-FFA82BD5E33E}" type="datetimeFigureOut">
              <a:rPr lang="ru-RU" smtClean="0"/>
              <a:pPr/>
              <a:t>05.03.2016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E598E-FFAC-474D-A0B7-C2145386C8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4EA4A-2427-433B-A49E-FFA82BD5E33E}" type="datetimeFigureOut">
              <a:rPr lang="ru-RU" smtClean="0"/>
              <a:pPr/>
              <a:t>05.03.2016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E598E-FFAC-474D-A0B7-C2145386C8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4EA4A-2427-433B-A49E-FFA82BD5E33E}" type="datetimeFigureOut">
              <a:rPr lang="ru-RU" smtClean="0"/>
              <a:pPr/>
              <a:t>05.03.2016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E598E-FFAC-474D-A0B7-C2145386C8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4EA4A-2427-433B-A49E-FFA82BD5E33E}" type="datetimeFigureOut">
              <a:rPr lang="ru-RU" smtClean="0"/>
              <a:pPr/>
              <a:t>05.03.2016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B4E598E-FFAC-474D-A0B7-C2145386C84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234EA4A-2427-433B-A49E-FFA82BD5E33E}" type="datetimeFigureOut">
              <a:rPr lang="ru-RU" smtClean="0"/>
              <a:pPr/>
              <a:t>05.03.2016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B4E598E-FFAC-474D-A0B7-C2145386C84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7" Type="http://schemas.openxmlformats.org/officeDocument/2006/relationships/image" Target="../media/image34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jpeg"/><Relationship Id="rId5" Type="http://schemas.openxmlformats.org/officeDocument/2006/relationships/image" Target="../media/image32.jpeg"/><Relationship Id="rId4" Type="http://schemas.openxmlformats.org/officeDocument/2006/relationships/image" Target="../media/image31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МОУ детский сад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общеразвивающего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вида 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приоритетным осуществлением физического развития воспитанников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п. Судоверфь «Солнышко»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2800" dirty="0" smtClean="0">
                <a:latin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ru-RU" sz="4000" b="1" dirty="0" smtClean="0">
                <a:latin typeface="Times New Roman" pitchFamily="18" charset="0"/>
              </a:rPr>
              <a:t>Проект </a:t>
            </a:r>
          </a:p>
          <a:p>
            <a:pPr algn="ctr">
              <a:buNone/>
            </a:pPr>
            <a:r>
              <a:rPr lang="ru-RU" sz="4000" b="1" dirty="0" smtClean="0">
                <a:latin typeface="Times New Roman" pitchFamily="18" charset="0"/>
              </a:rPr>
              <a:t>«Знакомство </a:t>
            </a:r>
          </a:p>
          <a:p>
            <a:pPr algn="ctr">
              <a:buNone/>
            </a:pPr>
            <a:r>
              <a:rPr lang="ru-RU" sz="4000" b="1" dirty="0" smtClean="0">
                <a:latin typeface="Times New Roman" pitchFamily="18" charset="0"/>
              </a:rPr>
              <a:t>с художниками – анималистами»</a:t>
            </a:r>
          </a:p>
          <a:p>
            <a:pPr>
              <a:buNone/>
            </a:pPr>
            <a:endParaRPr lang="ru-RU" sz="2800" dirty="0" smtClean="0">
              <a:latin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52128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3 день </a:t>
            </a:r>
            <a:br>
              <a:rPr lang="ru-RU" sz="4400" b="1" dirty="0" smtClean="0">
                <a:solidFill>
                  <a:schemeClr val="tx1"/>
                </a:solidFill>
              </a:rPr>
            </a:br>
            <a:r>
              <a:rPr lang="ru-RU" sz="4400" b="1" dirty="0" smtClean="0">
                <a:solidFill>
                  <a:schemeClr val="tx1"/>
                </a:solidFill>
              </a:rPr>
              <a:t> «Путешествие  в  страну  сказок»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ru-RU" sz="2400" dirty="0" smtClean="0"/>
              <a:t>Экскурсия  в   библиотеку </a:t>
            </a:r>
          </a:p>
          <a:p>
            <a:pPr>
              <a:lnSpc>
                <a:spcPct val="80000"/>
              </a:lnSpc>
              <a:buNone/>
            </a:pPr>
            <a:r>
              <a:rPr lang="ru-RU" sz="2400" dirty="0" smtClean="0"/>
              <a:t> «Животные   в  сказках»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lnSpc>
                <a:spcPct val="80000"/>
              </a:lnSpc>
              <a:buNone/>
            </a:pPr>
            <a:r>
              <a:rPr lang="ru-RU" dirty="0" smtClean="0"/>
              <a:t>                                            </a:t>
            </a:r>
            <a:r>
              <a:rPr lang="ru-RU" sz="2400" dirty="0" smtClean="0"/>
              <a:t>Дидактическая  игра  </a:t>
            </a:r>
          </a:p>
          <a:p>
            <a:pPr>
              <a:lnSpc>
                <a:spcPct val="80000"/>
              </a:lnSpc>
              <a:buNone/>
            </a:pPr>
            <a:r>
              <a:rPr lang="ru-RU" sz="2400" dirty="0" smtClean="0"/>
              <a:t>                                         «Найди,  кто  меня   нарисовал</a:t>
            </a:r>
          </a:p>
        </p:txBody>
      </p:sp>
      <p:pic>
        <p:nvPicPr>
          <p:cNvPr id="4" name="Picture 11" descr="http://im0-tub-ru.yandex.net/i?id=493574259-01-72&amp;n=21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83968" y="1916832"/>
            <a:ext cx="4104456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&amp;Dcy;&amp;icy;&amp;dcy;&amp;acy;&amp;kcy;&amp;tcy;&amp;icy;&amp;chcy;&amp;iecy;&amp;scy;&amp;kcy;&amp;acy;&amp;yacy; &amp;icy;&amp;gcy;&amp;rcy;&amp;acy; «&amp;Kcy;&amp;tcy;&amp;ocy; &amp;mcy;&amp;iecy;&amp;ncy;&amp;yacy; &amp;ncy;&amp;acy;&amp;rcy;&amp;icy;&amp;scy;&amp;ocy;&amp;vcy;&amp;acy;&amp;lcy;? »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55576" y="3284984"/>
            <a:ext cx="2160240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68152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4 день «Литературный»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/>
          <a:lstStyle/>
          <a:p>
            <a:r>
              <a:rPr lang="ru-RU" sz="2400" dirty="0" smtClean="0"/>
              <a:t>Чтение художественных произведений и просмотр  иллюстраций Ю.Васнецова, </a:t>
            </a:r>
          </a:p>
          <a:p>
            <a:pPr>
              <a:buNone/>
            </a:pPr>
            <a:r>
              <a:rPr lang="ru-RU" sz="2400" dirty="0" smtClean="0"/>
              <a:t>    Е. </a:t>
            </a:r>
            <a:r>
              <a:rPr lang="ru-RU" sz="2400" dirty="0" err="1" smtClean="0"/>
              <a:t>Чарушина</a:t>
            </a:r>
            <a:r>
              <a:rPr lang="ru-RU" sz="2400" dirty="0" smtClean="0"/>
              <a:t>, Е.Рачева, В.Конашевича, </a:t>
            </a:r>
            <a:r>
              <a:rPr lang="ru-RU" sz="2400" dirty="0" err="1" smtClean="0"/>
              <a:t>В.Сутеева</a:t>
            </a:r>
            <a:r>
              <a:rPr lang="ru-RU" sz="2400" dirty="0" smtClean="0"/>
              <a:t> и других художников;</a:t>
            </a:r>
          </a:p>
          <a:p>
            <a:r>
              <a:rPr lang="ru-RU" sz="2400" dirty="0" smtClean="0"/>
              <a:t>«Вечер загадок и отгадок»</a:t>
            </a:r>
          </a:p>
          <a:p>
            <a:endParaRPr lang="ru-RU" dirty="0"/>
          </a:p>
        </p:txBody>
      </p:sp>
      <p:pic>
        <p:nvPicPr>
          <p:cNvPr id="4" name="Picture 11" descr="http://im2-tub-ru.yandex.net/i?id=103619419-36-72&amp;n=21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652940" y="5013176"/>
            <a:ext cx="1164083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http://im4-tub-ru.yandex.net/i?id=367996726-37-72&amp;n=21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668344" y="548680"/>
            <a:ext cx="1172344" cy="1230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7" descr="http://im4-tub-ru.yandex.net/i?id=184869249-22-72&amp;n=21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7668344" y="2996952"/>
            <a:ext cx="1180728" cy="153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Y:\Фото\Новая папка (2)\100_3008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827583" y="4005064"/>
            <a:ext cx="2696077" cy="2016224"/>
          </a:xfrm>
          <a:prstGeom prst="rect">
            <a:avLst/>
          </a:prstGeom>
          <a:noFill/>
        </p:spPr>
      </p:pic>
      <p:pic>
        <p:nvPicPr>
          <p:cNvPr id="1027" name="Picture 3" descr="Y:\Фото\Новая папка (2)\100_3011.jp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4067944" y="4005064"/>
            <a:ext cx="2792365" cy="2088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060848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5 день «Профессия художника - иллюстратора»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507288" cy="4805888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                                    </a:t>
            </a:r>
          </a:p>
          <a:p>
            <a:pPr>
              <a:buNone/>
            </a:pPr>
            <a:r>
              <a:rPr lang="ru-RU" sz="2400" dirty="0" smtClean="0"/>
              <a:t>                         Непосредственно   образовательная    деятельность  «Знакомство с профессией  художник»;</a:t>
            </a:r>
          </a:p>
          <a:p>
            <a:r>
              <a:rPr lang="ru-RU" sz="2400" dirty="0" smtClean="0"/>
              <a:t>Изобразительная   деятельность  на  тему  разных  сказок,  </a:t>
            </a:r>
            <a:r>
              <a:rPr lang="ru-RU" sz="2400" dirty="0" err="1" smtClean="0"/>
              <a:t>потешек</a:t>
            </a:r>
            <a:r>
              <a:rPr lang="ru-RU" sz="2400" dirty="0" smtClean="0"/>
              <a:t>.</a:t>
            </a:r>
          </a:p>
          <a:p>
            <a:endParaRPr lang="ru-RU" dirty="0"/>
          </a:p>
        </p:txBody>
      </p:sp>
      <p:pic>
        <p:nvPicPr>
          <p:cNvPr id="4" name="Picture 11" descr="http://im0-tub-ru.yandex.net/i?id=394923788-34-72&amp;n=21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39552" y="1493489"/>
            <a:ext cx="1728192" cy="1215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http://im7-tub-ru.yandex.net/i?id=380728282-57-72&amp;n=21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092280" y="1340768"/>
            <a:ext cx="1691937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9" descr="http://im4-tub-ru.yandex.net/i?id=260216807-19-72&amp;n=21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539552" y="4005064"/>
            <a:ext cx="2448272" cy="2447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Y:\Фото\Новая папка\100_2965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4067944" y="3789040"/>
            <a:ext cx="3954327" cy="26340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52128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6 день «Мы – писатели»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Беседа «Знакомство с профессией писатель»</a:t>
            </a:r>
          </a:p>
          <a:p>
            <a:r>
              <a:rPr lang="ru-RU" sz="2400" dirty="0" smtClean="0"/>
              <a:t>Сюжетно-ролевая игра «Мы  писатели»;</a:t>
            </a:r>
          </a:p>
          <a:p>
            <a:r>
              <a:rPr lang="ru-RU" sz="2400" dirty="0" smtClean="0"/>
              <a:t>Выставка   детских  книг.</a:t>
            </a:r>
          </a:p>
          <a:p>
            <a:endParaRPr lang="ru-RU" dirty="0"/>
          </a:p>
        </p:txBody>
      </p:sp>
      <p:pic>
        <p:nvPicPr>
          <p:cNvPr id="8" name="Picture 12" descr="http://im2-tub-ru.yandex.net/i?id=170718933-08-72&amp;n=21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899592" y="3789040"/>
            <a:ext cx="16192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4" descr="http://im4-tub-ru.yandex.net/i?id=335688720-18-72&amp;n=21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491880" y="4077072"/>
            <a:ext cx="1600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6" descr="http://im2-tub-ru.yandex.net/i?id=23499069-64-72&amp;n=21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6156176" y="4077072"/>
            <a:ext cx="1676400" cy="1900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80120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7день «Берегите книги»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Беседа  «Правила    поведения   в  работе  с  книгой»;</a:t>
            </a:r>
          </a:p>
          <a:p>
            <a:r>
              <a:rPr lang="ru-RU" sz="2400" dirty="0" smtClean="0"/>
              <a:t> Просмотр     презентации  «Как   появилась  книга  и  из   чего   она   состоит»</a:t>
            </a:r>
          </a:p>
          <a:p>
            <a:endParaRPr lang="ru-RU" dirty="0"/>
          </a:p>
        </p:txBody>
      </p:sp>
      <p:pic>
        <p:nvPicPr>
          <p:cNvPr id="4" name="Picture 9" descr="i?id=92176084-15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39552" y="3573016"/>
            <a:ext cx="1702884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 descr="http://im5-tub-ru.yandex.net/i?id=460903220-30-72&amp;n=21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660232" y="3717032"/>
            <a:ext cx="1728192" cy="2041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Y:\Фото\Новая папка\100_2969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699792" y="3284984"/>
            <a:ext cx="3617979" cy="27134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80120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8 день «Сочиняем   сказки»</a:t>
            </a:r>
            <a:endParaRPr lang="ru-RU" sz="4400" dirty="0">
              <a:solidFill>
                <a:schemeClr val="tx1"/>
              </a:solidFill>
            </a:endParaRPr>
          </a:p>
        </p:txBody>
      </p:sp>
      <p:pic>
        <p:nvPicPr>
          <p:cNvPr id="4" name="Picture 8" descr="http://im8-tub-ru.yandex.net/i?id=8542268-42-72&amp;n=21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899592" y="2420888"/>
            <a:ext cx="3528392" cy="3505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8" descr="http://im2-tub-ru.yandex.net/i?id=421688631-33-72&amp;n=21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716016" y="2564904"/>
            <a:ext cx="3096344" cy="3291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2952328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9 день «Иллюстрации  к  придуманным  сказкам»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263752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/>
              <a:t>Изображение  иллюстраций к  придуманным  сказкам,  с  использование   различных  техник.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/>
              <a:t>Издательство</a:t>
            </a:r>
            <a:r>
              <a:rPr lang="ru-RU" dirty="0" smtClean="0"/>
              <a:t>»  детской  книги</a:t>
            </a:r>
          </a:p>
          <a:p>
            <a:endParaRPr lang="ru-RU" dirty="0"/>
          </a:p>
        </p:txBody>
      </p:sp>
      <p:pic>
        <p:nvPicPr>
          <p:cNvPr id="4" name="Picture 8" descr="Y:\Учеба\Новая папка (6)\100_2643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11560" y="3068960"/>
            <a:ext cx="2581176" cy="193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 descr="Y:\Учеба\Новая папка (6)\100_2650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851920" y="2996952"/>
            <a:ext cx="1541527" cy="2547979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6" name="Picture 6" descr="Y:\Учеба\Новая папка (6)\100_2639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5868144" y="2996952"/>
            <a:ext cx="2667496" cy="2000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 descr="Y:\Учеба\Новая папка (6)\100_2646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7740352" y="1124744"/>
            <a:ext cx="1187624" cy="890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80120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Наши   сказки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>
                <a:solidFill>
                  <a:srgbClr val="C00000"/>
                </a:solidFill>
                <a:latin typeface="Book Antiqua" pitchFamily="18" charset="0"/>
              </a:rPr>
              <a:t>«Потерянные   любимцы»  ( Настя  М.)</a:t>
            </a:r>
          </a:p>
          <a:p>
            <a:pPr algn="ctr">
              <a:buNone/>
            </a:pPr>
            <a:endParaRPr lang="ru-RU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Book Antiqua" pitchFamily="18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  одном   далеком  королевстве   в  королевском   саду   жили  звери. Их   любили  все  жители,   принцесса   и  принц   каждый   день   выходили  с   ними   играть. Ну,  вот  однажды  злые   разбойники   забрали  зверей.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 когда   принц   с  принцессой    вышли   в  сад,   что  бы   поиграть,   зверей   не было. Они  скорее   побежали  их  спасать,  нашли   разбойников  победили   их,  и  спасли  своих   любимых  зверей.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образовательная   </a:t>
            </a:r>
            <a:r>
              <a:rPr lang="ru-RU" sz="4400" dirty="0" smtClean="0">
                <a:solidFill>
                  <a:schemeClr val="tx1"/>
                </a:solidFill>
              </a:rPr>
              <a:t>деятельность</a:t>
            </a:r>
            <a:endParaRPr lang="ru-RU" sz="4400" dirty="0">
              <a:solidFill>
                <a:schemeClr val="tx1"/>
              </a:solidFill>
            </a:endParaRPr>
          </a:p>
        </p:txBody>
      </p:sp>
      <p:pic>
        <p:nvPicPr>
          <p:cNvPr id="4" name="Picture 7" descr="Y:\Учеба\Новая папка (6)\100_262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95536" y="2060848"/>
            <a:ext cx="2594294" cy="1944216"/>
          </a:xfrm>
          <a:prstGeom prst="rect">
            <a:avLst/>
          </a:prstGeom>
          <a:noFill/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</p:pic>
      <p:pic>
        <p:nvPicPr>
          <p:cNvPr id="5" name="Picture 9" descr="Y:\Учеба\Новая папка (6)\100_2637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724128" y="1988840"/>
            <a:ext cx="2688299" cy="2016224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6" name="Picture 8" descr="Y:\Учеба\Новая папка (6)\100_2634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23528" y="4293096"/>
            <a:ext cx="2640293" cy="198022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3074" name="Picture 2" descr="Y:\Фото\Новая папка\100_2981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5724128" y="4293096"/>
            <a:ext cx="2729880" cy="204741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3076" name="Picture 4" descr="Y:\Фото\Новая папка\100_2973.jp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3203848" y="4293096"/>
            <a:ext cx="2393843" cy="179538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3077" name="Picture 5" descr="Y:\Фото\Новая папка\100_2773.jpg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3275856" y="2132856"/>
            <a:ext cx="2208245" cy="1656184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916832"/>
            <a:ext cx="684076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i="1" dirty="0" smtClean="0"/>
              <a:t>Благодарю за внимание!</a:t>
            </a:r>
            <a:br>
              <a:rPr lang="ru-RU" sz="5400" b="1" i="1" dirty="0" smtClean="0"/>
            </a:br>
            <a:r>
              <a:rPr lang="ru-RU" sz="5400" b="1" i="1" dirty="0" smtClean="0"/>
              <a:t>Успехов всем!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80120"/>
          </a:xfrm>
        </p:spPr>
        <p:txBody>
          <a:bodyPr/>
          <a:lstStyle/>
          <a:p>
            <a:r>
              <a:rPr lang="ru-RU" b="1" dirty="0" smtClean="0"/>
              <a:t>         </a:t>
            </a:r>
            <a:r>
              <a:rPr lang="ru-RU" sz="4400" b="1" dirty="0" smtClean="0">
                <a:solidFill>
                  <a:schemeClr val="tx1"/>
                </a:solidFill>
              </a:rPr>
              <a:t>Актуальность проекта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ru-RU" sz="2000" dirty="0" smtClean="0"/>
              <a:t> </a:t>
            </a:r>
            <a:r>
              <a:rPr lang="ru-RU" sz="2400" dirty="0" smtClean="0"/>
              <a:t>Детская книга всегда была и остается одним из главных средств воспитания детей.</a:t>
            </a:r>
            <a:br>
              <a:rPr lang="ru-RU" sz="2400" dirty="0" smtClean="0"/>
            </a:br>
            <a:r>
              <a:rPr lang="ru-RU" sz="2400" dirty="0" smtClean="0"/>
              <a:t>         Ознакомление с художественной литературой является важной составляющей программы обучения и воспитания дошкольников. Дети учатся слушать чтение книги, рассматривать иллюстрации и вспоминать соответствующие им эпизоды текста, отвечать  на  вопросы.</a:t>
            </a:r>
            <a:br>
              <a:rPr lang="ru-RU" sz="2400" dirty="0" smtClean="0"/>
            </a:br>
            <a:r>
              <a:rPr lang="ru-RU" sz="2400" dirty="0" smtClean="0"/>
              <a:t>       К сожалению,  педагоги и родители отмечают недостаточный интерес детей к художественной литературе. Дети  все   чаще   находятся  у   экранов   телевизора  и  сидят  за  компьютером.  </a:t>
            </a:r>
          </a:p>
          <a:p>
            <a:pPr algn="just">
              <a:lnSpc>
                <a:spcPct val="80000"/>
              </a:lnSpc>
              <a:buNone/>
            </a:pPr>
            <a:r>
              <a:rPr lang="ru-RU" sz="2400" dirty="0" smtClean="0"/>
              <a:t>           Для  привлечения   детей   к  художественной   литературе   был  разработан   данный  проект.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Цель проекта: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Обобщение  знаний   детей  о  художниках - анималистах;</a:t>
            </a:r>
          </a:p>
          <a:p>
            <a:r>
              <a:rPr lang="ru-RU" sz="2400" dirty="0" smtClean="0"/>
              <a:t> создание  детьми совместно с родителями собственной   книги   со  сказками   и   иллюстрациями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b="1" dirty="0" smtClean="0">
                <a:solidFill>
                  <a:schemeClr val="tx1"/>
                </a:solidFill>
              </a:rPr>
              <a:t>Задачи проекта: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556792"/>
            <a:ext cx="8363272" cy="504056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2400" u="sng" dirty="0" smtClean="0"/>
              <a:t>ОБРАЗОВАТЕЛЬНЫЕ</a:t>
            </a:r>
            <a:endParaRPr lang="ru-RU" sz="2400" dirty="0" smtClean="0"/>
          </a:p>
          <a:p>
            <a:pPr>
              <a:lnSpc>
                <a:spcPct val="80000"/>
              </a:lnSpc>
              <a:buNone/>
            </a:pPr>
            <a:r>
              <a:rPr lang="ru-RU" sz="2400" dirty="0" smtClean="0"/>
              <a:t>Дать представление  о создании  иллюстраций  в  книгах;</a:t>
            </a:r>
          </a:p>
          <a:p>
            <a:pPr>
              <a:lnSpc>
                <a:spcPct val="80000"/>
              </a:lnSpc>
              <a:buNone/>
            </a:pPr>
            <a:r>
              <a:rPr lang="ru-RU" sz="2400" dirty="0" smtClean="0"/>
              <a:t>Углубить знания о художниках;</a:t>
            </a:r>
          </a:p>
          <a:p>
            <a:pPr>
              <a:lnSpc>
                <a:spcPct val="80000"/>
              </a:lnSpc>
              <a:buNone/>
            </a:pPr>
            <a:r>
              <a:rPr lang="ru-RU" sz="2400" dirty="0" smtClean="0"/>
              <a:t>Познакомить детей с  творчеством   художников   иллюстраторов.</a:t>
            </a:r>
            <a:endParaRPr lang="ru-RU" sz="2400" u="sng" dirty="0" smtClean="0"/>
          </a:p>
          <a:p>
            <a:pPr>
              <a:lnSpc>
                <a:spcPct val="80000"/>
              </a:lnSpc>
            </a:pPr>
            <a:endParaRPr lang="ru-RU" sz="2400" u="sng" dirty="0" smtClean="0"/>
          </a:p>
          <a:p>
            <a:pPr>
              <a:lnSpc>
                <a:spcPct val="80000"/>
              </a:lnSpc>
            </a:pPr>
            <a:r>
              <a:rPr lang="ru-RU" sz="2400" u="sng" dirty="0" smtClean="0"/>
              <a:t>РАЗВИВАЮЩИЕ</a:t>
            </a:r>
            <a:endParaRPr lang="ru-RU" sz="2400" dirty="0" smtClean="0"/>
          </a:p>
          <a:p>
            <a:pPr>
              <a:lnSpc>
                <a:spcPct val="80000"/>
              </a:lnSpc>
              <a:buNone/>
            </a:pPr>
            <a:r>
              <a:rPr lang="ru-RU" sz="2400" dirty="0" smtClean="0"/>
              <a:t>Развивать творческие способности детей;</a:t>
            </a:r>
          </a:p>
          <a:p>
            <a:pPr>
              <a:lnSpc>
                <a:spcPct val="80000"/>
              </a:lnSpc>
              <a:buNone/>
            </a:pPr>
            <a:r>
              <a:rPr lang="ru-RU" sz="2400" dirty="0" smtClean="0"/>
              <a:t>Развивать самостоятельность,  активность.</a:t>
            </a:r>
          </a:p>
          <a:p>
            <a:pPr>
              <a:lnSpc>
                <a:spcPct val="80000"/>
              </a:lnSpc>
              <a:buNone/>
            </a:pPr>
            <a:endParaRPr lang="ru-RU" sz="2400" u="sng" dirty="0" smtClean="0"/>
          </a:p>
          <a:p>
            <a:pPr>
              <a:lnSpc>
                <a:spcPct val="80000"/>
              </a:lnSpc>
            </a:pPr>
            <a:r>
              <a:rPr lang="ru-RU" sz="2400" u="sng" dirty="0" smtClean="0"/>
              <a:t>ВОСПИТАТЕЛЬНЫЕ</a:t>
            </a:r>
            <a:endParaRPr lang="ru-RU" sz="2400" dirty="0" smtClean="0"/>
          </a:p>
          <a:p>
            <a:pPr>
              <a:lnSpc>
                <a:spcPct val="80000"/>
              </a:lnSpc>
              <a:buNone/>
            </a:pPr>
            <a:r>
              <a:rPr lang="ru-RU" sz="2400" dirty="0" smtClean="0"/>
              <a:t>Воспитывать   интерес к художественной литературе.</a:t>
            </a:r>
          </a:p>
          <a:p>
            <a:pPr>
              <a:lnSpc>
                <a:spcPct val="80000"/>
              </a:lnSpc>
              <a:buNone/>
            </a:pPr>
            <a:r>
              <a:rPr lang="ru-RU" sz="2400" dirty="0" smtClean="0"/>
              <a:t>Воспитывать бережное отношение к книге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96144"/>
          </a:xfrm>
        </p:spPr>
        <p:txBody>
          <a:bodyPr>
            <a:normAutofit fontScale="90000"/>
          </a:bodyPr>
          <a:lstStyle/>
          <a:p>
            <a:pPr algn="ctr">
              <a:lnSpc>
                <a:spcPct val="80000"/>
              </a:lnSpc>
            </a:pPr>
            <a:r>
              <a:rPr lang="ru-RU" sz="5400" u="sng" dirty="0" smtClean="0"/>
              <a:t/>
            </a:r>
            <a:br>
              <a:rPr lang="ru-RU" sz="5400" u="sng" dirty="0" smtClean="0"/>
            </a:br>
            <a:r>
              <a:rPr lang="ru-RU" sz="5400" u="sng" dirty="0" smtClean="0"/>
              <a:t/>
            </a:r>
            <a:br>
              <a:rPr lang="ru-RU" sz="5400" u="sng" dirty="0" smtClean="0"/>
            </a:br>
            <a:r>
              <a:rPr lang="ru-RU" sz="4900" b="1" dirty="0" smtClean="0">
                <a:solidFill>
                  <a:schemeClr val="tx1"/>
                </a:solidFill>
              </a:rPr>
              <a:t>Участники проекта:</a:t>
            </a:r>
            <a:endParaRPr lang="ru-RU" sz="49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воспитатели ДОУ;</a:t>
            </a:r>
          </a:p>
          <a:p>
            <a:r>
              <a:rPr lang="ru-RU" sz="2400" dirty="0" smtClean="0"/>
              <a:t>дети старшего дошкольного возраста;</a:t>
            </a:r>
          </a:p>
          <a:p>
            <a:r>
              <a:rPr lang="ru-RU" sz="2400" dirty="0" smtClean="0"/>
              <a:t>родители воспитанников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296144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5400" b="1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5400" b="1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5400" b="1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5400" b="1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5400" b="1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5400" b="1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5400" b="1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Этапы </a:t>
            </a:r>
            <a:r>
              <a:rPr lang="ru-RU" sz="4900" b="1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работы</a:t>
            </a:r>
            <a:r>
              <a:rPr lang="ru-RU" sz="5400" b="1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над проектом:</a:t>
            </a:r>
            <a:r>
              <a:rPr lang="ru-RU" sz="5400" b="1" dirty="0" smtClean="0">
                <a:solidFill>
                  <a:schemeClr val="tx1"/>
                </a:solidFill>
                <a:latin typeface="Arial" pitchFamily="34" charset="0"/>
              </a:rPr>
              <a:t/>
            </a:r>
            <a:br>
              <a:rPr lang="ru-RU" sz="5400" b="1" dirty="0" smtClean="0">
                <a:solidFill>
                  <a:schemeClr val="tx1"/>
                </a:solidFill>
                <a:latin typeface="Arial" pitchFamily="34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507288" cy="496855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2800" b="1" dirty="0" smtClean="0"/>
              <a:t> Подготовительный этап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Определение темы проекта</a:t>
            </a:r>
          </a:p>
          <a:p>
            <a:pPr>
              <a:buNone/>
            </a:pPr>
            <a:r>
              <a:rPr lang="ru-RU" sz="2800" dirty="0" smtClean="0"/>
              <a:t>Формулировка цели </a:t>
            </a:r>
          </a:p>
          <a:p>
            <a:pPr>
              <a:buNone/>
            </a:pPr>
            <a:r>
              <a:rPr lang="ru-RU" sz="2800" dirty="0" smtClean="0"/>
              <a:t>Составление плана основного этапа проекта</a:t>
            </a:r>
          </a:p>
          <a:p>
            <a:pPr>
              <a:buNone/>
            </a:pPr>
            <a:r>
              <a:rPr lang="ru-RU" sz="2400" dirty="0" smtClean="0"/>
              <a:t>    </a:t>
            </a:r>
            <a:r>
              <a:rPr lang="ru-RU" sz="1400" b="1" dirty="0" smtClean="0"/>
              <a:t> </a:t>
            </a:r>
            <a:r>
              <a:rPr lang="ru-RU" sz="2800" b="1" dirty="0" smtClean="0"/>
              <a:t>Основной этап: </a:t>
            </a:r>
          </a:p>
          <a:p>
            <a:pPr>
              <a:lnSpc>
                <a:spcPct val="120000"/>
              </a:lnSpc>
              <a:buNone/>
            </a:pPr>
            <a:r>
              <a:rPr lang="ru-RU" sz="2800" dirty="0" smtClean="0"/>
              <a:t> Практическая часть:</a:t>
            </a:r>
          </a:p>
          <a:p>
            <a:pPr>
              <a:lnSpc>
                <a:spcPct val="120000"/>
              </a:lnSpc>
              <a:buNone/>
            </a:pPr>
            <a:r>
              <a:rPr lang="ru-RU" sz="2800" dirty="0" smtClean="0"/>
              <a:t>1) Проведение   НОД   «Наши   меньшие   братья» </a:t>
            </a:r>
          </a:p>
          <a:p>
            <a:pPr>
              <a:lnSpc>
                <a:spcPct val="120000"/>
              </a:lnSpc>
              <a:buNone/>
            </a:pPr>
            <a:r>
              <a:rPr lang="ru-RU" sz="2800" dirty="0" smtClean="0"/>
              <a:t>2) Организовать  поход  в  библиотеку</a:t>
            </a:r>
          </a:p>
          <a:p>
            <a:pPr marL="1371600" indent="-1371600">
              <a:lnSpc>
                <a:spcPct val="120000"/>
              </a:lnSpc>
              <a:buNone/>
            </a:pPr>
            <a:r>
              <a:rPr lang="ru-RU" sz="2800" dirty="0" smtClean="0"/>
              <a:t>3)Проведение   бесед , чтение художественной литературы </a:t>
            </a:r>
          </a:p>
          <a:p>
            <a:pPr marL="1371600" indent="-1371600">
              <a:lnSpc>
                <a:spcPct val="120000"/>
              </a:lnSpc>
              <a:buNone/>
            </a:pPr>
            <a:r>
              <a:rPr lang="ru-RU" sz="2800" dirty="0" smtClean="0"/>
              <a:t>4)Просмотр  презентации</a:t>
            </a:r>
          </a:p>
          <a:p>
            <a:pPr marL="1371600" indent="-1371600">
              <a:lnSpc>
                <a:spcPct val="120000"/>
              </a:lnSpc>
              <a:buNone/>
            </a:pPr>
            <a:r>
              <a:rPr lang="ru-RU" sz="2800" dirty="0" smtClean="0"/>
              <a:t>5)Создание книги   «Наши  сказки».</a:t>
            </a:r>
          </a:p>
          <a:p>
            <a:pPr>
              <a:buNone/>
            </a:pPr>
            <a:r>
              <a:rPr lang="ru-RU" sz="2800" b="1" dirty="0" smtClean="0"/>
              <a:t>    Заключительный этап: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Организация выставки детских  книг  «Наши  сказки».</a:t>
            </a:r>
            <a:r>
              <a:rPr lang="ru-RU" sz="900" dirty="0" smtClean="0"/>
              <a:t/>
            </a:r>
            <a:br>
              <a:rPr lang="ru-RU" sz="900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5400" b="1" dirty="0" smtClean="0"/>
              <a:t>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4900" b="1" dirty="0" smtClean="0">
                <a:solidFill>
                  <a:schemeClr val="tx1"/>
                </a:solidFill>
              </a:rPr>
              <a:t>Ожидаемый результат:</a:t>
            </a:r>
            <a:r>
              <a:rPr lang="ru-RU" sz="5400" b="1" dirty="0" smtClean="0"/>
              <a:t/>
            </a:r>
            <a:br>
              <a:rPr lang="ru-RU" sz="5400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400" dirty="0" smtClean="0"/>
              <a:t>«Издание»    детской книги.</a:t>
            </a:r>
          </a:p>
          <a:p>
            <a:pPr>
              <a:lnSpc>
                <a:spcPct val="90000"/>
              </a:lnSpc>
            </a:pPr>
            <a:r>
              <a:rPr lang="ru-RU" sz="2400" dirty="0" smtClean="0"/>
              <a:t>Дети дают мотивационную оценку поступкам героев сказки, понимают жанровые особенности сказки.</a:t>
            </a:r>
          </a:p>
          <a:p>
            <a:pPr>
              <a:lnSpc>
                <a:spcPct val="90000"/>
              </a:lnSpc>
            </a:pPr>
            <a:r>
              <a:rPr lang="ru-RU" sz="2400" dirty="0" smtClean="0"/>
              <a:t> Повышение родительской активности в воспитательном процессе ДОУ.</a:t>
            </a:r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sz="2800" i="1" dirty="0" smtClean="0"/>
              <a:t>                    </a:t>
            </a:r>
            <a:r>
              <a:rPr lang="ru-RU" sz="2800" i="1" dirty="0" smtClean="0">
                <a:solidFill>
                  <a:srgbClr val="FF0000"/>
                </a:solidFill>
              </a:rPr>
              <a:t>Срок реализации проекта:</a:t>
            </a:r>
            <a:br>
              <a:rPr lang="ru-RU" sz="2800" i="1" dirty="0" smtClean="0">
                <a:solidFill>
                  <a:srgbClr val="FF0000"/>
                </a:solidFill>
              </a:rPr>
            </a:br>
            <a:r>
              <a:rPr lang="ru-RU" sz="2800" i="1" dirty="0" smtClean="0">
                <a:solidFill>
                  <a:srgbClr val="FF0000"/>
                </a:solidFill>
              </a:rPr>
              <a:t>                                 две недели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1 день «Вот   они  какие» 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Чтение   произведения  В.  </a:t>
            </a:r>
            <a:r>
              <a:rPr lang="ru-RU" sz="2400" dirty="0" err="1" smtClean="0"/>
              <a:t>Биянки</a:t>
            </a:r>
            <a:r>
              <a:rPr lang="ru-RU" sz="2400" dirty="0" smtClean="0"/>
              <a:t>         </a:t>
            </a:r>
          </a:p>
          <a:p>
            <a:pPr>
              <a:buNone/>
            </a:pPr>
            <a:r>
              <a:rPr lang="ru-RU" sz="2400" dirty="0" smtClean="0"/>
              <a:t>   «Первая   охота»</a:t>
            </a:r>
          </a:p>
          <a:p>
            <a:r>
              <a:rPr lang="ru-RU" sz="2400" dirty="0" smtClean="0"/>
              <a:t>Беседа  с   детьми   о     художнике  Е. И. </a:t>
            </a:r>
            <a:r>
              <a:rPr lang="ru-RU" sz="2400" dirty="0" err="1" smtClean="0"/>
              <a:t>Чарушине</a:t>
            </a:r>
            <a:r>
              <a:rPr lang="ru-RU" sz="2400" dirty="0" smtClean="0"/>
              <a:t>  и  других  знакомых  художниках  - анималистах</a:t>
            </a:r>
          </a:p>
          <a:p>
            <a:r>
              <a:rPr lang="ru-RU" sz="2400" dirty="0" smtClean="0"/>
              <a:t>Папка-передвижка для родителей «Зачем  читать   книги?».</a:t>
            </a:r>
          </a:p>
          <a:p>
            <a:endParaRPr lang="ru-RU" dirty="0"/>
          </a:p>
        </p:txBody>
      </p:sp>
      <p:pic>
        <p:nvPicPr>
          <p:cNvPr id="4" name="Picture 14" descr="http://img-fotki.yandex.ru/get/4013/svetikhr.65/0_233cc_57c72704_XL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95536" y="764704"/>
            <a:ext cx="952662" cy="1031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2" descr="http://mdou56.ucoz.ru/multik408.pn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364088" y="3861048"/>
            <a:ext cx="3275856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52128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2 день «Уроки   доброты»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400" dirty="0" smtClean="0"/>
              <a:t>Непосредственно образовательная деятельность</a:t>
            </a:r>
          </a:p>
          <a:p>
            <a:pPr>
              <a:lnSpc>
                <a:spcPct val="80000"/>
              </a:lnSpc>
              <a:buNone/>
            </a:pPr>
            <a:r>
              <a:rPr lang="ru-RU" sz="2400" dirty="0" smtClean="0"/>
              <a:t> «Наши   меньшие   братья»</a:t>
            </a:r>
          </a:p>
          <a:p>
            <a:pPr>
              <a:lnSpc>
                <a:spcPct val="80000"/>
              </a:lnSpc>
            </a:pPr>
            <a:endParaRPr lang="ru-RU" sz="2400" dirty="0" smtClean="0"/>
          </a:p>
          <a:p>
            <a:pPr>
              <a:lnSpc>
                <a:spcPct val="80000"/>
              </a:lnSpc>
            </a:pPr>
            <a:endParaRPr lang="ru-RU" sz="2400" dirty="0" smtClean="0"/>
          </a:p>
          <a:p>
            <a:pPr>
              <a:lnSpc>
                <a:spcPct val="80000"/>
              </a:lnSpc>
              <a:buNone/>
            </a:pPr>
            <a:endParaRPr lang="ru-RU" sz="2400" dirty="0" smtClean="0"/>
          </a:p>
          <a:p>
            <a:pPr>
              <a:lnSpc>
                <a:spcPct val="80000"/>
              </a:lnSpc>
              <a:buNone/>
            </a:pPr>
            <a:endParaRPr lang="ru-RU" sz="2400" dirty="0" smtClean="0"/>
          </a:p>
          <a:p>
            <a:pPr>
              <a:lnSpc>
                <a:spcPct val="80000"/>
              </a:lnSpc>
              <a:buNone/>
            </a:pPr>
            <a:r>
              <a:rPr lang="ru-RU" sz="2400" dirty="0" smtClean="0"/>
              <a:t>             </a:t>
            </a:r>
          </a:p>
          <a:p>
            <a:pPr>
              <a:lnSpc>
                <a:spcPct val="80000"/>
              </a:lnSpc>
              <a:buNone/>
            </a:pPr>
            <a:r>
              <a:rPr lang="ru-RU" sz="2400" dirty="0" smtClean="0"/>
              <a:t>                    </a:t>
            </a:r>
          </a:p>
          <a:p>
            <a:pPr>
              <a:lnSpc>
                <a:spcPct val="80000"/>
              </a:lnSpc>
              <a:buNone/>
            </a:pPr>
            <a:r>
              <a:rPr lang="ru-RU" sz="2400" dirty="0" smtClean="0"/>
              <a:t>                    </a:t>
            </a:r>
          </a:p>
          <a:p>
            <a:pPr>
              <a:lnSpc>
                <a:spcPct val="80000"/>
              </a:lnSpc>
              <a:buNone/>
            </a:pPr>
            <a:r>
              <a:rPr lang="ru-RU" sz="2400" dirty="0" smtClean="0"/>
              <a:t>                                            Дидактическая  игра  </a:t>
            </a:r>
          </a:p>
          <a:p>
            <a:pPr>
              <a:lnSpc>
                <a:spcPct val="80000"/>
              </a:lnSpc>
              <a:buNone/>
            </a:pPr>
            <a:r>
              <a:rPr lang="ru-RU" sz="2400" dirty="0" smtClean="0"/>
              <a:t>                                      «Кто   бежит,  кто   сидит»</a:t>
            </a:r>
          </a:p>
          <a:p>
            <a:endParaRPr lang="ru-RU" dirty="0"/>
          </a:p>
        </p:txBody>
      </p:sp>
      <p:pic>
        <p:nvPicPr>
          <p:cNvPr id="4" name="Picture 6" descr="Y:\Учеба\Новая папка (6)\100_2640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932040" y="2348880"/>
            <a:ext cx="33528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www.maaam.ru/upload/blogs/85739a2ac62b6f991e0ac3d9bd500006.jpg.jpg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115616" y="4005064"/>
            <a:ext cx="2304256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137</TotalTime>
  <Words>521</Words>
  <Application>Microsoft Office PowerPoint</Application>
  <PresentationFormat>Экран (4:3)</PresentationFormat>
  <Paragraphs>109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Поток</vt:lpstr>
      <vt:lpstr>МОУ детский сад общеразвивающего вида  с приоритетным осуществлением физического развития воспитанников  п. Судоверфь «Солнышко»</vt:lpstr>
      <vt:lpstr>         Актуальность проекта</vt:lpstr>
      <vt:lpstr>Цель проекта:</vt:lpstr>
      <vt:lpstr> Задачи проекта:</vt:lpstr>
      <vt:lpstr>  Участники проекта:</vt:lpstr>
      <vt:lpstr>      Этапы работы над проектом: </vt:lpstr>
      <vt:lpstr>  Ожидаемый результат: </vt:lpstr>
      <vt:lpstr>1 день «Вот   они  какие» </vt:lpstr>
      <vt:lpstr>2 день «Уроки   доброты»</vt:lpstr>
      <vt:lpstr>3 день   «Путешествие  в  страну  сказок»</vt:lpstr>
      <vt:lpstr>4 день «Литературный»</vt:lpstr>
      <vt:lpstr>5 день «Профессия художника - иллюстратора»</vt:lpstr>
      <vt:lpstr>6 день «Мы – писатели»</vt:lpstr>
      <vt:lpstr>7день «Берегите книги»</vt:lpstr>
      <vt:lpstr>8 день «Сочиняем   сказки»</vt:lpstr>
      <vt:lpstr>9 день «Иллюстрации  к  придуманным  сказкам» </vt:lpstr>
      <vt:lpstr>Наши   сказки</vt:lpstr>
      <vt:lpstr>образовательная   деятельность</vt:lpstr>
      <vt:lpstr>Слайд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МОУ детский сад общеразвивающего вида  с приоритетным осуществлением физического развития воспитанников  п. Судоверфь «Солнышко»</dc:title>
  <dc:creator>Max</dc:creator>
  <cp:lastModifiedBy>Максим</cp:lastModifiedBy>
  <cp:revision>15</cp:revision>
  <dcterms:created xsi:type="dcterms:W3CDTF">2013-05-16T08:26:39Z</dcterms:created>
  <dcterms:modified xsi:type="dcterms:W3CDTF">2016-03-05T20:41:23Z</dcterms:modified>
</cp:coreProperties>
</file>