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2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26" y="66"/>
      </p:cViewPr>
      <p:guideLst>
        <p:guide orient="horz" pos="2448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3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6FE3C-34D8-4B4B-9273-D907B0A3B964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9A89D-734B-4FAD-B6E7-2B864E72E4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203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FF5F4-5691-49AF-9E16-FB22826F7264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A89D7-7603-4ECB-ADF6-F6CF2BE4F4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84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12" y="-9597"/>
            <a:ext cx="10086784" cy="779159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3655" y="2725139"/>
            <a:ext cx="6409391" cy="1865809"/>
          </a:xfrm>
        </p:spPr>
        <p:txBody>
          <a:bodyPr anchor="b">
            <a:noAutofit/>
          </a:bodyPr>
          <a:lstStyle>
            <a:lvl1pPr algn="r">
              <a:defRPr sz="594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55" y="4590946"/>
            <a:ext cx="6409391" cy="124315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463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5" cy="38574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5066453"/>
            <a:ext cx="6982485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33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74" y="690880"/>
            <a:ext cx="6679400" cy="34256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1182" y="4116493"/>
            <a:ext cx="5961784" cy="431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066453"/>
            <a:ext cx="6982487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30983" y="895762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22469" y="3271430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590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8" y="2189587"/>
            <a:ext cx="6982487" cy="2941521"/>
          </a:xfrm>
        </p:spPr>
        <p:txBody>
          <a:bodyPr anchor="b">
            <a:normAutofit/>
          </a:bodyPr>
          <a:lstStyle>
            <a:lvl1pPr algn="l">
              <a:defRPr sz="484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754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74" y="690880"/>
            <a:ext cx="6679400" cy="34256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0557" y="4548294"/>
            <a:ext cx="6982488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30983" y="895762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22469" y="3271430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2593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33" y="690880"/>
            <a:ext cx="6975612" cy="34256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0557" y="4548294"/>
            <a:ext cx="6982488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accent1"/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933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608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043" y="690881"/>
            <a:ext cx="1076693" cy="59516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59" y="690881"/>
            <a:ext cx="5714529" cy="5951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836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Наружна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 userDrawn="1"/>
        </p:nvCxnSpPr>
        <p:spPr>
          <a:xfrm>
            <a:off x="329184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667512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457200" y="457200"/>
            <a:ext cx="2359152" cy="1828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457200" y="6854395"/>
            <a:ext cx="2359152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457200" y="4736592"/>
            <a:ext cx="2359152" cy="2075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ru-RU" dirty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359152" cy="4005072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3758184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 bwMode="auto">
          <a:xfrm>
            <a:off x="3758184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Рисунок 11"/>
          <p:cNvSpPr>
            <a:spLocks noGrp="1"/>
          </p:cNvSpPr>
          <p:nvPr>
            <p:ph type="pic" sz="quarter" idx="11"/>
          </p:nvPr>
        </p:nvSpPr>
        <p:spPr>
          <a:xfrm>
            <a:off x="3758184" y="685800"/>
            <a:ext cx="2450592" cy="4005072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7141464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7141465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Рисунок 11"/>
          <p:cNvSpPr>
            <a:spLocks noGrp="1"/>
          </p:cNvSpPr>
          <p:nvPr>
            <p:ph type="pic" sz="quarter" idx="12"/>
          </p:nvPr>
        </p:nvSpPr>
        <p:spPr>
          <a:xfrm>
            <a:off x="7141465" y="2084832"/>
            <a:ext cx="2450592" cy="4727448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7141464" y="1901952"/>
            <a:ext cx="2450592" cy="1463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3" hasCustomPrompt="1"/>
          </p:nvPr>
        </p:nvSpPr>
        <p:spPr>
          <a:xfrm>
            <a:off x="7142163" y="639763"/>
            <a:ext cx="2449512" cy="1262062"/>
          </a:xfrm>
        </p:spPr>
        <p:txBody>
          <a:bodyPr anchor="ctr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30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Название организации</a:t>
            </a:r>
            <a:endParaRPr lang="ru-RU" dirty="0"/>
          </a:p>
        </p:txBody>
      </p:sp>
      <p:sp>
        <p:nvSpPr>
          <p:cNvPr id="23" name="Текст 21"/>
          <p:cNvSpPr>
            <a:spLocks noGrp="1"/>
          </p:cNvSpPr>
          <p:nvPr>
            <p:ph type="body" sz="quarter" idx="14" hasCustomPrompt="1"/>
          </p:nvPr>
        </p:nvSpPr>
        <p:spPr>
          <a:xfrm>
            <a:off x="3758184" y="5148648"/>
            <a:ext cx="2449512" cy="266486"/>
          </a:xfrm>
        </p:spPr>
        <p:txBody>
          <a:bodyPr anchor="t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Название организации</a:t>
            </a:r>
            <a:endParaRPr lang="ru-RU" dirty="0"/>
          </a:p>
        </p:txBody>
      </p:sp>
      <p:sp>
        <p:nvSpPr>
          <p:cNvPr id="24" name="Текст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58184" y="5465711"/>
            <a:ext cx="2449512" cy="427881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Адрес организации</a:t>
            </a:r>
            <a:endParaRPr lang="ru-RU" dirty="0"/>
          </a:p>
        </p:txBody>
      </p:sp>
      <p:sp>
        <p:nvSpPr>
          <p:cNvPr id="25" name="Текст 21"/>
          <p:cNvSpPr>
            <a:spLocks noGrp="1"/>
          </p:cNvSpPr>
          <p:nvPr>
            <p:ph type="body" sz="quarter" idx="16" hasCustomPrompt="1"/>
          </p:nvPr>
        </p:nvSpPr>
        <p:spPr>
          <a:xfrm>
            <a:off x="3758184" y="5910688"/>
            <a:ext cx="2449512" cy="18596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телефон</a:t>
            </a:r>
            <a:endParaRPr lang="ru-RU" dirty="0"/>
          </a:p>
        </p:txBody>
      </p:sp>
      <p:sp>
        <p:nvSpPr>
          <p:cNvPr id="26" name="Текст 21"/>
          <p:cNvSpPr>
            <a:spLocks noGrp="1"/>
          </p:cNvSpPr>
          <p:nvPr>
            <p:ph type="body" sz="quarter" idx="17" hasCustomPrompt="1"/>
          </p:nvPr>
        </p:nvSpPr>
        <p:spPr>
          <a:xfrm>
            <a:off x="3758184" y="6155974"/>
            <a:ext cx="2449512" cy="18596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ЭЛЕКТРОННАЯ ПОЧТА </a:t>
            </a:r>
            <a:endParaRPr lang="ru-RU" dirty="0"/>
          </a:p>
        </p:txBody>
      </p:sp>
      <p:sp>
        <p:nvSpPr>
          <p:cNvPr id="27" name="Текст 21"/>
          <p:cNvSpPr>
            <a:spLocks noGrp="1"/>
          </p:cNvSpPr>
          <p:nvPr>
            <p:ph type="body" sz="quarter" idx="18" hasCustomPrompt="1"/>
          </p:nvPr>
        </p:nvSpPr>
        <p:spPr>
          <a:xfrm>
            <a:off x="3758184" y="6854395"/>
            <a:ext cx="2449512" cy="448347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URL-</a:t>
            </a:r>
            <a:r>
              <a:rPr lang="ru-RU" dirty="0" smtClean="0"/>
              <a:t>адрес веб-сайта</a:t>
            </a:r>
            <a:endParaRPr lang="ru-RU" dirty="0"/>
          </a:p>
        </p:txBody>
      </p:sp>
      <p:sp>
        <p:nvSpPr>
          <p:cNvPr id="28" name="Текст 21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4736592"/>
            <a:ext cx="2359152" cy="2075688"/>
          </a:xfrm>
        </p:spPr>
        <p:txBody>
          <a:bodyPr lIns="182880" rIns="182880" anchor="ctr">
            <a:no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Текст </a:t>
            </a:r>
            <a:r>
              <a:rPr lang="ru-RU" dirty="0" err="1" smtClean="0"/>
              <a:t>Слaйдa</a:t>
            </a:r>
            <a:endParaRPr lang="ru-RU" dirty="0"/>
          </a:p>
        </p:txBody>
      </p:sp>
      <p:sp>
        <p:nvSpPr>
          <p:cNvPr id="31" name="Прямоугольник 30"/>
          <p:cNvSpPr/>
          <p:nvPr userDrawn="1"/>
        </p:nvSpPr>
        <p:spPr>
          <a:xfrm>
            <a:off x="10287000" y="0"/>
            <a:ext cx="1676400" cy="77678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Печать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baseline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Ваш принтер может печатать не так, как наши принтеры, поэтому сначала сделайте несколько пробных распечаток. Если выравнивание не получается, поэкспериментируйте с параметром "Масштабировать по листу". Его можно найти в диалоговом окне "Печать", просто нажав "Слайды размером во всю страницу".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Обратите внимание, что мы создали метки линии сгиба. Они почти незаметны, но если вы не хотите, чтобы они отображались в вашем буклете, откройте выкладку "Вид", выберите "Образец слайда" и удалите их перед печатью.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Настройка содержимого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Заполнители в данном буклете уже отформатированы. Если нужно добавить или удалить маркеры в тексте, нажмите кнопку "Маркеры" на вкладке "Главная".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Если нужно больше маркеров для заголовков, подзаголовков или основного текста, скопируйте их и перетащите на нужное место. Специальные направляющие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PowerPoint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помогут выровнять их с остальными элементами.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Хотите использовать свои рисунки вместо наших? Нет проблем! Щелкните рисунок, нажмите клавишу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Delete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и щелкните значок, чтобы добавить рисунок.</a:t>
            </a:r>
            <a:endParaRPr lang="ru-RU" sz="950" b="0" i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660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нутрення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 userDrawn="1"/>
        </p:nvCxnSpPr>
        <p:spPr>
          <a:xfrm>
            <a:off x="676656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 userDrawn="1"/>
        </p:nvSpPr>
        <p:spPr>
          <a:xfrm>
            <a:off x="3849624" y="685800"/>
            <a:ext cx="2450592" cy="3950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9" name="Прямая соединительная линия 2"/>
          <p:cNvCxnSpPr/>
          <p:nvPr userDrawn="1"/>
        </p:nvCxnSpPr>
        <p:spPr>
          <a:xfrm>
            <a:off x="338328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457200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457200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450592" cy="227685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3849624" y="457200"/>
            <a:ext cx="2450592" cy="182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3849624" y="6854395"/>
            <a:ext cx="2450592" cy="457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7232904" y="457200"/>
            <a:ext cx="235915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7232904" y="6854395"/>
            <a:ext cx="235915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Текст 21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0" y="3004771"/>
            <a:ext cx="2450592" cy="6623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3" name="Текст 21"/>
          <p:cNvSpPr>
            <a:spLocks noGrp="1"/>
          </p:cNvSpPr>
          <p:nvPr>
            <p:ph type="body" sz="quarter" idx="21" hasCustomPrompt="1"/>
          </p:nvPr>
        </p:nvSpPr>
        <p:spPr>
          <a:xfrm>
            <a:off x="4114800" y="914400"/>
            <a:ext cx="1943100" cy="3352800"/>
          </a:xfrm>
        </p:spPr>
        <p:txBody>
          <a:bodyPr lIns="91440" tIns="91440" rIns="91440" bIns="91440" anchor="ctr">
            <a:noAutofit/>
          </a:bodyPr>
          <a:lstStyle>
            <a:lvl1pPr marL="0" indent="0" algn="l">
              <a:lnSpc>
                <a:spcPct val="130000"/>
              </a:lnSpc>
              <a:spcBef>
                <a:spcPts val="80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4" name="Рисунок 11"/>
          <p:cNvSpPr>
            <a:spLocks noGrp="1"/>
          </p:cNvSpPr>
          <p:nvPr>
            <p:ph type="pic" sz="quarter" idx="22"/>
          </p:nvPr>
        </p:nvSpPr>
        <p:spPr>
          <a:xfrm>
            <a:off x="3849624" y="4690587"/>
            <a:ext cx="2450592" cy="211062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36" name="Текст 21"/>
          <p:cNvSpPr>
            <a:spLocks noGrp="1"/>
          </p:cNvSpPr>
          <p:nvPr>
            <p:ph type="body" sz="quarter" idx="24" hasCustomPrompt="1"/>
          </p:nvPr>
        </p:nvSpPr>
        <p:spPr>
          <a:xfrm>
            <a:off x="7235571" y="4636192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8" name="Текст 21"/>
          <p:cNvSpPr>
            <a:spLocks noGrp="1"/>
          </p:cNvSpPr>
          <p:nvPr>
            <p:ph type="body" sz="quarter" idx="26" hasCustomPrompt="1"/>
          </p:nvPr>
        </p:nvSpPr>
        <p:spPr>
          <a:xfrm>
            <a:off x="7235571" y="2854381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0" name="Текст 21"/>
          <p:cNvSpPr>
            <a:spLocks noGrp="1"/>
          </p:cNvSpPr>
          <p:nvPr>
            <p:ph type="body" sz="quarter" idx="28" hasCustomPrompt="1"/>
          </p:nvPr>
        </p:nvSpPr>
        <p:spPr>
          <a:xfrm>
            <a:off x="7235571" y="933388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3" name="Текст 21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3704131"/>
            <a:ext cx="2450592" cy="3074219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5" name="Текст 21"/>
          <p:cNvSpPr>
            <a:spLocks noGrp="1"/>
          </p:cNvSpPr>
          <p:nvPr>
            <p:ph type="body" sz="quarter" idx="33" hasCustomPrompt="1"/>
          </p:nvPr>
        </p:nvSpPr>
        <p:spPr>
          <a:xfrm>
            <a:off x="7235571" y="1170442"/>
            <a:ext cx="2359152" cy="1560646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6" name="Текст 21"/>
          <p:cNvSpPr>
            <a:spLocks noGrp="1"/>
          </p:cNvSpPr>
          <p:nvPr>
            <p:ph type="body" sz="quarter" idx="34" hasCustomPrompt="1"/>
          </p:nvPr>
        </p:nvSpPr>
        <p:spPr>
          <a:xfrm>
            <a:off x="7235571" y="3091437"/>
            <a:ext cx="2359152" cy="1393177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7" name="Текст 21"/>
          <p:cNvSpPr>
            <a:spLocks noGrp="1"/>
          </p:cNvSpPr>
          <p:nvPr>
            <p:ph type="body" sz="quarter" idx="35" hasCustomPrompt="1"/>
          </p:nvPr>
        </p:nvSpPr>
        <p:spPr>
          <a:xfrm>
            <a:off x="7235571" y="4873246"/>
            <a:ext cx="2359152" cy="1905104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10287000" y="0"/>
            <a:ext cx="1676400" cy="77678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Печать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baseline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Ваш принтер может печатать не так, как наши принтеры, поэтому сначала сделайте несколько пробных распечаток. Если выравнивание не получается, поэкспериментируйте с параметром "Масштабировать по листу". Его можно найти в диалоговом окне "Печать", просто нажав "Слайды размером во всю страницу".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Обратите внимание, что мы создали метки линии сгиба. Они почти незаметны, но если вы не хотите, чтобы они отображались в вашем буклете, откройте выкладку "Вид", выберите "Образец слайда" и удалите их перед печатью.</a:t>
            </a:r>
            <a:endParaRPr lang="ru-RU" sz="1000" b="0" i="0" dirty="0" smtClean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Настройка содержимого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Заполнители в данном буклете уже отформатированы. Если нужно добавить или удалить маркеры в тексте, нажмите кнопку "Маркеры" на вкладке "Главная".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Если нужно больше маркеров для заголовков, подзаголовков или основного текста, скопируйте их и перетащите на нужное место. Специальные направляющие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PowerPoint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помогут выровнять их с остальными элементами.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Хотите использовать свои рисунки вместо наших? Нет проблем! Щелкните рисунок, нажмите клавишу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Delete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и щелкните значок, чтобы добавить рисунок.</a:t>
            </a:r>
            <a:endParaRPr lang="ru-RU" sz="1000" b="0" i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444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08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8" y="3060984"/>
            <a:ext cx="6982487" cy="2070125"/>
          </a:xfrm>
        </p:spPr>
        <p:txBody>
          <a:bodyPr anchor="b"/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975120"/>
          </a:xfrm>
        </p:spPr>
        <p:txBody>
          <a:bodyPr anchor="t"/>
          <a:lstStyle>
            <a:lvl1pPr marL="0" indent="0" algn="l">
              <a:buNone/>
              <a:defRPr sz="2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57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5" cy="149690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1" y="2448668"/>
            <a:ext cx="3396920" cy="4398208"/>
          </a:xfrm>
        </p:spPr>
        <p:txBody>
          <a:bodyPr>
            <a:normAutofit/>
          </a:bodyPr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6124" y="2448669"/>
            <a:ext cx="3396921" cy="4398209"/>
          </a:xfrm>
        </p:spPr>
        <p:txBody>
          <a:bodyPr>
            <a:normAutofit/>
          </a:bodyPr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06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4" cy="149690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9" y="2449114"/>
            <a:ext cx="3399739" cy="653097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59" y="3102213"/>
            <a:ext cx="3399739" cy="37446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53304" y="2449114"/>
            <a:ext cx="3399739" cy="653097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53304" y="3102213"/>
            <a:ext cx="3399739" cy="37446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8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690880"/>
            <a:ext cx="6982485" cy="149690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61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1698418"/>
            <a:ext cx="3069200" cy="1448928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403" y="583582"/>
            <a:ext cx="3724641" cy="626329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59" y="3147346"/>
            <a:ext cx="3069200" cy="2929042"/>
          </a:xfrm>
        </p:spPr>
        <p:txBody>
          <a:bodyPr>
            <a:normAutofit/>
          </a:bodyPr>
          <a:lstStyle>
            <a:lvl1pPr marL="0" indent="0">
              <a:buNone/>
              <a:defRPr sz="154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3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5440680"/>
            <a:ext cx="6982485" cy="642303"/>
          </a:xfrm>
        </p:spPr>
        <p:txBody>
          <a:bodyPr anchor="b">
            <a:normAutofit/>
          </a:bodyPr>
          <a:lstStyle>
            <a:lvl1pPr algn="l">
              <a:defRPr sz="264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0559" y="690880"/>
            <a:ext cx="6982485" cy="4358480"/>
          </a:xfrm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59" y="6082983"/>
            <a:ext cx="6982485" cy="763894"/>
          </a:xfrm>
        </p:spPr>
        <p:txBody>
          <a:bodyPr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725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13" y="-9597"/>
            <a:ext cx="10086786" cy="779159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4" cy="149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9" y="2448669"/>
            <a:ext cx="6982485" cy="439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5784" y="6846879"/>
            <a:ext cx="75254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AE6A-DCF3-43E4-B2A0-33D0CF1225FC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0560" y="6846879"/>
            <a:ext cx="508527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9144" y="6846879"/>
            <a:ext cx="563902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accent1"/>
                </a:solidFill>
              </a:defRPr>
            </a:lvl1pPr>
          </a:lstStyle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49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  <p:sldLayoutId id="2147483941" r:id="rId17"/>
    <p:sldLayoutId id="2147483942" r:id="rId18"/>
  </p:sldLayoutIdLst>
  <p:txStyles>
    <p:titleStyle>
      <a:lvl1pPr algn="l" defTabSz="502920" rtl="0" eaLnBrk="1" latinLnBrk="0" hangingPunct="1">
        <a:spcBef>
          <a:spcPct val="0"/>
        </a:spcBef>
        <a:buNone/>
        <a:defRPr sz="396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190" indent="-37719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7245" indent="-314325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02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314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6606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6898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19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748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28386" r="28386"/>
          <a:stretch>
            <a:fillRect/>
          </a:stretch>
        </p:blipFill>
        <p:spPr>
          <a:xfrm>
            <a:off x="7149529" y="2033337"/>
            <a:ext cx="2439639" cy="4821058"/>
          </a:xfrm>
          <a:prstGeom prst="rect">
            <a:avLst/>
          </a:prstGeom>
        </p:spPr>
      </p:pic>
      <p:sp>
        <p:nvSpPr>
          <p:cNvPr id="15" name="Текст 14"/>
          <p:cNvSpPr>
            <a:spLocks noGrp="1"/>
          </p:cNvSpPr>
          <p:nvPr>
            <p:ph type="body" sz="quarter" idx="13"/>
          </p:nvPr>
        </p:nvSpPr>
        <p:spPr>
          <a:xfrm>
            <a:off x="6918158" y="639763"/>
            <a:ext cx="2959768" cy="1262062"/>
          </a:xfrm>
        </p:spPr>
        <p:txBody>
          <a:bodyPr/>
          <a:lstStyle/>
          <a:p>
            <a:pPr defTabSz="1005840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Игры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развитию слухового внимания 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фонематического слуха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  </a:t>
            </a:r>
            <a:endParaRPr lang="ru-RU" sz="18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1005840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до 3 лет.</a:t>
            </a:r>
            <a:endParaRPr lang="ru-RU" sz="1800" b="1" i="0" dirty="0">
              <a:solidFill>
                <a:srgbClr val="000000">
                  <a:lumMod val="65000"/>
                </a:srgbClr>
              </a:solidFill>
              <a:latin typeface="Constantia"/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4"/>
          </p:nvPr>
        </p:nvSpPr>
        <p:spPr>
          <a:xfrm>
            <a:off x="3813758" y="3360330"/>
            <a:ext cx="2449512" cy="266486"/>
          </a:xfrm>
        </p:spPr>
        <p:txBody>
          <a:bodyPr/>
          <a:lstStyle/>
          <a:p>
            <a:pPr marL="0" indent="0" algn="ctr" defTabSz="1005840">
              <a:lnSpc>
                <a:spcPct val="85000"/>
              </a:lnSpc>
              <a:spcBef>
                <a:spcPts val="1100"/>
              </a:spcBef>
              <a:buNone/>
            </a:pPr>
            <a:r>
              <a:rPr lang="ru-RU" sz="1400" i="1" dirty="0" smtClean="0">
                <a:solidFill>
                  <a:srgbClr val="B52E29"/>
                </a:solidFill>
                <a:latin typeface="Constantia"/>
              </a:rPr>
              <a:t>Подготовила            учитель – логопед Мальцева Ю.В.</a:t>
            </a:r>
            <a:endParaRPr lang="ru-RU" sz="1400" b="1" i="0" dirty="0">
              <a:solidFill>
                <a:srgbClr val="B52E29"/>
              </a:solidFill>
              <a:latin typeface="Constantia"/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>
          <a:xfrm>
            <a:off x="3414251" y="4344706"/>
            <a:ext cx="3248526" cy="1229694"/>
          </a:xfrm>
        </p:spPr>
        <p:txBody>
          <a:bodyPr/>
          <a:lstStyle/>
          <a:p>
            <a:pPr defTabSz="1005840"/>
            <a:r>
              <a:rPr lang="ru-RU" dirty="0">
                <a:solidFill>
                  <a:srgbClr val="595959"/>
                </a:solidFill>
                <a:latin typeface="Constantia" panose="02030602050306030303" pitchFamily="18" charset="0"/>
              </a:rPr>
              <a:t>Муниципальное дошкольное образовательное </a:t>
            </a:r>
            <a:r>
              <a:rPr lang="ru-RU" dirty="0" smtClean="0">
                <a:solidFill>
                  <a:srgbClr val="595959"/>
                </a:solidFill>
                <a:latin typeface="Constantia" panose="02030602050306030303" pitchFamily="18" charset="0"/>
              </a:rPr>
              <a:t>учреждение </a:t>
            </a:r>
            <a:r>
              <a:rPr lang="ru-RU" b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детский </a:t>
            </a:r>
            <a:r>
              <a:rPr lang="ru-RU" b="1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сад "Малышок</a:t>
            </a:r>
            <a:r>
              <a:rPr lang="ru-RU" b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"</a:t>
            </a:r>
            <a:endParaRPr lang="ru-RU" b="1" dirty="0">
              <a:solidFill>
                <a:srgbClr val="5959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defTabSz="1005840"/>
            <a:r>
              <a:rPr lang="ru-RU" dirty="0">
                <a:solidFill>
                  <a:srgbClr val="595959"/>
                </a:solidFill>
                <a:latin typeface="Constantia" panose="02030602050306030303" pitchFamily="18" charset="0"/>
              </a:rPr>
              <a:t>комбинированного </a:t>
            </a:r>
            <a:r>
              <a:rPr lang="ru-RU" dirty="0" smtClean="0">
                <a:solidFill>
                  <a:srgbClr val="595959"/>
                </a:solidFill>
                <a:latin typeface="Constantia" panose="02030602050306030303" pitchFamily="18" charset="0"/>
              </a:rPr>
              <a:t>вида</a:t>
            </a:r>
            <a:endParaRPr lang="ru-RU" dirty="0">
              <a:solidFill>
                <a:srgbClr val="595959"/>
              </a:solidFill>
              <a:latin typeface="Constantia" panose="02030602050306030303" pitchFamily="18" charset="0"/>
            </a:endParaRPr>
          </a:p>
          <a:p>
            <a:pPr defTabSz="1005840"/>
            <a:r>
              <a:rPr lang="ru-RU" dirty="0">
                <a:solidFill>
                  <a:srgbClr val="595959"/>
                </a:solidFill>
                <a:latin typeface="Constantia" panose="02030602050306030303" pitchFamily="18" charset="0"/>
              </a:rPr>
              <a:t>муниципального </a:t>
            </a:r>
            <a:r>
              <a:rPr lang="ru-RU" dirty="0" smtClean="0">
                <a:solidFill>
                  <a:srgbClr val="595959"/>
                </a:solidFill>
                <a:latin typeface="Constantia" panose="02030602050306030303" pitchFamily="18" charset="0"/>
              </a:rPr>
              <a:t>района город Нерехта </a:t>
            </a:r>
          </a:p>
          <a:p>
            <a:pPr defTabSz="1005840"/>
            <a:r>
              <a:rPr lang="ru-RU" dirty="0" smtClean="0">
                <a:solidFill>
                  <a:srgbClr val="595959"/>
                </a:solidFill>
                <a:latin typeface="Constantia" panose="02030602050306030303" pitchFamily="18" charset="0"/>
              </a:rPr>
              <a:t>и </a:t>
            </a:r>
            <a:r>
              <a:rPr lang="ru-RU" dirty="0" err="1">
                <a:solidFill>
                  <a:srgbClr val="595959"/>
                </a:solidFill>
                <a:latin typeface="Constantia" panose="02030602050306030303" pitchFamily="18" charset="0"/>
              </a:rPr>
              <a:t>Нерехтский</a:t>
            </a:r>
            <a:r>
              <a:rPr lang="ru-RU" dirty="0">
                <a:solidFill>
                  <a:srgbClr val="595959"/>
                </a:solidFill>
                <a:latin typeface="Constantia" panose="02030602050306030303" pitchFamily="18" charset="0"/>
              </a:rPr>
              <a:t> район </a:t>
            </a:r>
            <a:r>
              <a:rPr lang="ru-RU" dirty="0" smtClean="0">
                <a:solidFill>
                  <a:srgbClr val="595959"/>
                </a:solidFill>
                <a:latin typeface="Constantia" panose="02030602050306030303" pitchFamily="18" charset="0"/>
              </a:rPr>
              <a:t>Костромской </a:t>
            </a:r>
            <a:r>
              <a:rPr lang="ru-RU" dirty="0">
                <a:solidFill>
                  <a:srgbClr val="595959"/>
                </a:solidFill>
                <a:latin typeface="Constantia" panose="02030602050306030303" pitchFamily="18" charset="0"/>
              </a:rPr>
              <a:t>области</a:t>
            </a:r>
            <a:endParaRPr lang="ru-RU" sz="1100" b="0" i="0" dirty="0" smtClean="0">
              <a:solidFill>
                <a:srgbClr val="595959"/>
              </a:solidFill>
              <a:latin typeface="Constantia" panose="02030602050306030303" pitchFamily="18" charset="0"/>
            </a:endParaRPr>
          </a:p>
          <a:p>
            <a:pPr marL="0" indent="0" algn="ctr" defTabSz="1005840">
              <a:lnSpc>
                <a:spcPct val="100000"/>
              </a:lnSpc>
              <a:buNone/>
            </a:pPr>
            <a:r>
              <a:rPr lang="ru-RU" dirty="0" smtClean="0">
                <a:solidFill>
                  <a:srgbClr val="595959"/>
                </a:solidFill>
                <a:latin typeface="Constantia" panose="02030602050306030303" pitchFamily="18" charset="0"/>
              </a:rPr>
              <a:t>Ул. Лапина, д.2</a:t>
            </a:r>
            <a:endParaRPr lang="ru-RU" sz="1100" b="0" i="0" dirty="0">
              <a:solidFill>
                <a:srgbClr val="595959"/>
              </a:solidFill>
              <a:latin typeface="Constantia" panose="02030602050306030303" pitchFamily="18" charset="0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defTabSz="1005840">
              <a:spcBef>
                <a:spcPts val="1100"/>
              </a:spcBef>
            </a:pPr>
            <a:r>
              <a:rPr lang="en-US" dirty="0">
                <a:latin typeface="Constantia"/>
              </a:rPr>
              <a:t>www.koipkro.kostroma.ru/Nerehta/ds_malishok/</a:t>
            </a:r>
            <a:endParaRPr lang="ru-RU" sz="1100" b="0" i="0" dirty="0">
              <a:solidFill>
                <a:schemeClr val="bg1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19"/>
          </p:nvPr>
        </p:nvSpPr>
        <p:spPr>
          <a:xfrm>
            <a:off x="295580" y="4693202"/>
            <a:ext cx="2675541" cy="2071837"/>
          </a:xfrm>
        </p:spPr>
        <p:txBody>
          <a:bodyPr/>
          <a:lstStyle/>
          <a:p>
            <a:pPr algn="ctr" defTabSz="1005840"/>
            <a:r>
              <a:rPr lang="ru-RU" sz="800" dirty="0" smtClean="0"/>
              <a:t>При </a:t>
            </a:r>
            <a:r>
              <a:rPr lang="ru-RU" sz="800" dirty="0" err="1"/>
              <a:t>несформированности</a:t>
            </a:r>
            <a:r>
              <a:rPr lang="ru-RU" sz="800" dirty="0"/>
              <a:t> речевого </a:t>
            </a:r>
            <a:r>
              <a:rPr lang="ru-RU" sz="800" dirty="0" err="1"/>
              <a:t>звукоразличения</a:t>
            </a:r>
            <a:r>
              <a:rPr lang="ru-RU" sz="800" dirty="0"/>
              <a:t> человек (ребёнок) воспринимает (запоминает, повторяет, пишет) не то, что ему сказали, а то, что он услышал</a:t>
            </a:r>
            <a:r>
              <a:rPr lang="ru-RU" sz="800" dirty="0" smtClean="0"/>
              <a:t>.</a:t>
            </a:r>
            <a:endParaRPr lang="ru-RU" sz="800" dirty="0"/>
          </a:p>
          <a:p>
            <a:pPr algn="ctr" defTabSz="1005840"/>
            <a:r>
              <a:rPr lang="ru-RU" sz="800" dirty="0"/>
              <a:t>Развитие </a:t>
            </a:r>
            <a:r>
              <a:rPr lang="ru-RU" sz="800" dirty="0" smtClean="0"/>
              <a:t>слухового внимания и фонематического </a:t>
            </a:r>
            <a:r>
              <a:rPr lang="ru-RU" sz="800" dirty="0"/>
              <a:t>слуха у детей необходимо для успешного обучения их чтению и письму. Дети часто путают близкие по звучанию фонемы, что в некоторых случаях тормозит развитие связной речи. В дальнейшем развитие фонематического слуха необходимо для успешного обучения иностранным языкам.</a:t>
            </a:r>
            <a:endParaRPr lang="ru-RU" sz="800" dirty="0" smtClean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6"/>
          </p:nvPr>
        </p:nvSpPr>
        <p:spPr>
          <a:xfrm>
            <a:off x="3813758" y="5950540"/>
            <a:ext cx="2449512" cy="185965"/>
          </a:xfrm>
        </p:spPr>
        <p:txBody>
          <a:bodyPr/>
          <a:lstStyle/>
          <a:p>
            <a:r>
              <a:rPr lang="ru-RU" dirty="0" smtClean="0"/>
              <a:t>8 (49431) 7 66 67</a:t>
            </a:r>
            <a:endParaRPr lang="ru-RU" dirty="0"/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3"/>
          <a:srcRect t="12524" b="12524"/>
          <a:stretch>
            <a:fillRect/>
          </a:stretch>
        </p:blipFill>
        <p:spPr>
          <a:xfrm>
            <a:off x="3702611" y="1441592"/>
            <a:ext cx="2632853" cy="115377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357" y="2384105"/>
            <a:ext cx="2746314" cy="500368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3665357" y="1152489"/>
            <a:ext cx="2746314" cy="50149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1004" y="400231"/>
            <a:ext cx="24253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4.Игры на узнавание знакомых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людей по голосу, животных и птиц по звукоподражаниям.  Это игры типа </a:t>
            </a:r>
            <a:r>
              <a:rPr lang="ru-RU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«Кто позвал?», </a:t>
            </a:r>
            <a:endParaRPr lang="ru-RU" sz="12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Кто в гости пришел?»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Сначала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знакомят со звукоподражаниями различным животным и птицам (</a:t>
            </a:r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му-му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мычит корова, ква-ква-ква – квакает лягушка, ко-ко-ко – кудахчет курочка и т. д.). Затем ребенка просят отвернуться или закрыть глазки и воспроизводят звукоподражание одного из этих животных или птиц. Потом просят ребенка отгадать, кто их позвал? (к ним в гости пришел?). Очень полезно  знакомить детей и с настоящими голосами животных и птиц, а потом проводить игры на их различение.</a:t>
            </a:r>
            <a:b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7426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20"/>
          </p:nvPr>
        </p:nvSpPr>
        <p:spPr>
          <a:xfrm>
            <a:off x="0" y="723511"/>
            <a:ext cx="1879260" cy="2007577"/>
          </a:xfrm>
        </p:spPr>
        <p:txBody>
          <a:bodyPr/>
          <a:lstStyle/>
          <a:p>
            <a:pPr algn="ctr" defTabSz="1005840">
              <a:lnSpc>
                <a:spcPct val="100000"/>
              </a:lnSpc>
              <a:spcBef>
                <a:spcPts val="1100"/>
              </a:spcBef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Игры                    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развитию слухового внимания и фонематического слуха для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 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2 до 3 лет.</a:t>
            </a:r>
            <a:br>
              <a:rPr lang="ru-RU" sz="1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400" b="1" i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</a:endParaRPr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21"/>
          </p:nvPr>
        </p:nvSpPr>
        <p:spPr>
          <a:xfrm>
            <a:off x="3758520" y="1910685"/>
            <a:ext cx="2738010" cy="3701982"/>
          </a:xfrm>
        </p:spPr>
        <p:txBody>
          <a:bodyPr/>
          <a:lstStyle/>
          <a:p>
            <a:pPr defTabSz="1005840">
              <a:lnSpc>
                <a:spcPct val="100000"/>
              </a:lnSpc>
              <a:spcBef>
                <a:spcPts val="1100"/>
              </a:spcBef>
            </a:pPr>
            <a:r>
              <a:rPr lang="ru-RU" sz="1200" dirty="0"/>
              <a:t>1.Игры на узнавание и различение звуков окружающего мира и специально производимых взрослыми. Сначала проводятся игры на узнавание неречевых звуков. Это игры типа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«Кто услышит больше звуков? Что звучало?»</a:t>
            </a:r>
            <a:r>
              <a:rPr lang="ru-RU" sz="1200" dirty="0"/>
              <a:t> и т.п. Затем игры на различение звуков. Сначала используют предметы, сильно отличающиеся по звучанию. Например, стук карандаша и шуршание бумаги, звук  игрушки-пищалки и погремушки, потом не так резко отличающихся друг от друга, но чтобы ребенок этого возраста смог их отличить (две разные игрушки-пищалки, две погремушки с разным звучанием, две коробочки, например, с гречкой и горохом). Сначала ребенку дают послушать, какой «голос» у каждого из двух предметов; затем просят отвернуться или закрыть глазки и воспроизводят звук одним из этих предметов. Потом просят ребенка отгадать, какой предмет или игрушка звучала. Для полноценного формирования слухового внимания и слухового восприятия узнавание или различение звуков очень важно производить только на слух, исключая зрение.</a:t>
            </a:r>
            <a:br>
              <a:rPr lang="ru-RU" sz="1200" dirty="0"/>
            </a:br>
            <a:endParaRPr lang="ru-RU" sz="1200" b="0" i="0" dirty="0">
              <a:solidFill>
                <a:srgbClr val="595959"/>
              </a:solidFill>
              <a:latin typeface="Constantia"/>
            </a:endParaRPr>
          </a:p>
        </p:txBody>
      </p:sp>
      <p:sp>
        <p:nvSpPr>
          <p:cNvPr id="42" name="Текст 41"/>
          <p:cNvSpPr>
            <a:spLocks noGrp="1"/>
          </p:cNvSpPr>
          <p:nvPr>
            <p:ph type="body" sz="quarter" idx="31"/>
          </p:nvPr>
        </p:nvSpPr>
        <p:spPr>
          <a:xfrm>
            <a:off x="304845" y="2731089"/>
            <a:ext cx="2813975" cy="5254676"/>
          </a:xfrm>
        </p:spPr>
        <p:txBody>
          <a:bodyPr/>
          <a:lstStyle/>
          <a:p>
            <a:pPr marL="0" indent="0" algn="ctr" defTabSz="100584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None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процессе формирования звуковой стороны речи ребенок учится правильно произносить звуки родного языка, четко и внятно воспроизводить слова и фразы, говорить достаточно громко, в нормальном темпе, употреблять интонационные средства выразительности. Эти умения формируются только на основе хорошо развитого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слухового восприятия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(умения слышать и слушать звуки окружающего мира и речь людей). Поэтому очень важно учить ребенка прислушиваться  к окружающим его звукам, отличать на слух разные звуки (неречевые и речевые).</a:t>
            </a:r>
            <a:b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200" b="1" i="0" dirty="0">
              <a:solidFill>
                <a:srgbClr val="5959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</a:endParaRPr>
          </a:p>
        </p:txBody>
      </p:sp>
      <p:sp>
        <p:nvSpPr>
          <p:cNvPr id="92" name="Текст 91"/>
          <p:cNvSpPr>
            <a:spLocks noGrp="1"/>
          </p:cNvSpPr>
          <p:nvPr>
            <p:ph type="body" sz="quarter" idx="33"/>
          </p:nvPr>
        </p:nvSpPr>
        <p:spPr>
          <a:xfrm>
            <a:off x="7190822" y="406620"/>
            <a:ext cx="2676509" cy="6327974"/>
          </a:xfrm>
        </p:spPr>
        <p:txBody>
          <a:bodyPr/>
          <a:lstStyle/>
          <a:p>
            <a:pPr marL="0" indent="0" defTabSz="1005840">
              <a:buNone/>
            </a:pPr>
            <a:r>
              <a:rPr lang="ru-RU" sz="1200" dirty="0"/>
              <a:t>2.Игры на различение звуков  </a:t>
            </a:r>
            <a:r>
              <a:rPr lang="ru-RU" sz="1200" dirty="0" smtClean="0"/>
              <a:t>     по </a:t>
            </a:r>
            <a:r>
              <a:rPr lang="ru-RU" sz="1200" dirty="0"/>
              <a:t>силе (громко - тихо). Это игры типа,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«Какие часы тикают?», «Какой зайка стучал?»</a:t>
            </a:r>
            <a:r>
              <a:rPr lang="ru-RU" sz="1200" dirty="0"/>
              <a:t> и т. д. Взрослый предлагает ребенку послушать, как тикают большие часы, громко произнося: «Тик-так», а затем как тикают маленькие, тихо произнося: «Тик-так». Затем произносят «тик-так» то громко, то тихо и предлагают ребенку угадать, какие часы тикали? По такому же принципу проводятся игры типа, «Какой зайчик стучал? Какая кукла плакала?» и т. п</a:t>
            </a:r>
            <a:r>
              <a:rPr lang="ru-RU" sz="1200" dirty="0" smtClean="0"/>
              <a:t>.</a:t>
            </a:r>
          </a:p>
          <a:p>
            <a:pPr marL="0" indent="0" defTabSz="1005840">
              <a:buNone/>
            </a:pPr>
            <a:endParaRPr lang="ru-RU" sz="1200" dirty="0"/>
          </a:p>
          <a:p>
            <a:pPr marL="0" indent="0" defTabSz="1005840">
              <a:buNone/>
            </a:pPr>
            <a:endParaRPr lang="ru-RU" sz="1200" dirty="0" smtClean="0"/>
          </a:p>
          <a:p>
            <a:pPr marL="0" indent="0" defTabSz="1005840">
              <a:buNone/>
            </a:pPr>
            <a:endParaRPr lang="ru-RU" sz="1200" dirty="0"/>
          </a:p>
          <a:p>
            <a:pPr marL="0" indent="0" defTabSz="1005840">
              <a:buNone/>
            </a:pPr>
            <a:endParaRPr lang="ru-RU" sz="1200" dirty="0" smtClean="0"/>
          </a:p>
          <a:p>
            <a:pPr marL="0" indent="0" defTabSz="1005840">
              <a:buNone/>
            </a:pPr>
            <a:endParaRPr lang="ru-RU" sz="1200" dirty="0" smtClean="0"/>
          </a:p>
          <a:p>
            <a:pPr marL="0" indent="0" defTabSz="1005840">
              <a:buNone/>
            </a:pPr>
            <a:endParaRPr lang="ru-RU" sz="1200" dirty="0" smtClean="0"/>
          </a:p>
          <a:p>
            <a:pPr marL="0" indent="0" defTabSz="1005840">
              <a:buNone/>
            </a:pPr>
            <a:r>
              <a:rPr lang="ru-RU" sz="1200" dirty="0"/>
              <a:t>3.Игры на определение направления звука. Это игры типа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«Угадай, где стучит (звенит)?»</a:t>
            </a:r>
            <a:r>
              <a:rPr lang="ru-RU" sz="1200" dirty="0"/>
              <a:t>. Например, мобильный телефон, на который производится звонок с другого телефона (заведенный будильник и т. д.) прячется в разных легкодоступных местах. Ребенок отгадывает, откуда исходит звук.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endParaRPr lang="ru-RU" sz="1200" b="0" i="0" dirty="0">
              <a:solidFill>
                <a:srgbClr val="595959"/>
              </a:solidFill>
              <a:latin typeface="Constantia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260" y="734236"/>
            <a:ext cx="1286222" cy="2120145"/>
          </a:xfrm>
          <a:prstGeom prst="rect">
            <a:avLst/>
          </a:prstGeom>
        </p:spPr>
      </p:pic>
      <p:pic>
        <p:nvPicPr>
          <p:cNvPr id="21" name="Рисунок 20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3167" b="90500" l="5000" r="43750"/>
                    </a14:imgEffect>
                  </a14:imgLayer>
                </a14:imgProps>
              </a:ext>
            </a:extLst>
          </a:blip>
          <a:srcRect l="4970" t="42760" r="56227" b="9991"/>
          <a:stretch/>
        </p:blipFill>
        <p:spPr bwMode="auto">
          <a:xfrm>
            <a:off x="8277225" y="3343702"/>
            <a:ext cx="1806503" cy="1635954"/>
          </a:xfrm>
          <a:prstGeom prst="rect">
            <a:avLst/>
          </a:prstGeom>
          <a:ln>
            <a:noFill/>
          </a:ln>
          <a:scene3d>
            <a:camera prst="perspectiveContrastingLeftFacing"/>
            <a:lightRig rig="threePt" dir="t"/>
          </a:scene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5162" y="3971499"/>
            <a:ext cx="1155220" cy="1008157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0051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49991EB-01D6-4D1E-8B21-68A3BBF23D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435</Words>
  <Application>Microsoft Office PowerPoint</Application>
  <PresentationFormat>Произвольный</PresentationFormat>
  <Paragraphs>26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Constantia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2014-02-23T13:40:30Z</dcterms:created>
  <dcterms:modified xsi:type="dcterms:W3CDTF">2014-02-23T15:09:47Z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TC034618329991</vt:lpwstr>
  </property>
</Properties>
</file>