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6" y="66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6FE3C-34D8-4B4B-9273-D907B0A3B964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A89D-734B-4FAD-B6E7-2B864E72E4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FF5F4-5691-49AF-9E16-FB22826F7264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A89D7-7603-4ECB-ADF6-F6CF2BE4F4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585" y="1474225"/>
            <a:ext cx="7169230" cy="2843775"/>
          </a:xfrm>
        </p:spPr>
        <p:txBody>
          <a:bodyPr anchor="b">
            <a:normAutofit/>
          </a:bodyPr>
          <a:lstStyle>
            <a:lvl1pPr algn="ctr">
              <a:defRPr sz="52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585" y="4404362"/>
            <a:ext cx="7169230" cy="1554479"/>
          </a:xfrm>
        </p:spPr>
        <p:txBody>
          <a:bodyPr>
            <a:normAutofit/>
          </a:bodyPr>
          <a:lstStyle>
            <a:lvl1pPr marL="0" indent="0" algn="ctr">
              <a:buNone/>
              <a:defRPr sz="2420">
                <a:solidFill>
                  <a:schemeClr val="bg1">
                    <a:lumMod val="50000"/>
                  </a:schemeClr>
                </a:solidFill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5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81" y="4861290"/>
            <a:ext cx="8550656" cy="919825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7414" y="791363"/>
            <a:ext cx="8103589" cy="364268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5789892"/>
            <a:ext cx="8550673" cy="773468"/>
          </a:xfrm>
        </p:spPr>
        <p:txBody>
          <a:bodyPr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85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690881"/>
            <a:ext cx="8550673" cy="3884211"/>
          </a:xfrm>
        </p:spPr>
        <p:txBody>
          <a:bodyPr anchor="ctr"/>
          <a:lstStyle>
            <a:lvl1pPr algn="ctr">
              <a:defRPr sz="35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765464"/>
            <a:ext cx="8550673" cy="1797897"/>
          </a:xfrm>
        </p:spPr>
        <p:txBody>
          <a:bodyPr anchor="ctr"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5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25" y="988933"/>
            <a:ext cx="7674770" cy="3093904"/>
          </a:xfrm>
        </p:spPr>
        <p:txBody>
          <a:bodyPr anchor="ctr"/>
          <a:lstStyle>
            <a:lvl1pPr>
              <a:defRPr sz="35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19533" y="4091370"/>
            <a:ext cx="7220646" cy="674093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4955837"/>
            <a:ext cx="8550673" cy="16105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1389" y="1006240"/>
            <a:ext cx="601577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35144" y="3536017"/>
            <a:ext cx="609005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59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2423886"/>
            <a:ext cx="8550673" cy="2846746"/>
          </a:xfrm>
        </p:spPr>
        <p:txBody>
          <a:bodyPr anchor="b"/>
          <a:lstStyle>
            <a:lvl1pPr algn="ctr">
              <a:defRPr sz="35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5283980"/>
            <a:ext cx="8550673" cy="1292730"/>
          </a:xfrm>
        </p:spPr>
        <p:txBody>
          <a:bodyPr anchor="t"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3865" y="690880"/>
            <a:ext cx="8550673" cy="18191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3864" y="2682705"/>
            <a:ext cx="2721655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3864" y="3335804"/>
            <a:ext cx="2721655" cy="3227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222" y="2682705"/>
            <a:ext cx="2715505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64114" y="3335804"/>
            <a:ext cx="2725264" cy="3227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7971" y="2682705"/>
            <a:ext cx="2726566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77971" y="3335804"/>
            <a:ext cx="2726566" cy="322755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1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3865" y="692208"/>
            <a:ext cx="8550673" cy="18177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3865" y="4765463"/>
            <a:ext cx="2719538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3865" y="2682705"/>
            <a:ext cx="2719538" cy="17272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3865" y="5418560"/>
            <a:ext cx="2719538" cy="1144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5277" y="4765463"/>
            <a:ext cx="2724008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64112" y="2682705"/>
            <a:ext cx="2725265" cy="1727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64112" y="5418559"/>
            <a:ext cx="2725265" cy="1144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77972" y="4765463"/>
            <a:ext cx="2723062" cy="653097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77971" y="2682705"/>
            <a:ext cx="2726566" cy="1727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77868" y="5418557"/>
            <a:ext cx="2726669" cy="11448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426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3865" y="2682707"/>
            <a:ext cx="8550673" cy="3880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66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690883"/>
            <a:ext cx="2106495" cy="587247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3865" y="690883"/>
            <a:ext cx="6318447" cy="58724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7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руж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 userDrawn="1"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359152" cy="1828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359152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200" y="4736592"/>
            <a:ext cx="2359152" cy="2075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359152" cy="4005072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5818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3758184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1"/>
          </p:nvPr>
        </p:nvSpPr>
        <p:spPr>
          <a:xfrm>
            <a:off x="3758184" y="685800"/>
            <a:ext cx="2450592" cy="4005072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141464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141465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141465" y="2084832"/>
            <a:ext cx="2450592" cy="4727448"/>
          </a:xfrm>
        </p:spPr>
        <p:txBody>
          <a:bodyPr tIns="10972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141464" y="1901952"/>
            <a:ext cx="2450592" cy="146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42163" y="639763"/>
            <a:ext cx="2449512" cy="1262062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0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4" hasCustomPrompt="1"/>
          </p:nvPr>
        </p:nvSpPr>
        <p:spPr>
          <a:xfrm>
            <a:off x="3758184" y="5148648"/>
            <a:ext cx="2449512" cy="266486"/>
          </a:xfrm>
        </p:spPr>
        <p:txBody>
          <a:bodyPr anchor="t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Название организации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58184" y="5465711"/>
            <a:ext cx="2449512" cy="42788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Адрес организации</a:t>
            </a:r>
            <a:endParaRPr lang="ru-RU" dirty="0"/>
          </a:p>
        </p:txBody>
      </p:sp>
      <p:sp>
        <p:nvSpPr>
          <p:cNvPr id="25" name="Текст 21"/>
          <p:cNvSpPr>
            <a:spLocks noGrp="1"/>
          </p:cNvSpPr>
          <p:nvPr>
            <p:ph type="body" sz="quarter" idx="16" hasCustomPrompt="1"/>
          </p:nvPr>
        </p:nvSpPr>
        <p:spPr>
          <a:xfrm>
            <a:off x="3758184" y="5910688"/>
            <a:ext cx="2449512" cy="1859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26" name="Текст 21"/>
          <p:cNvSpPr>
            <a:spLocks noGrp="1"/>
          </p:cNvSpPr>
          <p:nvPr>
            <p:ph type="body" sz="quarter" idx="17" hasCustomPrompt="1"/>
          </p:nvPr>
        </p:nvSpPr>
        <p:spPr>
          <a:xfrm>
            <a:off x="3758184" y="6155974"/>
            <a:ext cx="2449512" cy="18596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ЭЛЕКТРОННАЯ ПОЧТА </a:t>
            </a:r>
            <a:endParaRPr lang="ru-RU" dirty="0"/>
          </a:p>
        </p:txBody>
      </p:sp>
      <p:sp>
        <p:nvSpPr>
          <p:cNvPr id="27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3758184" y="6854395"/>
            <a:ext cx="2449512" cy="44834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 dirty="0" smtClean="0"/>
              <a:t>URL-</a:t>
            </a:r>
            <a:r>
              <a:rPr lang="ru-RU" dirty="0" smtClean="0"/>
              <a:t>адрес веб-сайта</a:t>
            </a:r>
            <a:endParaRPr lang="ru-RU" dirty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736592"/>
            <a:ext cx="2359152" cy="2075688"/>
          </a:xfrm>
        </p:spPr>
        <p:txBody>
          <a:bodyPr lIns="182880" rIns="182880" anchor="ctr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Текст </a:t>
            </a:r>
            <a:r>
              <a:rPr lang="ru-RU" dirty="0" err="1" smtClean="0"/>
              <a:t>Слaйдa</a:t>
            </a:r>
            <a:endParaRPr lang="ru-RU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10287000" y="0"/>
            <a:ext cx="1676400" cy="7767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Печать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baseline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Ваш принтер может печатать не так, как наши принтеры, поэтому сначала сделайте несколько пробных распечаток. Если выравнивание не получается, поэкспериментируйте с параметром "Масштабировать по листу". Его можно найти в диалоговом окне "Печать", просто нажав "Слайды размером во всю страницу".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Обратите внимание, что мы создали метки линии сгиба. Они почти незаметны, но если вы не хотите, чтобы они отображались в вашем буклете, откройте выкладку "Вид", выберите "Образец слайда" и удалите их перед печатью.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Настройка содержимого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Заполнители в данном буклете уже отформатированы. Если нужно добавить или удалить маркеры в тексте, нажмите кнопку "Маркеры" на вкладке "Главная".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Если нужно больше маркеров для заголовков, подзаголовков или основного текста, скопируйте их и перетащите на нужное место. Специальные направляющие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PowerPoint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помогут выровнять их с остальными элементами.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Хотите использовать свои рисунки вместо наших? Нет проблем! Щелкните рисунок, нажмите клавишу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Delete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и щелкните значок, чтобы добавить рисунок.</a:t>
            </a:r>
            <a:endParaRPr lang="ru-RU" sz="950" b="0" i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354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 userDrawn="1"/>
        </p:nvSpPr>
        <p:spPr>
          <a:xfrm>
            <a:off x="3849624" y="685800"/>
            <a:ext cx="2450592" cy="395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"/>
          <p:cNvCxnSpPr/>
          <p:nvPr userDrawn="1"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457200" y="457200"/>
            <a:ext cx="245059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57200" y="6854395"/>
            <a:ext cx="245059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57200" y="685800"/>
            <a:ext cx="2450592" cy="227685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849624" y="457200"/>
            <a:ext cx="2450592" cy="18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9624" y="6854395"/>
            <a:ext cx="2450592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232904" y="457200"/>
            <a:ext cx="23591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232904" y="6854395"/>
            <a:ext cx="2359152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004771"/>
            <a:ext cx="2450592" cy="6623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4114800" y="914400"/>
            <a:ext cx="1943100" cy="3352800"/>
          </a:xfrm>
        </p:spPr>
        <p:txBody>
          <a:bodyPr lIns="91440" tIns="91440" rIns="91440" bIns="91440" anchor="ctr">
            <a:noAutofit/>
          </a:bodyPr>
          <a:lstStyle>
            <a:lvl1pPr marL="0" indent="0" algn="l">
              <a:lnSpc>
                <a:spcPct val="130000"/>
              </a:lnSpc>
              <a:spcBef>
                <a:spcPts val="80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4" name="Рисунок 11"/>
          <p:cNvSpPr>
            <a:spLocks noGrp="1"/>
          </p:cNvSpPr>
          <p:nvPr>
            <p:ph type="pic" sz="quarter" idx="22"/>
          </p:nvPr>
        </p:nvSpPr>
        <p:spPr>
          <a:xfrm>
            <a:off x="3849624" y="4690587"/>
            <a:ext cx="2450592" cy="211062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7235571" y="4636192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26" hasCustomPrompt="1"/>
          </p:nvPr>
        </p:nvSpPr>
        <p:spPr>
          <a:xfrm>
            <a:off x="7235571" y="2854381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0" name="Текст 21"/>
          <p:cNvSpPr>
            <a:spLocks noGrp="1"/>
          </p:cNvSpPr>
          <p:nvPr>
            <p:ph type="body" sz="quarter" idx="28" hasCustomPrompt="1"/>
          </p:nvPr>
        </p:nvSpPr>
        <p:spPr>
          <a:xfrm>
            <a:off x="7235571" y="933388"/>
            <a:ext cx="2359152" cy="237054"/>
          </a:xfrm>
        </p:spPr>
        <p:txBody>
          <a:bodyPr lIns="91440" rIns="91440" bIns="0" anchor="b">
            <a:noAutofit/>
          </a:bodyPr>
          <a:lstStyle>
            <a:lvl1pPr marL="0" indent="0" algn="l">
              <a:lnSpc>
                <a:spcPct val="114000"/>
              </a:lnSpc>
              <a:spcBef>
                <a:spcPts val="80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3600"/>
            </a:lvl2pPr>
            <a:lvl3pPr marL="0" indent="0">
              <a:spcBef>
                <a:spcPts val="0"/>
              </a:spcBef>
              <a:buNone/>
              <a:defRPr sz="3600"/>
            </a:lvl3pPr>
            <a:lvl4pPr marL="0" indent="0">
              <a:spcBef>
                <a:spcPts val="0"/>
              </a:spcBef>
              <a:buNone/>
              <a:defRPr sz="3600"/>
            </a:lvl4pPr>
            <a:lvl5pPr marL="0" indent="0"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3704131"/>
            <a:ext cx="2450592" cy="3074219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5" name="Текст 21"/>
          <p:cNvSpPr>
            <a:spLocks noGrp="1"/>
          </p:cNvSpPr>
          <p:nvPr>
            <p:ph type="body" sz="quarter" idx="33" hasCustomPrompt="1"/>
          </p:nvPr>
        </p:nvSpPr>
        <p:spPr>
          <a:xfrm>
            <a:off x="7235571" y="1170442"/>
            <a:ext cx="2359152" cy="1560646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6" name="Текст 21"/>
          <p:cNvSpPr>
            <a:spLocks noGrp="1"/>
          </p:cNvSpPr>
          <p:nvPr>
            <p:ph type="body" sz="quarter" idx="34" hasCustomPrompt="1"/>
          </p:nvPr>
        </p:nvSpPr>
        <p:spPr>
          <a:xfrm>
            <a:off x="7235571" y="3091437"/>
            <a:ext cx="2359152" cy="1393177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47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7235571" y="4873246"/>
            <a:ext cx="2359152" cy="1905104"/>
          </a:xfrm>
        </p:spPr>
        <p:txBody>
          <a:bodyPr lIns="91440" rIns="91440" anchor="t">
            <a:noAutofit/>
          </a:bodyPr>
          <a:lstStyle>
            <a:lvl1pPr marL="182880" indent="-18288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/>
            <a:r>
              <a:rPr lang="ru-RU" dirty="0" smtClean="0"/>
              <a:t>Щелкните, чтобы добавить текст</a:t>
            </a:r>
            <a:endParaRPr lang="ru-RU"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0287000" y="0"/>
            <a:ext cx="1676400" cy="7767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Печать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baseline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Ваш принтер может печатать не так, как наши принтеры, поэтому сначала сделайте несколько пробных распечаток. Если выравнивание не получается, поэкспериментируйте с параметром "Масштабировать по листу". Его можно найти в диалоговом окне "Печать", просто нажав "Слайды размером во всю страницу".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Обратите внимание, что мы создали метки линии сгиба. Они почти незаметны, но если вы не хотите, чтобы они отображались в вашем буклете, откройте выкладку "Вид", выберите "Образец слайда" и удалите их перед печатью.</a:t>
            </a:r>
            <a:endParaRPr lang="ru-RU" sz="1000" b="0" i="0" dirty="0" smtClean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Настройка содержимого</a:t>
            </a:r>
          </a:p>
          <a:p>
            <a:pPr algn="l" defTabSz="914400">
              <a:spcBef>
                <a:spcPts val="3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Заполнители в данном буклете уже отформатированы. Если нужно добавить или удалить маркеры в тексте, нажмите кнопку "Маркеры" на вкладке "Главная".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Если нужно больше маркеров для заголовков, подзаголовков или основного текста, скопируйте их и перетащите на нужное место. Специальные направляющие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PowerPoint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помогут выровнять их с остальными элементами.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Хотите использовать свои рисунки вместо наших? Нет проблем! Щелкните рисунок, нажмите клавишу </a:t>
            </a:r>
            <a:r>
              <a:rPr lang="ru-RU" sz="900" b="0" i="0" dirty="0" err="1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Delete</a:t>
            </a:r>
            <a:r>
              <a:rPr lang="ru-RU" sz="900" b="0" i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и щелкните значок, чтобы добавить рисунок.</a:t>
            </a:r>
            <a:endParaRPr lang="ru-RU" sz="1000" b="0" i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06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3863" y="2682706"/>
            <a:ext cx="8550157" cy="38806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6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4" y="939040"/>
            <a:ext cx="8540195" cy="31017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4" y="4145120"/>
            <a:ext cx="8540195" cy="155060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70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3865" y="700987"/>
            <a:ext cx="8550672" cy="1809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3863" y="2682706"/>
            <a:ext cx="4212472" cy="38806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92065" y="2682706"/>
            <a:ext cx="4211955" cy="38806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6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3865" y="700987"/>
            <a:ext cx="8550672" cy="1809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720" y="2687154"/>
            <a:ext cx="4020617" cy="77066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3864" y="3457815"/>
            <a:ext cx="4212472" cy="31055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7049" y="2687154"/>
            <a:ext cx="4027488" cy="770660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0" b="0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92066" y="3457815"/>
            <a:ext cx="4211956" cy="31055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57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9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4" y="690880"/>
            <a:ext cx="3246943" cy="2293019"/>
          </a:xfrm>
        </p:spPr>
        <p:txBody>
          <a:bodyPr anchor="b"/>
          <a:lstStyle>
            <a:lvl1pPr algn="ctr">
              <a:defRPr sz="35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89402" y="690882"/>
            <a:ext cx="5115134" cy="58724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65" y="2983899"/>
            <a:ext cx="3246944" cy="3579461"/>
          </a:xfrm>
        </p:spPr>
        <p:txBody>
          <a:bodyPr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0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65" y="690880"/>
            <a:ext cx="4542580" cy="2293021"/>
          </a:xfrm>
        </p:spPr>
        <p:txBody>
          <a:bodyPr anchor="b"/>
          <a:lstStyle>
            <a:lvl1pPr algn="ctr">
              <a:defRPr sz="352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4698" y="690881"/>
            <a:ext cx="3306436" cy="587248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3881" y="2983901"/>
            <a:ext cx="4542564" cy="3579460"/>
          </a:xfrm>
        </p:spPr>
        <p:txBody>
          <a:bodyPr/>
          <a:lstStyle>
            <a:lvl1pPr marL="0" indent="0" algn="ctr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7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58402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865" y="700987"/>
            <a:ext cx="8550672" cy="180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865" y="2682707"/>
            <a:ext cx="8550673" cy="388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4958" y="666771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BAE6A-DCF3-43E4-B2A0-33D0CF1225FC}" type="datetimeFigureOut">
              <a:rPr lang="ru-RU" smtClean="0"/>
              <a:t>23.02.2014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3864" y="6667714"/>
            <a:ext cx="550513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061" y="6667714"/>
            <a:ext cx="63047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6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txStyles>
    <p:titleStyle>
      <a:lvl1pPr algn="ctr" defTabSz="1005840" rtl="0" eaLnBrk="1" latinLnBrk="0" hangingPunct="1">
        <a:lnSpc>
          <a:spcPct val="90000"/>
        </a:lnSpc>
        <a:spcBef>
          <a:spcPct val="0"/>
        </a:spcBef>
        <a:buNone/>
        <a:defRPr sz="396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120000"/>
        </a:lnSpc>
        <a:spcBef>
          <a:spcPts val="1100"/>
        </a:spcBef>
        <a:buClr>
          <a:schemeClr val="tx1"/>
        </a:buClr>
        <a:buFont typeface="Arial" panose="020B0604020202020204" pitchFamily="34" charset="0"/>
        <a:buChar char="•"/>
        <a:defRPr sz="2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98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7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sz="154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6879047" y="1216405"/>
            <a:ext cx="2975428" cy="610054"/>
          </a:xfrm>
        </p:spPr>
        <p:txBody>
          <a:bodyPr/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фонематического восприятия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от 3 до 4лет. </a:t>
            </a:r>
            <a:r>
              <a:rPr lang="ru-RU" sz="3600" u="sng" dirty="0"/>
              <a:t/>
            </a:r>
            <a:br>
              <a:rPr lang="ru-RU" sz="3600" u="sng" dirty="0"/>
            </a:br>
            <a:endParaRPr lang="ru-RU" sz="3600" b="1" i="0" dirty="0">
              <a:solidFill>
                <a:srgbClr val="000000">
                  <a:lumMod val="65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9"/>
          </p:nvPr>
        </p:nvSpPr>
        <p:spPr>
          <a:xfrm>
            <a:off x="261257" y="551541"/>
            <a:ext cx="2936724" cy="6333309"/>
          </a:xfrm>
        </p:spPr>
        <p:txBody>
          <a:bodyPr/>
          <a:lstStyle/>
          <a:p>
            <a:r>
              <a:rPr lang="ru-RU" b="0" i="0" dirty="0" smtClean="0">
                <a:solidFill>
                  <a:schemeClr val="bg1"/>
                </a:solidFill>
                <a:latin typeface="Constantia"/>
              </a:rPr>
              <a:t>«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Игры на повторение серий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слогов с общими гласными и разными согласными звуками. Сначала из двух, а к концу года из трех слогов: ба-да, фа-ха, па-ка,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-ха, га-да-ба и т.п. (аналогично с гласными у, о, ы). Это игры типа </a:t>
            </a:r>
            <a: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«Повтори, не ошибись!»</a:t>
            </a:r>
            <a:br>
              <a:rPr lang="ru-RU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Повторение серий из двух, а к концу года из трех слогов с согласными звуками, различающихся по звонкости - глухости: па-ба, да-та,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бу-пу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по-бо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-фа, ка-га,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-ко; па-ба-па, ба-па-па, па-па-ба, ба-ба-па и т. д. Это игры типа «Повтори, не ошибись!»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Игры, направленные на различение правильно и неправильно произносимых слов. Детям предлагается хлопнуть, когда они услышат правильно произнесенное слово, например: банан,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баван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канан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банан,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банат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банан,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даван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баман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банан, банан;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клетка,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кьетка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клетта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клетка,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кветка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кнетка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клетка,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хлетка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клетка;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автобус,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автокус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мавтобус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автобус, автобус,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автобут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кавтобус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автобус,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авнобус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автобуш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так 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далее.</a:t>
            </a:r>
            <a:b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200" b="0" i="1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24" name="Текст 16"/>
          <p:cNvSpPr>
            <a:spLocks noGrp="1"/>
          </p:cNvSpPr>
          <p:nvPr>
            <p:ph type="body" sz="quarter" idx="15"/>
          </p:nvPr>
        </p:nvSpPr>
        <p:spPr>
          <a:xfrm>
            <a:off x="3454400" y="420915"/>
            <a:ext cx="3251200" cy="6894285"/>
          </a:xfrm>
        </p:spPr>
        <p:txBody>
          <a:bodyPr/>
          <a:lstStyle/>
          <a:p>
            <a:pPr algn="l"/>
            <a:r>
              <a:rPr lang="ru-RU" sz="1000" dirty="0"/>
              <a:t>7. Игры на умение слышать и различать звуки в словах. Ребенку предлагается хлопнуть или произвести какое-либо другое действие, если он услышит в слове: </a:t>
            </a:r>
            <a:br>
              <a:rPr lang="ru-RU" sz="1000" dirty="0"/>
            </a:br>
            <a:r>
              <a:rPr lang="ru-RU" sz="1000" dirty="0"/>
              <a:t>рычание собаки (РРР) -  рыба, доска, окно, карман, стол, повар, роза, фонтан, </a:t>
            </a:r>
            <a:r>
              <a:rPr lang="ru-RU" sz="1000" dirty="0" smtClean="0"/>
              <a:t>горка</a:t>
            </a:r>
            <a:r>
              <a:rPr lang="ru-RU" sz="1000" dirty="0"/>
              <a:t>;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>мычание коровы (МММ) -  мышь, кукла, гном, банан, сумка, мак, шкаф, замок, окна, сом, …;</a:t>
            </a:r>
            <a:br>
              <a:rPr lang="ru-RU" sz="1000" dirty="0"/>
            </a:br>
            <a:r>
              <a:rPr lang="ru-RU" sz="1000" dirty="0"/>
              <a:t>свист водички (ССС) - сок, поднос, вата, кусты, кукла, сапоги, диван, ноги, автобус ...; </a:t>
            </a:r>
            <a:br>
              <a:rPr lang="ru-RU" sz="1000" dirty="0"/>
            </a:br>
            <a:r>
              <a:rPr lang="ru-RU" sz="1000" dirty="0"/>
              <a:t>гудение комара (ЗЗЗ): замок, пальто, козы, зайка, лейка, зубы, береза, акула, шкаф, забор, …;</a:t>
            </a:r>
            <a:br>
              <a:rPr lang="ru-RU" sz="1000" dirty="0"/>
            </a:br>
            <a:r>
              <a:rPr lang="ru-RU" sz="1000" dirty="0"/>
              <a:t>шипение змеи (ШШ): шуба, банан, шапка, платье, кошка, душ, помидор, клоун, лошадь, …;</a:t>
            </a:r>
            <a:br>
              <a:rPr lang="ru-RU" sz="1000" dirty="0"/>
            </a:br>
            <a:r>
              <a:rPr lang="ru-RU" sz="1000" dirty="0"/>
              <a:t>жужжание жука (ЖЖЖ) - жаба, рука, конь, жираф, ведро, ежик, лопата, стакан, художник, пожар и так далее</a:t>
            </a:r>
            <a:r>
              <a:rPr lang="ru-RU" sz="1000" dirty="0" smtClean="0"/>
              <a:t>.</a:t>
            </a:r>
          </a:p>
          <a:p>
            <a:pPr algn="l"/>
            <a:r>
              <a:rPr lang="ru-RU" sz="1000" dirty="0" smtClean="0"/>
              <a:t> </a:t>
            </a:r>
            <a:r>
              <a:rPr lang="ru-RU" sz="1000" dirty="0"/>
              <a:t>На начальном этапе нужный звук надо выделять протяжным произнесением: </a:t>
            </a:r>
            <a:r>
              <a:rPr lang="ru-RU" sz="1000" dirty="0" err="1"/>
              <a:t>рррак</a:t>
            </a:r>
            <a:r>
              <a:rPr lang="ru-RU" sz="1000" dirty="0"/>
              <a:t>, </a:t>
            </a:r>
            <a:r>
              <a:rPr lang="ru-RU" sz="1000" dirty="0" err="1"/>
              <a:t>гноммм</a:t>
            </a:r>
            <a:r>
              <a:rPr lang="ru-RU" sz="1000" dirty="0"/>
              <a:t>, </a:t>
            </a:r>
            <a:r>
              <a:rPr lang="ru-RU" sz="1000" dirty="0" err="1"/>
              <a:t>капуссста</a:t>
            </a:r>
            <a:r>
              <a:rPr lang="ru-RU" sz="1000" dirty="0"/>
              <a:t>, </a:t>
            </a:r>
            <a:r>
              <a:rPr lang="ru-RU" sz="1000" dirty="0" err="1"/>
              <a:t>жираффф</a:t>
            </a:r>
            <a:r>
              <a:rPr lang="ru-RU" sz="1000" dirty="0"/>
              <a:t>. Следует только учесть, что звонкие согласные  в конце слов и перед глухими согласными оглушаются, поэтому нельзя предлагать детям в этих играх такие слова, как «нож, кружка» для игр со звуком [ж]; «дуб, зубки» для игр со звуком [б] и т. п.</a:t>
            </a:r>
            <a:br>
              <a:rPr lang="ru-RU" sz="1000" dirty="0"/>
            </a:br>
            <a:r>
              <a:rPr lang="ru-RU" sz="1000" dirty="0"/>
              <a:t>8. Игры на усвоение понятия «ряда» на примере персонажей сказки «Репка» и построений игрушек и детей в ряд. На примере героев сказки выяснять, кто пришел тянуть репку первым, то есть в начале (дед); кто последним, то есть в конце (мышка). Кто находится между первым и последним? Они все в середине: вторая - бабка, третья - внучка, четвертая – собака Жучка, пятая -  кошка Мурка. Необходимо только помнить, что героев или игрушки для подготовки к звуковому анализу нужно располагать и считать только слева направо (как пишем буквы в словах).</a:t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b="0" i="0" dirty="0">
              <a:solidFill>
                <a:srgbClr val="595959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2768" r="227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20"/>
          </p:nvPr>
        </p:nvSpPr>
        <p:spPr>
          <a:xfrm>
            <a:off x="333829" y="739857"/>
            <a:ext cx="2603300" cy="624115"/>
          </a:xfrm>
        </p:spPr>
        <p:txBody>
          <a:bodyPr/>
          <a:lstStyle/>
          <a:p>
            <a:r>
              <a:rPr lang="ru-RU" sz="4000" u="sng" dirty="0"/>
              <a:t/>
            </a:r>
            <a:br>
              <a:rPr lang="ru-RU" sz="4000" u="sng" dirty="0"/>
            </a:br>
            <a:endParaRPr lang="ru-RU" sz="4000" b="1" dirty="0">
              <a:solidFill>
                <a:srgbClr val="000000">
                  <a:lumMod val="65000"/>
                </a:srgbClr>
              </a:solidFill>
              <a:latin typeface="Constantia"/>
            </a:endParaRPr>
          </a:p>
          <a:p>
            <a:pPr algn="ctr">
              <a:lnSpc>
                <a:spcPct val="100000"/>
              </a:lnSpc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</a:t>
            </a: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</a:t>
            </a:r>
            <a:endPara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фонематического </a:t>
            </a: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восприятия </a:t>
            </a:r>
          </a:p>
          <a:p>
            <a:pPr algn="ctr">
              <a:lnSpc>
                <a:spcPct val="100000"/>
              </a:lnSpc>
            </a:pPr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от 3 до 4лет. </a:t>
            </a:r>
            <a:endParaRPr lang="ru-RU" sz="3200" b="0" i="0" dirty="0">
              <a:solidFill>
                <a:srgbClr val="B52E29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21"/>
          </p:nvPr>
        </p:nvSpPr>
        <p:spPr>
          <a:xfrm>
            <a:off x="3646287" y="1456349"/>
            <a:ext cx="2880127" cy="18852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ru-RU" sz="1200" dirty="0" smtClean="0"/>
              <a:t>1.Игры </a:t>
            </a:r>
            <a:r>
              <a:rPr lang="ru-RU" sz="1200" dirty="0"/>
              <a:t>на знакомство </a:t>
            </a:r>
            <a:r>
              <a:rPr lang="ru-RU" sz="1200" dirty="0" smtClean="0"/>
              <a:t>с   понятием </a:t>
            </a:r>
            <a:r>
              <a:rPr lang="ru-RU" sz="1200" dirty="0"/>
              <a:t>«звук» и </a:t>
            </a:r>
            <a:r>
              <a:rPr lang="ru-RU" sz="1200" dirty="0" smtClean="0"/>
              <a:t>органами артикуляционного </a:t>
            </a:r>
            <a:r>
              <a:rPr lang="ru-RU" sz="1200" dirty="0"/>
              <a:t>аппарата. Люди умеют издавать (произносить) разные звуки. Например, девочка плачет: «ААА…». У мамы болит зуб и она стонет: «ООО…», и так далее. Из звуков образуются слова. Говорить звуки нам помогают губы, зубы и язык. И рассматриваем вместе с ребенком, что делают губы, зубы и язык при произнесении тех или иных звуков. Одновременно дети знакомятся и с разнообразием речевых звуков</a:t>
            </a:r>
            <a:r>
              <a:rPr lang="ru-RU" sz="1200" dirty="0" smtClean="0"/>
              <a:t>.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ru-RU" sz="1000" dirty="0"/>
              <a:t/>
            </a:r>
            <a:br>
              <a:rPr lang="ru-RU" sz="1000" dirty="0"/>
            </a:br>
            <a:endParaRPr lang="ru-RU" sz="1400" b="0" i="0" dirty="0">
              <a:solidFill>
                <a:srgbClr val="595959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1"/>
          </p:nvPr>
        </p:nvSpPr>
        <p:spPr>
          <a:xfrm>
            <a:off x="333829" y="3528712"/>
            <a:ext cx="2771375" cy="383855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ru-RU" sz="1050" dirty="0"/>
              <a:t>Игры по развитию слухового восприятия на материале неречевых звуков:</a:t>
            </a:r>
            <a:br>
              <a:rPr lang="ru-RU" sz="1050" dirty="0"/>
            </a:br>
            <a:r>
              <a:rPr lang="ru-RU" sz="1050" dirty="0"/>
              <a:t>Повторять игры, которые проводились с детьми от 2 до 3 лет. Это игры на различение звуков окружающего мира и звуков, специально производимых взрослыми. Если до этого подобные игры не проводились, то с них надо и начинать. Когда дети научатся различать два звука, можно увеличить количество звуков, предлагаемых для различения.</a:t>
            </a:r>
            <a:br>
              <a:rPr lang="ru-RU" sz="1050" dirty="0"/>
            </a:br>
            <a:r>
              <a:rPr lang="ru-RU" sz="1050" dirty="0"/>
              <a:t>Игры по развитию фонематического восприятия на материале речевых звуков:</a:t>
            </a:r>
            <a:endParaRPr lang="ru-RU" sz="1050" b="0" i="0" dirty="0">
              <a:solidFill>
                <a:srgbClr val="595959"/>
              </a:solidFill>
              <a:latin typeface="Constantia"/>
            </a:endParaRPr>
          </a:p>
        </p:txBody>
      </p:sp>
      <p:sp>
        <p:nvSpPr>
          <p:cNvPr id="92" name="Текст 91"/>
          <p:cNvSpPr>
            <a:spLocks noGrp="1"/>
          </p:cNvSpPr>
          <p:nvPr>
            <p:ph type="body" sz="quarter" idx="33"/>
          </p:nvPr>
        </p:nvSpPr>
        <p:spPr>
          <a:xfrm>
            <a:off x="7022018" y="429552"/>
            <a:ext cx="2913253" cy="1560646"/>
          </a:xfrm>
        </p:spPr>
        <p:txBody>
          <a:bodyPr/>
          <a:lstStyle/>
          <a:p>
            <a:pPr marL="0" indent="0">
              <a:buNone/>
            </a:pPr>
            <a:r>
              <a:rPr lang="ru-RU" sz="1050" dirty="0"/>
              <a:t>3. Игры на различение изолированных согласных звуков по звонкости - глухости. Например, взрослый предлагает ребенку послушать звук [ССС], обращает внимание, что он похож на  свист водички в кране. Потом послушать звук [ЗЗЗ], обращает внимание, что он похож на пение комарика. Затем взрослый произносит то звук  [З], то звук  [С]  и просит ребенка угадать, кого или что он слышит сейчас, комарика или водичку? То же и с другими парами. Предметы или живые существа можно предлагать и другие, лишь бы звук, издаваемый ими, напоминал соответствующий речевой звук. Например, звук [Ш] похож на шипение не только змеи, но и гуся. </a:t>
            </a:r>
            <a:br>
              <a:rPr lang="ru-RU" sz="1050" dirty="0"/>
            </a:br>
            <a:r>
              <a:rPr lang="ru-RU" sz="1050" dirty="0"/>
              <a:t>ЗЗЗ - звенит комарик, ССС - свистит водичка в кране.</a:t>
            </a:r>
            <a:br>
              <a:rPr lang="ru-RU" sz="1050" dirty="0"/>
            </a:br>
            <a:r>
              <a:rPr lang="ru-RU" sz="1050" dirty="0"/>
              <a:t>ВВВ - воет вьюга,  ФФФ - фыркает ежик.</a:t>
            </a:r>
            <a:br>
              <a:rPr lang="ru-RU" sz="1050" dirty="0"/>
            </a:br>
            <a:r>
              <a:rPr lang="ru-RU" sz="1050" dirty="0"/>
              <a:t>ДДД - стучит клювом дятел, ТТТ - стучат колеса вагона.</a:t>
            </a:r>
            <a:br>
              <a:rPr lang="ru-RU" sz="1050" dirty="0"/>
            </a:br>
            <a:r>
              <a:rPr lang="ru-RU" sz="1050" dirty="0"/>
              <a:t>ГГГ - гогочет гусь, ККК - капают капли дождя.             </a:t>
            </a:r>
            <a:br>
              <a:rPr lang="ru-RU" sz="1050" dirty="0"/>
            </a:br>
            <a:r>
              <a:rPr lang="ru-RU" sz="1050" dirty="0"/>
              <a:t>БББ - стучит барабан, ППП - пыхтит паровоз. </a:t>
            </a:r>
            <a:br>
              <a:rPr lang="ru-RU" sz="1050" dirty="0"/>
            </a:br>
            <a:r>
              <a:rPr lang="ru-RU" sz="1050" dirty="0"/>
              <a:t>ЖЖЖ - жужжит жук, ШШШ - шипит змея и так далее.</a:t>
            </a:r>
            <a:br>
              <a:rPr lang="ru-RU" sz="1050" dirty="0"/>
            </a:br>
            <a:endParaRPr lang="ru-RU" sz="1050" i="0" dirty="0">
              <a:solidFill>
                <a:srgbClr val="595959"/>
              </a:solidFill>
              <a:latin typeface="Constantia"/>
            </a:endParaRPr>
          </a:p>
        </p:txBody>
      </p:sp>
      <p:sp>
        <p:nvSpPr>
          <p:cNvPr id="93" name="Текст 92"/>
          <p:cNvSpPr>
            <a:spLocks noGrp="1"/>
          </p:cNvSpPr>
          <p:nvPr>
            <p:ph type="body" sz="quarter" idx="34"/>
          </p:nvPr>
        </p:nvSpPr>
        <p:spPr>
          <a:xfrm>
            <a:off x="3646287" y="3770773"/>
            <a:ext cx="2976281" cy="1677218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 smtClean="0"/>
              <a:t>2</a:t>
            </a:r>
            <a:r>
              <a:rPr lang="ru-RU" sz="1200" dirty="0" smtClean="0"/>
              <a:t>. Игры на различение изолированных речевых звуков. Это игры типа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«Поймай звук».</a:t>
            </a:r>
            <a:r>
              <a:rPr lang="ru-RU" sz="1200" dirty="0" smtClean="0"/>
              <a:t>  Взрослый и ребенок договариваются, какой звук будут «ловить». Ребенку предлагается хлопнуть, или поднять руку, если он услышит этот звук. Например, звук [А]. И предлагается ряд изолированных звуков: [У, А, А, О, И, А, М, К, А]. Произнося эти звуки, взрослый закрывает свой рот экраном (карточкой, листом бумаги), чтобы ребенок выделял звук только на слух.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100" i="0" dirty="0">
              <a:solidFill>
                <a:srgbClr val="595959"/>
              </a:solidFill>
              <a:latin typeface="Constantia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718" r="19718"/>
          <a:stretch>
            <a:fillRect/>
          </a:stretch>
        </p:blipFill>
        <p:spPr>
          <a:xfrm>
            <a:off x="521507" y="1363972"/>
            <a:ext cx="2227943" cy="2069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21422" y="6063385"/>
            <a:ext cx="1505276" cy="10774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6698" y="5751247"/>
            <a:ext cx="1470445" cy="13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Туристический буклет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Туристический буклет">
      <a:dk1>
        <a:srgbClr val="595959"/>
      </a:dk1>
      <a:lt1>
        <a:sysClr val="window" lastClr="FFFFFF"/>
      </a:lt1>
      <a:dk2>
        <a:srgbClr val="000000"/>
      </a:dk2>
      <a:lt2>
        <a:srgbClr val="F5E7B9"/>
      </a:lt2>
      <a:accent1>
        <a:srgbClr val="B52E29"/>
      </a:accent1>
      <a:accent2>
        <a:srgbClr val="6BADE3"/>
      </a:accent2>
      <a:accent3>
        <a:srgbClr val="F0C456"/>
      </a:accent3>
      <a:accent4>
        <a:srgbClr val="60958D"/>
      </a:accent4>
      <a:accent5>
        <a:srgbClr val="E5554B"/>
      </a:accent5>
      <a:accent6>
        <a:srgbClr val="D5BFA5"/>
      </a:accent6>
      <a:hlink>
        <a:srgbClr val="E6C660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9991EB-01D6-4D1E-8B21-68A3BBF23D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0</TotalTime>
  <Words>243</Words>
  <Application>Microsoft Office PowerPoint</Application>
  <PresentationFormat>Произвольный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Times New Roman</vt:lpstr>
      <vt:lpstr>Tw Cen MT</vt:lpstr>
      <vt:lpstr>Капля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2014-02-23T15:16:49Z</dcterms:created>
  <dcterms:modified xsi:type="dcterms:W3CDTF">2014-02-25T03:02:53Z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TC034618329991</vt:lpwstr>
  </property>
</Properties>
</file>