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4"/>
  </p:handoutMasterIdLst>
  <p:sldIdLst>
    <p:sldId id="256" r:id="rId2"/>
    <p:sldId id="270" r:id="rId3"/>
    <p:sldId id="258" r:id="rId4"/>
    <p:sldId id="272" r:id="rId5"/>
    <p:sldId id="259" r:id="rId6"/>
    <p:sldId id="263" r:id="rId7"/>
    <p:sldId id="276" r:id="rId8"/>
    <p:sldId id="264" r:id="rId9"/>
    <p:sldId id="265" r:id="rId10"/>
    <p:sldId id="273" r:id="rId11"/>
    <p:sldId id="261" r:id="rId12"/>
    <p:sldId id="274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20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ru-RU" sz="4000" i="1" dirty="0">
                <a:latin typeface="Cambria" panose="02040503050406030204" pitchFamily="18" charset="0"/>
              </a:rPr>
              <a:t>Ситуации </a:t>
            </a:r>
            <a:r>
              <a:rPr lang="ru-RU" sz="4000" i="1" dirty="0" smtClean="0">
                <a:latin typeface="Cambria" panose="02040503050406030204" pitchFamily="18" charset="0"/>
              </a:rPr>
              <a:t>выбора,</a:t>
            </a:r>
          </a:p>
          <a:p>
            <a:pPr algn="l">
              <a:defRPr/>
            </a:pPr>
            <a:r>
              <a:rPr lang="ru-RU" sz="4000" i="1" dirty="0" smtClean="0">
                <a:latin typeface="Cambria" panose="02040503050406030204" pitchFamily="18" charset="0"/>
              </a:rPr>
              <a:t>предоставляемые </a:t>
            </a:r>
            <a:endParaRPr lang="ru-RU" sz="4000" i="1" dirty="0">
              <a:latin typeface="Cambria" panose="02040503050406030204" pitchFamily="18" charset="0"/>
            </a:endParaRPr>
          </a:p>
          <a:p>
            <a:pPr algn="l">
              <a:defRPr/>
            </a:pPr>
            <a:r>
              <a:rPr lang="ru-RU" sz="4000" i="1" dirty="0">
                <a:latin typeface="Cambria" panose="02040503050406030204" pitchFamily="18" charset="0"/>
              </a:rPr>
              <a:t>детям родителями:</a:t>
            </a:r>
          </a:p>
        </c:rich>
      </c:tx>
      <c:layout>
        <c:manualLayout>
          <c:xMode val="edge"/>
          <c:yMode val="edge"/>
          <c:x val="5.5868109372182685E-4"/>
          <c:y val="9.680614424786276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2413588285849722"/>
          <c:y val="0.12220677130356679"/>
          <c:w val="0.44308669787143751"/>
          <c:h val="0.70152151203858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СИТУАЦИЯ ВЫБОРА:</c:v>
                </c:pt>
              </c:strCache>
            </c:strRef>
          </c:tx>
          <c:explosion val="29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2.7536671699501407E-2"/>
                  <c:y val="-0.304660979547072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531556147677579"/>
                  <c:y val="0.1527480520240792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2614909818763307E-2"/>
                  <c:y val="-2.00797286256987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3603333691520615E-2"/>
                  <c:y val="2.1648902866239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 i="1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Еда, одежда, игрушки, м/ф</c:v>
                </c:pt>
                <c:pt idx="1">
                  <c:v>Виды деятельности</c:v>
                </c:pt>
                <c:pt idx="2">
                  <c:v>Делай, что хочешь</c:v>
                </c:pt>
                <c:pt idx="3">
                  <c:v>Отсутствие выбора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10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0119549558245806E-2"/>
          <c:y val="0.63801148898368942"/>
          <c:w val="0.45634615279540897"/>
          <c:h val="0.31787875327711662"/>
        </c:manualLayout>
      </c:layout>
      <c:overlay val="1"/>
      <c:txPr>
        <a:bodyPr/>
        <a:lstStyle/>
        <a:p>
          <a:pPr>
            <a:defRPr sz="2200" b="1" i="1">
              <a:latin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F63C58A1-6D45-4239-B01F-2636A23C49FC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1" cy="501015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20E7E64D-1103-4D24-A2EF-E5F61FDA6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3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4DE5-3F12-4985-A35A-829D2099EB3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E1E7-FE5F-4683-9DF3-CDE07CC42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4DE5-3F12-4985-A35A-829D2099EB3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E1E7-FE5F-4683-9DF3-CDE07CC42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4DE5-3F12-4985-A35A-829D2099EB3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E1E7-FE5F-4683-9DF3-CDE07CC42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4DE5-3F12-4985-A35A-829D2099EB3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E1E7-FE5F-4683-9DF3-CDE07CC42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4DE5-3F12-4985-A35A-829D2099EB3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E1E7-FE5F-4683-9DF3-CDE07CC42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4DE5-3F12-4985-A35A-829D2099EB3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E1E7-FE5F-4683-9DF3-CDE07CC42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4DE5-3F12-4985-A35A-829D2099EB3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E1E7-FE5F-4683-9DF3-CDE07CC42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4DE5-3F12-4985-A35A-829D2099EB3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E1E7-FE5F-4683-9DF3-CDE07CC42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4DE5-3F12-4985-A35A-829D2099EB3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E1E7-FE5F-4683-9DF3-CDE07CC42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4DE5-3F12-4985-A35A-829D2099EB3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E1E7-FE5F-4683-9DF3-CDE07CC42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4DE5-3F12-4985-A35A-829D2099EB3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E1E7-FE5F-4683-9DF3-CDE07CC42BA2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 advClick="0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A74DE5-3F12-4985-A35A-829D2099EB3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B2E1E7-FE5F-4683-9DF3-CDE07CC42B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5000">
    <p:pull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38" y="188640"/>
            <a:ext cx="9144000" cy="60606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400" b="1" i="1" cap="none" spc="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СОЗДАНИЕ СИТУАЦИИ ВЫБОРА, КАК ОДНО ИЗ ПЕДАГОГИЧЕСКИХ УСЛОВИЙ РАЗВИТИЯ САМОСТОЯТЕЛЬНОСТИ И ОТВЕТСТВЕННОСТИ У ДЕТЕЙ ДОШКОЛЬНОГО ВОЗРАСТА.</a:t>
            </a:r>
            <a:endParaRPr lang="ru-RU" sz="44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7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 advClick="0" advTm="20000">
        <p:pull/>
      </p:transition>
    </mc:Choice>
    <mc:Fallback>
      <p:transition spd="slow" advClick="0" advTm="2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28392"/>
            <a:ext cx="914400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900" b="1" i="1" dirty="0" smtClean="0">
                <a:latin typeface="Cambria" panose="02040503050406030204" pitchFamily="18" charset="0"/>
              </a:rPr>
              <a:t>постепенно </a:t>
            </a:r>
            <a:r>
              <a:rPr lang="ru-RU" sz="2900" b="1" i="1" dirty="0">
                <a:latin typeface="Cambria" panose="02040503050406030204" pitchFamily="18" charset="0"/>
              </a:rPr>
              <a:t>вводить ситуацию выбора </a:t>
            </a:r>
            <a:r>
              <a:rPr lang="ru-RU" sz="2900" b="1" i="1" dirty="0" smtClean="0">
                <a:latin typeface="Cambria" panose="02040503050406030204" pitchFamily="18" charset="0"/>
              </a:rPr>
              <a:t>и увеличивать </a:t>
            </a:r>
            <a:r>
              <a:rPr lang="ru-RU" sz="2900" b="1" i="1" dirty="0">
                <a:latin typeface="Cambria" panose="02040503050406030204" pitchFamily="18" charset="0"/>
              </a:rPr>
              <a:t>количество вариантов для </a:t>
            </a:r>
            <a:r>
              <a:rPr lang="ru-RU" sz="2900" b="1" i="1" dirty="0" smtClean="0">
                <a:latin typeface="Cambria" panose="02040503050406030204" pitchFamily="18" charset="0"/>
              </a:rPr>
              <a:t>выбора;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900" b="1" i="1" dirty="0" smtClean="0">
                <a:latin typeface="Cambria" panose="02040503050406030204" pitchFamily="18" charset="0"/>
              </a:rPr>
              <a:t>должна </a:t>
            </a:r>
            <a:r>
              <a:rPr lang="ru-RU" sz="2900" b="1" i="1" dirty="0">
                <a:latin typeface="Cambria" panose="02040503050406030204" pitchFamily="18" charset="0"/>
              </a:rPr>
              <a:t>быть четко продумана степень свободы выбора в создаваемой ситуации</a:t>
            </a:r>
            <a:r>
              <a:rPr lang="ru-RU" sz="2900" b="1" i="1" dirty="0" smtClean="0">
                <a:latin typeface="Cambria" panose="02040503050406030204" pitchFamily="18" charset="0"/>
              </a:rPr>
              <a:t>;</a:t>
            </a:r>
          </a:p>
          <a:p>
            <a:endParaRPr lang="ru-RU" sz="2000" b="1" i="1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900" b="1" i="1" dirty="0" smtClean="0">
                <a:latin typeface="Cambria" panose="02040503050406030204" pitchFamily="18" charset="0"/>
              </a:rPr>
              <a:t>расширение </a:t>
            </a:r>
            <a:r>
              <a:rPr lang="ru-RU" sz="2900" b="1" i="1" dirty="0">
                <a:latin typeface="Cambria" panose="02040503050406030204" pitchFamily="18" charset="0"/>
              </a:rPr>
              <a:t>свободы выбора должно сопровождаться формированием знаний, умений и навыков, необходимых для овладения той или иной деятельностью</a:t>
            </a:r>
            <a:r>
              <a:rPr lang="ru-RU" sz="2900" b="1" i="1" dirty="0" smtClean="0">
                <a:latin typeface="Cambria" panose="02040503050406030204" pitchFamily="18" charset="0"/>
              </a:rPr>
              <a:t>;</a:t>
            </a:r>
          </a:p>
          <a:p>
            <a:endParaRPr lang="ru-RU" b="1" i="1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900" b="1" i="1" dirty="0" smtClean="0">
                <a:latin typeface="Cambria" panose="02040503050406030204" pitchFamily="18" charset="0"/>
              </a:rPr>
              <a:t>необходимо </a:t>
            </a:r>
            <a:r>
              <a:rPr lang="ru-RU" sz="2900" b="1" i="1" dirty="0">
                <a:latin typeface="Cambria" panose="02040503050406030204" pitchFamily="18" charset="0"/>
              </a:rPr>
              <a:t>учить делать выбор в соответствии со своими возможностями;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673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" panose="02040503050406030204" pitchFamily="18" charset="0"/>
              </a:rPr>
              <a:t>Важно учесть:</a:t>
            </a:r>
            <a:endParaRPr lang="ru-RU" sz="40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68866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ВЫБОР - необходимое условие полноценного развития личности ребёнка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015" r="21207" b="3870"/>
          <a:stretch/>
        </p:blipFill>
        <p:spPr>
          <a:xfrm>
            <a:off x="2627784" y="3068960"/>
            <a:ext cx="3837774" cy="330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16444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008" y="404664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Cambria" panose="02040503050406030204" pitchFamily="18" charset="0"/>
              </a:rPr>
              <a:t>Любой ваш выбор – ВЕРНЫЙ.</a:t>
            </a:r>
            <a:endParaRPr lang="ru-RU" sz="4800" b="1" i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27387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" panose="02040503050406030204" pitchFamily="18" charset="0"/>
              </a:rPr>
              <a:t>СПАСИБО ЗА ВНИМАНИЕ!</a:t>
            </a:r>
            <a:endParaRPr lang="ru-RU" sz="3200" b="1" i="1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C:\Users\Людмила\AppData\Local\Microsoft\Windows\Temporary Internet Files\Content.IE5\ROCC0SPC\MC9004380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72" y="1235661"/>
            <a:ext cx="3675856" cy="36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33242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74" y="188640"/>
            <a:ext cx="878497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2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“</a:t>
            </a:r>
            <a:r>
              <a:rPr lang="ru-RU" sz="62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Жизнь </a:t>
            </a:r>
            <a:r>
              <a:rPr lang="ru-RU" sz="6200" b="1" i="1" dirty="0">
                <a:solidFill>
                  <a:srgbClr val="000000"/>
                </a:solidFill>
                <a:latin typeface="Cambria" panose="02040503050406030204" pitchFamily="18" charset="0"/>
              </a:rPr>
              <a:t>— </a:t>
            </a:r>
            <a:endParaRPr lang="ru-RU" sz="6200" b="1" i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62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это</a:t>
            </a:r>
            <a:r>
              <a:rPr lang="ru-RU" sz="6200" b="1" i="1" dirty="0">
                <a:solidFill>
                  <a:srgbClr val="000000"/>
                </a:solidFill>
                <a:latin typeface="Cambria" panose="02040503050406030204" pitchFamily="18" charset="0"/>
              </a:rPr>
              <a:t> череда выборов</a:t>
            </a:r>
            <a:r>
              <a:rPr lang="ru-RU" sz="62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r>
              <a:rPr lang="en-US" sz="62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”</a:t>
            </a:r>
            <a:endParaRPr lang="ru-RU" sz="6200" b="1" i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 algn="r">
              <a:buNone/>
            </a:pPr>
            <a:endParaRPr lang="ru-RU" sz="2800" b="1" i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Нострадамус</a:t>
            </a:r>
            <a:endParaRPr lang="en-US" sz="2800" b="1" i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latin typeface="+mj-lt"/>
            </a:endParaRPr>
          </a:p>
        </p:txBody>
      </p:sp>
      <p:pic>
        <p:nvPicPr>
          <p:cNvPr id="1027" name="Picture 3" descr="C:\Users\Людмила\AppData\Local\Microsoft\Windows\Temporary Internet Files\Content.IE5\ROCC0SPC\MC9003124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96952"/>
            <a:ext cx="4537259" cy="32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42918"/>
      </p:ext>
    </p:extLst>
  </p:cSld>
  <p:clrMapOvr>
    <a:masterClrMapping/>
  </p:clrMapOvr>
  <p:transition spd="slow" advClick="0" advTm="15449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820367" cy="27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714" y="188640"/>
            <a:ext cx="8921722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Возможность дать ребёнку </a:t>
            </a:r>
          </a:p>
          <a:p>
            <a:pPr marL="0" indent="0">
              <a:buNone/>
            </a:pPr>
            <a:r>
              <a:rPr lang="ru-RU" sz="60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БЫТЬ САМИМ СОБОЙ: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2038" y="3789040"/>
            <a:ext cx="4536504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Char char=""/>
            </a:pPr>
            <a:r>
              <a:rPr lang="ru-RU" sz="2800" b="1" i="1" dirty="0">
                <a:latin typeface="Cambria"/>
              </a:rPr>
              <a:t>свободный выбор</a:t>
            </a:r>
            <a:r>
              <a:rPr lang="ru-RU" sz="2800" dirty="0">
                <a:latin typeface="Cambria"/>
              </a:rPr>
              <a:t>;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Char char=""/>
            </a:pPr>
            <a:r>
              <a:rPr lang="ru-RU" sz="2800" b="1" i="1" dirty="0">
                <a:latin typeface="Cambria"/>
              </a:rPr>
              <a:t>принятие решений;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Char char=""/>
            </a:pPr>
            <a:r>
              <a:rPr lang="ru-RU" sz="2800" b="1" i="1" dirty="0">
                <a:latin typeface="Cambria"/>
              </a:rPr>
              <a:t>поддержка детской инициативы и самостоятельности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1109017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AppData\Local\Microsoft\Windows\Temporary Internet Files\Content.IE5\ROCC0SPC\MC9002321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34" y="1142628"/>
            <a:ext cx="2592288" cy="28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2779" y="1387554"/>
            <a:ext cx="10331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 smtClean="0">
                <a:latin typeface="Cambria" panose="02040503050406030204" pitchFamily="18" charset="0"/>
              </a:rPr>
              <a:t>+</a:t>
            </a:r>
            <a:endParaRPr lang="ru-RU" sz="13800" b="1" i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3504" y="1462823"/>
            <a:ext cx="1080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i="1" dirty="0" smtClean="0">
                <a:latin typeface="Cambria" panose="02040503050406030204" pitchFamily="18" charset="0"/>
              </a:rPr>
              <a:t>=</a:t>
            </a:r>
            <a:endParaRPr lang="ru-RU" sz="13800" b="1" i="1" dirty="0"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346" b="7500"/>
          <a:stretch/>
        </p:blipFill>
        <p:spPr>
          <a:xfrm>
            <a:off x="251520" y="456269"/>
            <a:ext cx="250714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685369"/>
            <a:ext cx="84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atin typeface="Cambria" panose="02040503050406030204" pitchFamily="18" charset="0"/>
              </a:rPr>
              <a:t>СОПРОВОЖДЕНИЕ</a:t>
            </a:r>
            <a:endParaRPr lang="ru-RU" sz="48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59163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216013"/>
              </p:ext>
            </p:extLst>
          </p:nvPr>
        </p:nvGraphicFramePr>
        <p:xfrm>
          <a:off x="107504" y="116632"/>
          <a:ext cx="9036496" cy="655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6939969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5113" cy="92447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Результаты опроса:</a:t>
            </a:r>
            <a:endParaRPr lang="ru-RU" sz="48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170606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Cambria" panose="02040503050406030204" pitchFamily="18" charset="0"/>
              </a:rPr>
              <a:t>Создание ситуации выбора у родителей -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latin typeface="Cambria" panose="02040503050406030204" pitchFamily="18" charset="0"/>
              </a:rPr>
              <a:t>Спонтанный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latin typeface="Cambria" panose="02040503050406030204" pitchFamily="18" charset="0"/>
              </a:rPr>
              <a:t>Неосознанный способ развития детей</a:t>
            </a:r>
            <a:endParaRPr lang="ru-RU" sz="3600" b="1" i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ВСЕДОЗВОЛЕННОСТЬ –выбор у 16% опрошенных</a:t>
            </a:r>
            <a:endParaRPr lang="ru-RU" sz="4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77948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0" y="40466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Cambria" panose="02040503050406030204" pitchFamily="18" charset="0"/>
              </a:rPr>
              <a:t>Ситуация выбора</a:t>
            </a:r>
            <a:endParaRPr lang="ru-RU" sz="4800" b="1" i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3296" y="3140968"/>
            <a:ext cx="45986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" panose="02040503050406030204" pitchFamily="18" charset="0"/>
              </a:rPr>
              <a:t>Псевдо-выбор</a:t>
            </a:r>
          </a:p>
          <a:p>
            <a:r>
              <a:rPr lang="ru-RU" sz="4000" b="1" i="1" dirty="0" smtClean="0">
                <a:latin typeface="Cambria" panose="02040503050406030204" pitchFamily="18" charset="0"/>
              </a:rPr>
              <a:t>Подкуп</a:t>
            </a:r>
          </a:p>
          <a:p>
            <a:r>
              <a:rPr lang="ru-RU" sz="4000" b="1" i="1" dirty="0" smtClean="0">
                <a:latin typeface="Cambria" panose="02040503050406030204" pitchFamily="18" charset="0"/>
              </a:rPr>
              <a:t>Шантаж</a:t>
            </a:r>
          </a:p>
          <a:p>
            <a:r>
              <a:rPr lang="ru-RU" sz="4000" b="1" i="1" dirty="0" smtClean="0">
                <a:latin typeface="Cambria" panose="02040503050406030204" pitchFamily="18" charset="0"/>
              </a:rPr>
              <a:t>Ультиматум</a:t>
            </a:r>
          </a:p>
          <a:p>
            <a:r>
              <a:rPr lang="ru-RU" sz="4000" b="1" i="1" dirty="0" smtClean="0">
                <a:latin typeface="Cambria" panose="02040503050406030204" pitchFamily="18" charset="0"/>
              </a:rPr>
              <a:t>Манипуляция</a:t>
            </a:r>
          </a:p>
        </p:txBody>
      </p:sp>
      <p:pic>
        <p:nvPicPr>
          <p:cNvPr id="2050" name="Picture 2" descr="C:\Users\Людмила\AppData\Local\Microsoft\Windows\Temporary Internet Files\Content.IE5\D979Q4BE\MC9004397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81" y="196599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0" y="3023409"/>
            <a:ext cx="3287658" cy="32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18615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60648"/>
            <a:ext cx="9095932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i="1" dirty="0" smtClean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Ситуация </a:t>
            </a:r>
            <a:r>
              <a:rPr lang="ru-RU" sz="6600" b="1" i="1" dirty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выбора </a:t>
            </a:r>
            <a:r>
              <a:rPr lang="ru-RU" sz="4000" b="1" i="1" dirty="0" smtClean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–</a:t>
            </a:r>
          </a:p>
          <a:p>
            <a:r>
              <a:rPr lang="ru-RU" sz="4000" b="1" i="1" dirty="0" smtClean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ситуация, специально создаваемая </a:t>
            </a:r>
            <a:r>
              <a:rPr lang="ru-RU" sz="4000" b="1" i="1" dirty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педагогом </a:t>
            </a:r>
            <a:r>
              <a:rPr lang="ru-RU" sz="4000" b="1" i="1" dirty="0" smtClean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или </a:t>
            </a:r>
            <a:r>
              <a:rPr lang="ru-RU" sz="4000" b="1" i="1" dirty="0" smtClean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возникающая </a:t>
            </a:r>
            <a:r>
              <a:rPr lang="ru-RU" sz="4000" b="1" i="1" dirty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спонтанно, </a:t>
            </a:r>
            <a:r>
              <a:rPr lang="ru-RU" sz="4000" b="1" i="1" dirty="0" smtClean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но </a:t>
            </a:r>
            <a:r>
              <a:rPr lang="ru-RU" sz="4000" b="1" i="1" dirty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сознательно </a:t>
            </a:r>
            <a:r>
              <a:rPr lang="ru-RU" sz="4000" b="1" i="1" dirty="0" smtClean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используемая в </a:t>
            </a:r>
            <a:r>
              <a:rPr lang="ru-RU" sz="4000" b="1" i="1" dirty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целях </a:t>
            </a:r>
            <a:r>
              <a:rPr lang="ru-RU" sz="4000" b="1" i="1" dirty="0" smtClean="0">
                <a:solidFill>
                  <a:srgbClr val="000000"/>
                </a:solidFill>
                <a:latin typeface="Cambria"/>
                <a:ea typeface="Calibri"/>
                <a:cs typeface="Arial"/>
              </a:rPr>
              <a:t>воспитания.</a:t>
            </a:r>
            <a:endParaRPr lang="ru-RU" sz="4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Людмила\AppData\Local\Microsoft\Windows\Temporary Internet Files\Content.IE5\D979Q4BE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6" y="4221374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4221088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latin typeface="Cambria" panose="02040503050406030204" pitchFamily="18" charset="0"/>
              </a:rPr>
              <a:t>Каким образом?</a:t>
            </a:r>
            <a:endParaRPr lang="ru-RU" sz="66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93208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548680"/>
            <a:ext cx="8532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prstClr val="black"/>
                </a:solidFill>
                <a:latin typeface="Cambria" panose="02040503050406030204" pitchFamily="18" charset="0"/>
              </a:rPr>
              <a:t>РАДУГА НАСТРОЕНИЙ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b="1" i="1" dirty="0" smtClean="0">
                <a:latin typeface="Cambria" panose="02040503050406030204" pitchFamily="18" charset="0"/>
              </a:rPr>
              <a:t>выбор </a:t>
            </a:r>
            <a:r>
              <a:rPr lang="ru-RU" sz="4000" b="1" i="1" dirty="0">
                <a:latin typeface="Cambria" panose="02040503050406030204" pitchFamily="18" charset="0"/>
              </a:rPr>
              <a:t>зон деятельности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b="1" i="1" dirty="0">
                <a:latin typeface="Cambria" panose="02040503050406030204" pitchFamily="18" charset="0"/>
              </a:rPr>
              <a:t>разыгрывание проблемных ситуаций на создание ситуации выбора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b="1" i="1" dirty="0">
                <a:latin typeface="Cambria" panose="02040503050406030204" pitchFamily="18" charset="0"/>
              </a:rPr>
              <a:t>выбор партнёров по сюжетно-ролевым играм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b="1" i="1" dirty="0" smtClean="0">
                <a:latin typeface="Cambria" panose="02040503050406030204" pitchFamily="18" charset="0"/>
              </a:rPr>
              <a:t>выбор </a:t>
            </a:r>
            <a:r>
              <a:rPr lang="ru-RU" sz="4000" b="1" i="1" dirty="0">
                <a:latin typeface="Cambria" panose="02040503050406030204" pitchFamily="18" charset="0"/>
              </a:rPr>
              <a:t>материалов, образцов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b="1" i="1" dirty="0">
                <a:latin typeface="Cambria" panose="02040503050406030204" pitchFamily="18" charset="0"/>
              </a:rPr>
              <a:t>Игры и упражнения </a:t>
            </a:r>
            <a:r>
              <a:rPr lang="ru-RU" sz="4000" b="1" i="1" dirty="0" smtClean="0">
                <a:latin typeface="Cambria" panose="02040503050406030204" pitchFamily="18" charset="0"/>
              </a:rPr>
              <a:t>ТРИЗ</a:t>
            </a:r>
            <a:endParaRPr lang="ru-RU" sz="40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21752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2860</TotalTime>
  <Words>206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опроса: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</dc:title>
  <dc:creator>Людмила</dc:creator>
  <cp:lastModifiedBy>Людмила</cp:lastModifiedBy>
  <cp:revision>73</cp:revision>
  <cp:lastPrinted>2014-11-23T15:15:20Z</cp:lastPrinted>
  <dcterms:created xsi:type="dcterms:W3CDTF">2014-11-12T13:43:40Z</dcterms:created>
  <dcterms:modified xsi:type="dcterms:W3CDTF">2014-11-24T03:55:50Z</dcterms:modified>
</cp:coreProperties>
</file>