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6" r:id="rId3"/>
    <p:sldId id="257" r:id="rId4"/>
    <p:sldId id="268" r:id="rId5"/>
    <p:sldId id="279" r:id="rId6"/>
    <p:sldId id="269" r:id="rId7"/>
    <p:sldId id="270" r:id="rId8"/>
    <p:sldId id="271" r:id="rId9"/>
    <p:sldId id="272" r:id="rId10"/>
    <p:sldId id="274" r:id="rId11"/>
    <p:sldId id="275" r:id="rId12"/>
    <p:sldId id="276" r:id="rId13"/>
    <p:sldId id="273" r:id="rId14"/>
    <p:sldId id="277" r:id="rId15"/>
    <p:sldId id="282" r:id="rId16"/>
    <p:sldId id="283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14554"/>
            <a:ext cx="8396318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Проектирование современного урока в условиях перехода на новые образовательные стандарты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786322"/>
            <a:ext cx="7068910" cy="1752600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Подготовила Шаронова Е.Е.,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заместитель директора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571480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МБОУ СОШ №</a:t>
            </a:r>
            <a:r>
              <a:rPr lang="ru-RU" sz="2400" b="1" dirty="0" smtClean="0"/>
              <a:t>12</a:t>
            </a:r>
          </a:p>
          <a:p>
            <a:r>
              <a:rPr lang="ru-RU" sz="2000" b="1" dirty="0" smtClean="0"/>
              <a:t>г</a:t>
            </a:r>
            <a:r>
              <a:rPr lang="ru-RU" sz="2000" b="1" dirty="0" smtClean="0"/>
              <a:t>.Арзамаса Нижегородской области</a:t>
            </a:r>
            <a:endParaRPr lang="ru-RU" sz="2000" b="1" dirty="0"/>
          </a:p>
        </p:txBody>
      </p:sp>
      <p:pic>
        <p:nvPicPr>
          <p:cNvPr id="1026" name="Picture 2" descr="C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8287" y="0"/>
            <a:ext cx="3745713" cy="2500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01121" cy="47914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57453"/>
                <a:gridCol w="2571768"/>
                <a:gridCol w="3571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 родителями обучающихся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Происходит в виде лекций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родители не включены в образовательный процесс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Информированность родителей обучающихся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Они имеют возможность участвовать в образовательном процессе. 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Общение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учителя с родителями школьников может осуществляться при помощи Интернета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01121" cy="46037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3205"/>
                <a:gridCol w="2643206"/>
                <a:gridCol w="3214710"/>
              </a:tblGrid>
              <a:tr h="17663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837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среда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Создается 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учителем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Создается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обучающимися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(дети изготавливают учебный материал, проводят презентации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429683" cy="43180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6027"/>
                <a:gridCol w="2809905"/>
                <a:gridCol w="3563751"/>
              </a:tblGrid>
              <a:tr h="16746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643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Предметные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портфолио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Основная оценка –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учителя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Результаты: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предметные,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личностные, </a:t>
                      </a:r>
                      <a:r>
                        <a:rPr lang="ru-RU" sz="2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endParaRPr lang="ru-RU" sz="2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портфолио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Самооценка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1010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rgbClr val="002060"/>
                </a:solidFill>
              </a:rPr>
              <a:t>Системно-деятельностный</a:t>
            </a:r>
            <a:r>
              <a:rPr lang="ru-RU" sz="3600" b="1" dirty="0" smtClean="0">
                <a:solidFill>
                  <a:srgbClr val="002060"/>
                </a:solidFill>
              </a:rPr>
              <a:t> подход на уроках осуществляется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ru-RU" b="1" i="1" dirty="0" smtClean="0"/>
              <a:t>Моделирование и анализ жизненных ситуаций; </a:t>
            </a:r>
          </a:p>
          <a:p>
            <a:pPr lvl="0"/>
            <a:r>
              <a:rPr lang="ru-RU" b="1" i="1" dirty="0" smtClean="0"/>
              <a:t>Использование активных и интерактивных методик; </a:t>
            </a:r>
          </a:p>
          <a:p>
            <a:pPr lvl="0"/>
            <a:r>
              <a:rPr lang="ru-RU" b="1" i="1" dirty="0" smtClean="0"/>
              <a:t>Вовлечение школьников в проектную, исследовательскую, игровую деятельность </a:t>
            </a:r>
          </a:p>
          <a:p>
            <a:endParaRPr lang="ru-RU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29642" cy="1010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Технологическая карта урока, формирующего УУД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2" y="1935163"/>
          <a:ext cx="8858315" cy="193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0288"/>
                <a:gridCol w="1296343"/>
                <a:gridCol w="1728458"/>
                <a:gridCol w="1895705"/>
                <a:gridCol w="1500198"/>
                <a:gridCol w="135732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Ход</a:t>
                      </a:r>
                      <a:r>
                        <a:rPr lang="ru-RU" b="1" i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урока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Этап урока</a:t>
                      </a:r>
                      <a:endParaRPr lang="ru-RU" b="1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учителя</a:t>
                      </a:r>
                      <a:endParaRPr lang="ru-RU" b="1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Деятельность учащихся</a:t>
                      </a:r>
                      <a:endParaRPr lang="ru-RU" b="1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познавательная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коммуникативная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регулятивная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личностная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ПРИМЕР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39593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5 класс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Предмет: </a:t>
            </a:r>
            <a:r>
              <a:rPr lang="ru-RU" b="1" i="1" dirty="0" smtClean="0">
                <a:solidFill>
                  <a:srgbClr val="002060"/>
                </a:solidFill>
              </a:rPr>
              <a:t>литература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Тема урока: </a:t>
            </a:r>
            <a:r>
              <a:rPr lang="ru-RU" sz="2400" b="1" i="1" dirty="0" smtClean="0">
                <a:solidFill>
                  <a:srgbClr val="002060"/>
                </a:solidFill>
              </a:rPr>
              <a:t>Тропы. Введение понятия «метафора».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590800"/>
          <a:ext cx="9144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806"/>
                <a:gridCol w="7374194"/>
              </a:tblGrid>
              <a:tr h="78163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Этап  урока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Деятельность  учителя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712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ambria" pitchFamily="18" charset="0"/>
                        </a:rPr>
                        <a:t>открытие нового знания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ambria" pitchFamily="18" charset="0"/>
                        </a:rPr>
                        <a:t>1.Организует вводную беседу, подводящую к выявлению проблемы</a:t>
                      </a:r>
                    </a:p>
                    <a:p>
                      <a:r>
                        <a:rPr lang="ru-RU" sz="2000" dirty="0" smtClean="0">
                          <a:latin typeface="Cambria" pitchFamily="18" charset="0"/>
                        </a:rPr>
                        <a:t>2.Организует обсуждение</a:t>
                      </a:r>
                      <a:r>
                        <a:rPr lang="ru-RU" sz="2000" baseline="0" dirty="0" smtClean="0">
                          <a:latin typeface="Cambria" pitchFamily="18" charset="0"/>
                        </a:rPr>
                        <a:t> проблемы:</a:t>
                      </a:r>
                    </a:p>
                    <a:p>
                      <a:r>
                        <a:rPr lang="ru-RU" sz="2000" baseline="0" dirty="0" smtClean="0">
                          <a:latin typeface="Cambria" pitchFamily="18" charset="0"/>
                        </a:rPr>
                        <a:t>- </a:t>
                      </a:r>
                      <a:r>
                        <a:rPr lang="ru-RU" sz="2000" i="1" baseline="0" dirty="0" smtClean="0">
                          <a:latin typeface="Cambria" pitchFamily="18" charset="0"/>
                        </a:rPr>
                        <a:t>Почему поэт назвал  снежинку « кристальной звездой»?</a:t>
                      </a:r>
                      <a:endParaRPr lang="ru-RU" sz="2000" i="1" dirty="0" smtClean="0">
                        <a:latin typeface="Cambria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Есть ли сходство</a:t>
                      </a:r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между звездой и снежинкой, кристаллом и снежинкой?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3.Предлагает учащимся дать свое определение метафоры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4.Организует контроль точности усвоения понятия «метафора» посредством игры: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Определи, метафора ли это?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Придумай метафору сам (в группах, в парах)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ПРИМЕР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9001156" cy="5395930"/>
          </a:xfrm>
        </p:spPr>
        <p:txBody>
          <a:bodyPr/>
          <a:lstStyle/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14356"/>
          <a:ext cx="8858312" cy="608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071834"/>
                <a:gridCol w="2643206"/>
              </a:tblGrid>
              <a:tr h="42862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Деятельность учащихся (УУД)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ambria" pitchFamily="18" charset="0"/>
                        </a:rPr>
                        <a:t>познавательная</a:t>
                      </a:r>
                      <a:endParaRPr lang="ru-RU" sz="24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коммуникативная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регулятивная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1.Выделяют    слова, вызвавшие затруднения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2.Анализируют  ЛЗ слов</a:t>
                      </a:r>
                    </a:p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800" dirty="0" smtClean="0"/>
                        <a:t>3.Осмысливают причины использования такого сравнения</a:t>
                      </a:r>
                    </a:p>
                    <a:p>
                      <a:pPr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800" dirty="0" smtClean="0"/>
                        <a:t>4.Выдвигают  предположения</a:t>
                      </a:r>
                    </a:p>
                    <a:p>
                      <a:pPr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800" dirty="0" smtClean="0"/>
                        <a:t>5.Запоминают  определение</a:t>
                      </a:r>
                    </a:p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800" dirty="0" smtClean="0"/>
                        <a:t>6.Участвуют в игре по закреплению понятия «метафора»</a:t>
                      </a:r>
                    </a:p>
                    <a:p>
                      <a:endParaRPr lang="ru-RU" sz="1800" dirty="0" smtClean="0"/>
                    </a:p>
                    <a:p>
                      <a:pPr algn="l"/>
                      <a:endParaRPr lang="ru-RU" sz="18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1800" dirty="0" smtClean="0"/>
                        <a:t>Слушают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1800" baseline="0" dirty="0" smtClean="0"/>
                        <a:t>Отвечают, строят высказывания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1800" baseline="0" dirty="0" smtClean="0"/>
                        <a:t>Работают во фронтальном режиме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1800" baseline="0" dirty="0" smtClean="0"/>
                        <a:t>Взаимодействуют друг с другом в парах</a:t>
                      </a: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1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dirty="0" smtClean="0"/>
                        <a:t>1.Контролируют   правильность и полноту ответов, по мере необходимости дополняют, исправляют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2.Осуществляют самоконтроль, взаимоконтроль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4286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Типология современных уроков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928670"/>
          <a:ext cx="8501122" cy="4687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071966"/>
              </a:tblGrid>
              <a:tr h="9204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Современная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типология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Традиционная  типология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1233">
                <a:tc>
                  <a:txBody>
                    <a:bodyPr/>
                    <a:lstStyle/>
                    <a:p>
                      <a:pPr marR="3143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Урок общеметодологической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направленности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43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Урок систематизации и обобщения знаний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50">
                <a:tc>
                  <a:txBody>
                    <a:bodyPr/>
                    <a:lstStyle/>
                    <a:p>
                      <a:pPr marR="3143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Урок «открытия нового знания</a:t>
                      </a: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43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Урок объяснения нового материала</a:t>
                      </a:r>
                      <a:endParaRPr lang="ru-RU" sz="2000" b="1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50">
                <a:tc>
                  <a:txBody>
                    <a:bodyPr/>
                    <a:lstStyle/>
                    <a:p>
                      <a:pPr marR="3143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Урок </a:t>
                      </a: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рефлексии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43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entury" pitchFamily="18" charset="0"/>
                          <a:ea typeface="Times New Roman"/>
                          <a:cs typeface="Times New Roman"/>
                        </a:rPr>
                        <a:t>Урок  повторения и закрепления</a:t>
                      </a:r>
                      <a:endParaRPr lang="ru-RU" sz="2000" b="1" dirty="0"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развивающего контроля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" pitchFamily="18" charset="0"/>
                        </a:rPr>
                        <a:t>Урок  контроля</a:t>
                      </a:r>
                      <a:endParaRPr lang="ru-RU" sz="2400" b="1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305800" cy="2582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Урок в технологии системно - </a:t>
            </a:r>
            <a:r>
              <a:rPr lang="ru-RU" sz="4800" b="1" dirty="0" err="1" smtClean="0">
                <a:solidFill>
                  <a:srgbClr val="002060"/>
                </a:solidFill>
              </a:rPr>
              <a:t>деятельностного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подхода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4786322"/>
            <a:ext cx="628654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«Великая цель образования – это не знания, а действия.»</a:t>
            </a:r>
          </a:p>
          <a:p>
            <a:pPr algn="r"/>
            <a:r>
              <a:rPr lang="ru-RU" sz="2800" b="1" i="1" dirty="0" smtClean="0"/>
              <a:t>Герберт Спенсер</a:t>
            </a:r>
            <a:endParaRPr lang="ru-RU" sz="2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42852"/>
            <a:ext cx="2447925" cy="22685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357166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25 декабря 2015 г.</a:t>
            </a:r>
          </a:p>
          <a:p>
            <a:r>
              <a:rPr lang="ru-RU" sz="2400" b="1" dirty="0" smtClean="0"/>
              <a:t>Заместитель директора Шаронова Е.Е.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5725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Системно-деятельностный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подход лежит в основе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ФГОС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 обеспечивает: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готовности учащихся  к саморазвитию и непрерывному образованию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Проектирование и конструирование социальной среды  развития обучающихся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Активную учебно-познавательную деятельность обучающихся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Построение образовательного процесса с учетом индивидуальных возрастных, психологических и физиологических особенностей учащихся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01121" cy="39608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28891"/>
                <a:gridCol w="3238523"/>
                <a:gridCol w="2833707"/>
              </a:tblGrid>
              <a:tr h="198041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98041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Подготовка </a:t>
                      </a:r>
                    </a:p>
                    <a:p>
                      <a:pPr algn="ctr"/>
                      <a:r>
                        <a:rPr lang="ru-RU" sz="2400" b="1" i="1" dirty="0" smtClean="0"/>
                        <a:t>к уроку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Жестко   структурированный</a:t>
                      </a:r>
                      <a:r>
                        <a:rPr lang="ru-RU" sz="2400" baseline="0" dirty="0" smtClean="0"/>
                        <a:t> конспект 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Технологическая карта урока, формирующего УУД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01121" cy="45323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3205"/>
                <a:gridCol w="3024209"/>
                <a:gridCol w="2833707"/>
              </a:tblGrid>
              <a:tr h="226616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26616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baseline="0" dirty="0" smtClean="0"/>
                        <a:t>Сообщение  целей и задач</a:t>
                      </a:r>
                    </a:p>
                    <a:p>
                      <a:pPr algn="ctr"/>
                      <a:r>
                        <a:rPr lang="ru-RU" sz="2400" b="1" i="1" baseline="0" dirty="0" smtClean="0"/>
                        <a:t>урока</a:t>
                      </a:r>
                      <a:endParaRPr lang="ru-RU" sz="24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Учитель формулирует и сообщает учащимся, чему они должны научиться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Формулируют сами обучающиеся, определив границы знания и незнания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01121" cy="44608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3205"/>
                <a:gridCol w="3024209"/>
                <a:gridCol w="2833707"/>
              </a:tblGrid>
              <a:tr h="18055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65529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Основные </a:t>
                      </a:r>
                    </a:p>
                    <a:p>
                      <a:pPr algn="ctr"/>
                      <a:r>
                        <a:rPr lang="ru-RU" sz="2800" b="1" i="1" dirty="0" smtClean="0"/>
                        <a:t>этапы</a:t>
                      </a:r>
                    </a:p>
                    <a:p>
                      <a:pPr algn="ctr"/>
                      <a:r>
                        <a:rPr lang="ru-RU" sz="2800" b="1" i="1" dirty="0" smtClean="0"/>
                        <a:t>урока 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Объяснение и закрепление учебного материала.</a:t>
                      </a:r>
                    </a:p>
                    <a:p>
                      <a:pPr algn="ctr"/>
                      <a:r>
                        <a:rPr lang="ru-RU" sz="2400" i="1" dirty="0" smtClean="0"/>
                        <a:t>Речь учителя – на первом месте.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Самостоятельная деятельность </a:t>
                      </a:r>
                      <a:r>
                        <a:rPr lang="ru-RU" sz="2400" baseline="0" dirty="0" smtClean="0"/>
                        <a:t>  обучающихся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(</a:t>
                      </a:r>
                      <a:r>
                        <a:rPr lang="ru-RU" sz="2400" b="0" i="1" baseline="0" dirty="0" smtClean="0"/>
                        <a:t>больше половины времени  урока)</a:t>
                      </a:r>
                      <a:endParaRPr lang="ru-RU" sz="2400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01121" cy="36036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3707"/>
                <a:gridCol w="2667018"/>
                <a:gridCol w="3000396"/>
              </a:tblGrid>
              <a:tr h="161215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991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Главная</a:t>
                      </a:r>
                      <a:r>
                        <a:rPr lang="ru-RU" sz="2400" b="1" i="1" baseline="0" dirty="0" smtClean="0"/>
                        <a:t> цель урока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Успеть выполнить все, что запланировано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Организовать исследовательскую и поисковую деятельность учащихся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397000"/>
          <a:ext cx="9143998" cy="5059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3173"/>
                <a:gridCol w="2286016"/>
                <a:gridCol w="42148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Формулировки</a:t>
                      </a:r>
                      <a:r>
                        <a:rPr lang="ru-RU" sz="2400" b="1" i="1" baseline="0" dirty="0" smtClean="0"/>
                        <a:t> заданий для обучающихся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решите, 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спишите, сравните, найдите, выпишите, выполните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т. д.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т. д.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556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</a:t>
            </a:r>
            <a:endParaRPr lang="ru-RU" sz="2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01121" cy="36750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57453"/>
                <a:gridCol w="3071834"/>
                <a:gridCol w="3071834"/>
              </a:tblGrid>
              <a:tr h="18375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Предмет изменений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Традиционная    деятельность учителя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учителя, работающего по ФГОС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837537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Форма </a:t>
                      </a:r>
                    </a:p>
                    <a:p>
                      <a:pPr algn="ctr"/>
                      <a:r>
                        <a:rPr lang="ru-RU" sz="2800" b="1" i="1" dirty="0" smtClean="0"/>
                        <a:t>урока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Преимущественно фронтальная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Преимущественно групповая , 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парная и/или индивидуальная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477</TotalTime>
  <Words>729</Words>
  <Application>Microsoft Office PowerPoint</Application>
  <PresentationFormat>Экран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             Проектирование современного урока в условиях перехода на новые образовательные стандарты</vt:lpstr>
      <vt:lpstr>Урок в технологии системно - деятельностного  подхода</vt:lpstr>
      <vt:lpstr>Слайд 3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Характеристика изменений в деятельности педагога, работающего по ФГОС</vt:lpstr>
      <vt:lpstr>Системно-деятельностный подход на уроках осуществляется </vt:lpstr>
      <vt:lpstr>Технологическая карта урока, формирующего УУД </vt:lpstr>
      <vt:lpstr>ПРИМЕР</vt:lpstr>
      <vt:lpstr>ПРИМЕР</vt:lpstr>
      <vt:lpstr>Типология современных уроков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 урока,  формирующего УУД</dc:title>
  <cp:lastModifiedBy>Пользователь</cp:lastModifiedBy>
  <cp:revision>54</cp:revision>
  <dcterms:modified xsi:type="dcterms:W3CDTF">2016-01-20T18:20:08Z</dcterms:modified>
</cp:coreProperties>
</file>