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110" d="100"/>
          <a:sy n="110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r="1276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4608512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«Волейбол»</a:t>
            </a:r>
          </a:p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5085184"/>
            <a:ext cx="5328592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Черняев Евгений Александрович Учитель </a:t>
            </a:r>
            <a:r>
              <a:rPr lang="ru-RU" sz="20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</a:t>
            </a:r>
          </a:p>
          <a:p>
            <a:pPr algn="r"/>
            <a:r>
              <a:rPr lang="ru-RU" sz="20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Гимназия № 628</a:t>
            </a:r>
          </a:p>
          <a:p>
            <a:pPr algn="r"/>
            <a:r>
              <a:rPr lang="ru-RU" sz="20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Красногвардейского района</a:t>
            </a:r>
          </a:p>
          <a:p>
            <a:pPr algn="r"/>
            <a:r>
              <a:rPr lang="ru-RU" sz="20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34411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3171189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514083"/>
            <a:ext cx="417646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Имитация обычной стойки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348880"/>
            <a:ext cx="388843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Перемещение шагом: вперед, назад, в стороны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2348879"/>
            <a:ext cx="388843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Те же перемещения, но бегом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3573016"/>
            <a:ext cx="417646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То же, скачком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4437112"/>
            <a:ext cx="4536504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Ходьба, бег с ускорениями и остановками по зрительному сигналу: подбросить мяч – ускорение; поймать мяч – остановка в стойке в/б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437691"/>
            <a:ext cx="4536504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 изменением положения рук с мячом меняется и стойка: руки вперед – средняя стойка, руки вверх – высокая стойка, руки на пояс – стойка готовности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653" y="323945"/>
            <a:ext cx="784811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передача мяча снизу двумя руками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979713" y="1301858"/>
            <a:ext cx="525658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Соединение кистей рук при приеме снизу двумя руками</a:t>
            </a:r>
            <a:endParaRPr lang="ru-RU" dirty="0"/>
          </a:p>
        </p:txBody>
      </p:sp>
      <p:pic>
        <p:nvPicPr>
          <p:cNvPr id="11268" name="Picture 4" descr="http://www.distedu.ru/mirror/_sport/www.novgorod.fio.ru/projects/Project1424/images/pri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55" y="2204863"/>
            <a:ext cx="5403500" cy="4276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4602" y="323945"/>
            <a:ext cx="323422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передача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412998" y="1268760"/>
            <a:ext cx="5167114" cy="50167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2000" dirty="0" smtClean="0"/>
              <a:t>Нижние передачи можно классифицировать:</a:t>
            </a:r>
          </a:p>
          <a:p>
            <a:pPr algn="l"/>
            <a:r>
              <a:rPr lang="ru-RU" sz="2000" dirty="0" smtClean="0"/>
              <a:t>а) по способу передачи: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двумя руками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одной рукой;</a:t>
            </a:r>
          </a:p>
          <a:p>
            <a:pPr algn="l"/>
            <a:r>
              <a:rPr lang="ru-RU" sz="2000" dirty="0" smtClean="0"/>
              <a:t>б) по высоте обработки: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стоя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в приседе;</a:t>
            </a:r>
          </a:p>
          <a:p>
            <a:pPr algn="l"/>
            <a:r>
              <a:rPr lang="ru-RU" sz="2000" dirty="0" smtClean="0"/>
              <a:t>в) по направлению передачи: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над собой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впереди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за спиной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боком;</a:t>
            </a:r>
          </a:p>
          <a:p>
            <a:pPr algn="l"/>
            <a:r>
              <a:rPr lang="ru-RU" sz="2000" dirty="0" smtClean="0"/>
              <a:t>г) по положению относительно стенки: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лицом к стенке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спиной к стенке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боком к стенке.</a:t>
            </a:r>
            <a:endParaRPr lang="ru-RU" sz="2000" dirty="0"/>
          </a:p>
        </p:txBody>
      </p:sp>
      <p:pic>
        <p:nvPicPr>
          <p:cNvPr id="13314" name="Picture 2" descr="http://uchebana5.ru/images/1363/2725520/mffee5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62587"/>
            <a:ext cx="3419872" cy="422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6383" y="467961"/>
            <a:ext cx="3767313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мяча снизу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lib.convdocs.org/pars_docs/refs/35/34656/34656_html_m3306f06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4" y="2492896"/>
            <a:ext cx="9156493" cy="323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7" y="332656"/>
            <a:ext cx="849694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технике нижней передачи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29209" y="1196752"/>
            <a:ext cx="8229600" cy="54452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Перед передачей ступни на одном уровне, или одна впереди другой на 0,5-1 ступни. Ступни на расстоянии не менее ширины плеч.</a:t>
            </a:r>
          </a:p>
          <a:p>
            <a:pPr marL="0" indent="35560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передаче вперед туловище наклонено вперед (во всех фазах), при передаче за спину – вертикально.</a:t>
            </a:r>
          </a:p>
          <a:p>
            <a:pPr marL="0" indent="35560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Ноги согнуты в коленях, начинают выпрямляться раньше рук.</a:t>
            </a:r>
          </a:p>
          <a:p>
            <a:pPr marL="0" indent="35560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Перед передачей рук (предплечья и кисти) находятся на уровне пояса, локти впереди туловища.</a:t>
            </a:r>
          </a:p>
          <a:p>
            <a:pPr marL="0" indent="35560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Кисти сложены в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замок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(одна сжата, другая обхватывает) и отпущены.</a:t>
            </a:r>
          </a:p>
          <a:p>
            <a:pPr marL="0" indent="35560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Руки выпрямлены в локтях и плотно сложены. Мяч принимается на предплечья, чуть выше лучезапястных суставов. Положение рук позволяет игроку зрительно контролировать мяч в момент приема.</a:t>
            </a:r>
          </a:p>
          <a:p>
            <a:pPr marL="0" indent="35560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 приеме мяча, летящего в стороне от игрока, ближнее к мячу плечо поднимается до того, как руки складываются.</a:t>
            </a:r>
          </a:p>
          <a:p>
            <a:pPr marL="0" indent="35560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После приема руки остаются в положении приема, или незначительно сопровождают мяч.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7" y="116632"/>
            <a:ext cx="8496944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Подводящие упражнения к нижней передачи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3" y="836712"/>
            <a:ext cx="8712968" cy="58326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defPPr>
              <a:defRPr lang="ru-RU"/>
            </a:defPPr>
            <a:lvl1pPr indent="3556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>
                <a:solidFill>
                  <a:schemeClr val="tx2"/>
                </a:solidFill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>
                <a:solidFill>
                  <a:schemeClr val="tx2"/>
                </a:solidFill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>
                <a:solidFill>
                  <a:schemeClr val="tx2"/>
                </a:solidFill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>
                <a:solidFill>
                  <a:schemeClr val="tx2"/>
                </a:solidFill>
              </a:defRPr>
            </a:lvl6pPr>
            <a:lvl7pPr marL="29718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>
                <a:solidFill>
                  <a:schemeClr val="tx2"/>
                </a:solidFill>
              </a:defRPr>
            </a:lvl7pPr>
            <a:lvl8pPr marL="3429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baseline="0">
                <a:solidFill>
                  <a:schemeClr val="tx2"/>
                </a:solidFill>
              </a:defRPr>
            </a:lvl8pPr>
            <a:lvl9pPr marL="3886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baseline="0">
                <a:solidFill>
                  <a:schemeClr val="tx2"/>
                </a:solidFill>
              </a:defRPr>
            </a:lvl9pPr>
          </a:lstStyle>
          <a:p>
            <a:r>
              <a:rPr lang="ru-RU" altLang="ru-RU" sz="1600" dirty="0"/>
              <a:t>1. Сочетание положения обоих рук и основной стойки. Преподаватель или партнер давит на предплечья.</a:t>
            </a:r>
          </a:p>
          <a:p>
            <a:r>
              <a:rPr lang="ru-RU" altLang="ru-RU" sz="1600" dirty="0"/>
              <a:t>2. Подбросить мяч, после отскока от пола подставить под мяч сложенные руки, после вертикального отскока от рук поймать мяч.</a:t>
            </a:r>
          </a:p>
          <a:p>
            <a:r>
              <a:rPr lang="ru-RU" altLang="ru-RU" sz="1600" dirty="0"/>
              <a:t>3. Бросить мяч в стену, после отскока от пола подставить под мяч руки, направляя его в стену вверх – вперед, от стены поймать мяч.</a:t>
            </a:r>
          </a:p>
          <a:p>
            <a:r>
              <a:rPr lang="ru-RU" altLang="ru-RU" sz="1600" dirty="0"/>
              <a:t>4. Подбросить мяч, подставить под мяч сложенные руки. После вертикального отскока от рук поймать мяч.</a:t>
            </a:r>
          </a:p>
          <a:p>
            <a:r>
              <a:rPr lang="ru-RU" altLang="ru-RU" sz="1600" dirty="0"/>
              <a:t>5. С точного броска преподавателя вернуть мяч нижней передачей.</a:t>
            </a:r>
          </a:p>
          <a:p>
            <a:r>
              <a:rPr lang="ru-RU" altLang="ru-RU" sz="1600" dirty="0"/>
              <a:t>6. Бросить мяч в стену, подставить под мяч руки, направляя его в стену, от стены поймать мяч.</a:t>
            </a:r>
          </a:p>
          <a:p>
            <a:r>
              <a:rPr lang="ru-RU" altLang="ru-RU" sz="1600" dirty="0"/>
              <a:t>7. Бросить мяч вверх- вперед, переместиться, выполнить нижнюю передачу над собой, поймать мяч.</a:t>
            </a:r>
          </a:p>
          <a:p>
            <a:r>
              <a:rPr lang="ru-RU" altLang="ru-RU" sz="1600" dirty="0"/>
              <a:t>8. Двукратное, и многократное выполнение нижней передачи:</a:t>
            </a:r>
          </a:p>
          <a:p>
            <a:r>
              <a:rPr lang="ru-RU" altLang="ru-RU" sz="1600" dirty="0"/>
              <a:t>  над собой</a:t>
            </a:r>
            <a:r>
              <a:rPr lang="ru-RU" altLang="ru-RU" sz="1600" dirty="0" smtClean="0"/>
              <a:t>, </a:t>
            </a:r>
            <a:r>
              <a:rPr lang="ru-RU" altLang="ru-RU" sz="1600" dirty="0"/>
              <a:t>со стены.</a:t>
            </a:r>
          </a:p>
          <a:p>
            <a:r>
              <a:rPr lang="ru-RU" altLang="ru-RU" sz="1600" dirty="0"/>
              <a:t>9. Выполнить нижнюю передачу с неточного набрасывания преподавателя или партнера. Мяч набрасывается:</a:t>
            </a:r>
          </a:p>
          <a:p>
            <a:r>
              <a:rPr lang="ru-RU" altLang="ru-RU" sz="1600" dirty="0"/>
              <a:t>  впереди или через </a:t>
            </a:r>
            <a:r>
              <a:rPr lang="ru-RU" altLang="ru-RU" sz="1600" dirty="0" smtClean="0"/>
              <a:t>игрока, слева </a:t>
            </a:r>
            <a:r>
              <a:rPr lang="ru-RU" altLang="ru-RU" sz="1600" dirty="0"/>
              <a:t>или справа от игрока.</a:t>
            </a:r>
          </a:p>
          <a:p>
            <a:r>
              <a:rPr lang="ru-RU" altLang="ru-RU" sz="1600" dirty="0"/>
              <a:t>10. Нижняя придача от игрока к игроку.</a:t>
            </a:r>
          </a:p>
          <a:p>
            <a:r>
              <a:rPr lang="ru-RU" altLang="ru-RU" sz="1600" dirty="0"/>
              <a:t>11 Нижняя передача над собой с перемещением:</a:t>
            </a:r>
          </a:p>
          <a:p>
            <a:r>
              <a:rPr lang="ru-RU" altLang="ru-RU" sz="1600" dirty="0"/>
              <a:t>  вперед или </a:t>
            </a:r>
            <a:r>
              <a:rPr lang="ru-RU" altLang="ru-RU" sz="1600" dirty="0" smtClean="0"/>
              <a:t>назад,  </a:t>
            </a:r>
            <a:r>
              <a:rPr lang="ru-RU" altLang="ru-RU" sz="1600" dirty="0"/>
              <a:t>в сторону.</a:t>
            </a:r>
          </a:p>
        </p:txBody>
      </p:sp>
    </p:spTree>
    <p:extLst>
      <p:ext uri="{BB962C8B-B14F-4D97-AF65-F5344CB8AC3E}">
        <p14:creationId xmlns:p14="http://schemas.microsoft.com/office/powerpoint/2010/main" val="29968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2000094" y="436523"/>
            <a:ext cx="525658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Игра по упрощенным правилам волейбола</a:t>
            </a:r>
            <a:endParaRPr lang="ru-RU" dirty="0"/>
          </a:p>
        </p:txBody>
      </p:sp>
      <p:pic>
        <p:nvPicPr>
          <p:cNvPr id="16386" name="Picture 2" descr="http://www.brtclinic.ru/mainsite/userfiles/Image/shutterstock_58758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24737" cy="5366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8352928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5364" name="Picture 4" descr="http://holst.by/img/bart20110807035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37" y="3068960"/>
            <a:ext cx="5074027" cy="33843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6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138211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990" y="4005064"/>
            <a:ext cx="5035106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всестороннему развитию личности посредством обучения учащихся спортивной игре (волейбол)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topref.ru/main/images/164299/m470fc8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6259242" cy="310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1816395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12642"/>
            <a:ext cx="643661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Закрепить изучение основных стоек и перемещений волейболиста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924944"/>
            <a:ext cx="643661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Изучить технику приема и передачи мяча снизу двумя руками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221088"/>
            <a:ext cx="643661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Способствовать развитию быстроты, координации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5" y="5445224"/>
            <a:ext cx="698477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Способствовать воспитанию трудолюбия, самостоятельности, коллективизма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2964786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1556792"/>
            <a:ext cx="302433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оревновательная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341602"/>
            <a:ext cx="5328592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Личностно-ориентированный подход в обучении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rud.exdat.com/pars_docs/tw_refs/615/614200/614200_html_m25dc6a9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6"/>
          <a:stretch/>
        </p:blipFill>
        <p:spPr bwMode="auto">
          <a:xfrm>
            <a:off x="1835696" y="3642485"/>
            <a:ext cx="5539338" cy="2882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63284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 – игра смелых, темпераментных, решительных, физически-развитых, обладающих мгновенной реакцией и смекалкой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422591"/>
            <a:ext cx="7632848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 – развивает координацию, укрепляет сердечно-сосудистую систему, способствует формированию правильной осанки и походки, развивает ловкость, выносливость, силу и быстроту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i.eurosport.com/2012/08/09/873993-14723662-640-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77" y="2132856"/>
            <a:ext cx="3809631" cy="21429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332656"/>
            <a:ext cx="8496944" cy="1446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езопасности на уроках волейбола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75748"/>
            <a:ext cx="648072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Иметь спортивную форму, спортивную обувь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0683" y="2823319"/>
            <a:ext cx="679229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Снять все украшения (серьги, цепочки, кольца)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687415"/>
            <a:ext cx="557015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Ногти на руках коротко острижены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5" y="4542219"/>
            <a:ext cx="482453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Очки закреплены резинкой и имеют роговую оправу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7" y="5754786"/>
            <a:ext cx="579664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Необходимо соблюдать дисциплину, выполнять требования и указания учителя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2016" y="404663"/>
            <a:ext cx="3792192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игры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2704041">
            <a:off x="2339752" y="1412776"/>
            <a:ext cx="432048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023982">
            <a:off x="6322093" y="1376687"/>
            <a:ext cx="432048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6792" y="2708750"/>
            <a:ext cx="265308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Стойки и перемещения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732930"/>
            <a:ext cx="265308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владения мячом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851920" y="2996952"/>
            <a:ext cx="1152128" cy="3152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704041">
            <a:off x="4953613" y="3741042"/>
            <a:ext cx="432048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023982">
            <a:off x="8124344" y="3752951"/>
            <a:ext cx="432048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33948" y="5061196"/>
            <a:ext cx="298267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мяча сверху двумя руками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4735" y="5061195"/>
            <a:ext cx="2411761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прямая подача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1952329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im3-tub-ru.yandex.net/i?id=9bf86229ffb21fa3acc06be6a17e92eb&amp;n=33&amp;h=190&amp;w=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1339"/>
            <a:ext cx="3203848" cy="268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251520" y="1412776"/>
            <a:ext cx="5256584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Положение игрока, удобное для осуществления перемещения по площадке и принятие исходного положения для выполнения игрового приема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09" y="3573016"/>
            <a:ext cx="8873067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стойка: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полусогнуты, стопы на ширине плеч, одна впереди другой, туловище наклонено вперед, руки согнуты, взгляд устремлен вперед на соперника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09" y="4741079"/>
            <a:ext cx="887306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стойка готовности: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волейболист выставляет вперед ногу, противоположную сильной руке (правша – левую ногу, левша – правую)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007" y="5715253"/>
            <a:ext cx="7367401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переступать с ноги на ногу. Это создает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благоприятные условия для маневра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352853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51520" y="1412776"/>
            <a:ext cx="5256584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Ходьба, бег, скачок, прыжок, шаг, выпад.</a:t>
            </a:r>
          </a:p>
          <a:p>
            <a:r>
              <a:rPr lang="ru-RU" dirty="0" smtClean="0"/>
              <a:t>Главное – переместиться так быстро, чтобы перед передачей мяча занять устойчивое положение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4149080"/>
            <a:ext cx="4775113" cy="22467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Передвижение по площадке должны быть четкими, осмысленными и экономичными.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Никаких лишних движений.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rud.exdat.com/pars_docs/tw_refs/615/614200/614200_html_m792e771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2"/>
          <a:stretch/>
        </p:blipFill>
        <p:spPr bwMode="auto">
          <a:xfrm>
            <a:off x="5747627" y="188640"/>
            <a:ext cx="3144853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gendocs.ru/gendocs/docs/31/30834/conv_1/file1_html_1a58f6a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8" y="3529228"/>
            <a:ext cx="3397582" cy="3183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</TotalTime>
  <Words>872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Name</dc:creator>
  <cp:lastModifiedBy>Евгений Черняев</cp:lastModifiedBy>
  <cp:revision>20</cp:revision>
  <dcterms:created xsi:type="dcterms:W3CDTF">2015-10-25T09:43:24Z</dcterms:created>
  <dcterms:modified xsi:type="dcterms:W3CDTF">2016-02-15T15:00:22Z</dcterms:modified>
</cp:coreProperties>
</file>