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9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20D4B-D380-4890-8914-8AB6BFAF905A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471D7D5-ABC8-4D79-A7E6-E1778D2F5D21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Изобразительные</a:t>
          </a:r>
        </a:p>
        <a:p>
          <a:r>
            <a: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художественные средства</a:t>
          </a:r>
          <a:endParaRPr lang="ru-RU" sz="2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08F6FFF0-90C3-49C7-864E-4DE86FC40D31}" type="parTrans" cxnId="{DA563EB4-BFD2-4ED7-816C-D9CD849BF240}">
      <dgm:prSet/>
      <dgm:spPr/>
      <dgm:t>
        <a:bodyPr/>
        <a:lstStyle/>
        <a:p>
          <a:endParaRPr lang="ru-RU"/>
        </a:p>
      </dgm:t>
    </dgm:pt>
    <dgm:pt modelId="{7016B53F-E68F-451F-AF1A-DDD78A870D43}" type="sibTrans" cxnId="{DA563EB4-BFD2-4ED7-816C-D9CD849BF240}">
      <dgm:prSet/>
      <dgm:spPr/>
      <dgm:t>
        <a:bodyPr/>
        <a:lstStyle/>
        <a:p>
          <a:endParaRPr lang="ru-RU"/>
        </a:p>
      </dgm:t>
    </dgm:pt>
    <dgm:pt modelId="{D3DECD4F-1DB4-492A-8801-9B13BBC31597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1" action="ppaction://hlinksldjump">
                <a:snd r:embed="rId7" name="laser.wav"/>
              </a:hlinkClick>
            </a:rPr>
            <a:t>Фонетические</a:t>
          </a:r>
        </a:p>
        <a:p>
          <a:r>
            <a:rPr lang="ru-RU" b="1" dirty="0" smtClean="0">
              <a:hlinkClick xmlns:r="http://schemas.openxmlformats.org/officeDocument/2006/relationships" r:id="rId1" action="ppaction://hlinksldjump">
                <a:snd r:embed="rId7" name="laser.wav"/>
              </a:hlinkClick>
            </a:rPr>
            <a:t>(фоника)</a:t>
          </a:r>
          <a:endParaRPr lang="ru-RU" b="1" dirty="0"/>
        </a:p>
      </dgm:t>
    </dgm:pt>
    <dgm:pt modelId="{C0BE99A0-9648-4FD7-9C0E-BD6AD4508F70}" type="parTrans" cxnId="{9C05FF3E-3058-4648-BB4C-83D81FD2DBB7}">
      <dgm:prSet/>
      <dgm:spPr/>
      <dgm:t>
        <a:bodyPr/>
        <a:lstStyle/>
        <a:p>
          <a:endParaRPr lang="ru-RU" dirty="0"/>
        </a:p>
      </dgm:t>
    </dgm:pt>
    <dgm:pt modelId="{18BC24CB-1790-4B29-838C-B7389F124912}" type="sibTrans" cxnId="{9C05FF3E-3058-4648-BB4C-83D81FD2DBB7}">
      <dgm:prSet/>
      <dgm:spPr/>
      <dgm:t>
        <a:bodyPr/>
        <a:lstStyle/>
        <a:p>
          <a:endParaRPr lang="ru-RU"/>
        </a:p>
      </dgm:t>
    </dgm:pt>
    <dgm:pt modelId="{4FE4C5A3-1C0E-4A5D-BD88-87C1FBAB823A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hlinkClick xmlns:r="http://schemas.openxmlformats.org/officeDocument/2006/relationships" r:id="rId2" action="ppaction://hlinksldjump">
                <a:snd r:embed="rId8" name="wind.wav"/>
              </a:hlinkClick>
            </a:rPr>
            <a:t>Лексические</a:t>
          </a:r>
        </a:p>
        <a:p>
          <a:r>
            <a:rPr lang="ru-RU" b="1" dirty="0" smtClean="0">
              <a:solidFill>
                <a:srgbClr val="FF0000"/>
              </a:solidFill>
              <a:hlinkClick xmlns:r="http://schemas.openxmlformats.org/officeDocument/2006/relationships" r:id="rId2" action="ppaction://hlinksldjump">
                <a:snd r:embed="rId8" name="wind.wav"/>
              </a:hlinkClick>
            </a:rPr>
            <a:t>(тропы)</a:t>
          </a:r>
          <a:endParaRPr lang="ru-RU" b="1" dirty="0">
            <a:solidFill>
              <a:srgbClr val="FF0000"/>
            </a:solidFill>
          </a:endParaRPr>
        </a:p>
      </dgm:t>
    </dgm:pt>
    <dgm:pt modelId="{15726607-A838-422F-B456-4EF2B0836777}" type="parTrans" cxnId="{C924AF81-EA51-4F8E-A106-57F721D9E406}">
      <dgm:prSet/>
      <dgm:spPr/>
      <dgm:t>
        <a:bodyPr/>
        <a:lstStyle/>
        <a:p>
          <a:endParaRPr lang="ru-RU" dirty="0"/>
        </a:p>
      </dgm:t>
    </dgm:pt>
    <dgm:pt modelId="{4467DB38-D414-49B7-97CF-5FD2BE373480}" type="sibTrans" cxnId="{C924AF81-EA51-4F8E-A106-57F721D9E406}">
      <dgm:prSet/>
      <dgm:spPr/>
      <dgm:t>
        <a:bodyPr/>
        <a:lstStyle/>
        <a:p>
          <a:endParaRPr lang="ru-RU"/>
        </a:p>
      </dgm:t>
    </dgm:pt>
    <dgm:pt modelId="{81DFAC53-333E-4D20-8D24-C0BD44751F15}">
      <dgm:prSet phldrT="[Текст]"/>
      <dgm:spPr/>
      <dgm:t>
        <a:bodyPr/>
        <a:lstStyle/>
        <a:p>
          <a:r>
            <a:rPr lang="ru-RU" b="1" dirty="0" smtClean="0"/>
            <a:t>Синтаксические</a:t>
          </a:r>
        </a:p>
        <a:p>
          <a:r>
            <a:rPr lang="ru-RU" b="1" dirty="0" smtClean="0"/>
            <a:t>(стилистические фигуры)</a:t>
          </a:r>
          <a:endParaRPr lang="ru-RU" b="1" dirty="0"/>
        </a:p>
      </dgm:t>
    </dgm:pt>
    <dgm:pt modelId="{2F8BE3BA-ED3A-4B09-A18B-926309AFFD06}" type="parTrans" cxnId="{3E76578A-3425-425C-A080-FDC17BA6CCF5}">
      <dgm:prSet/>
      <dgm:spPr/>
      <dgm:t>
        <a:bodyPr/>
        <a:lstStyle/>
        <a:p>
          <a:endParaRPr lang="ru-RU" dirty="0"/>
        </a:p>
      </dgm:t>
    </dgm:pt>
    <dgm:pt modelId="{D3AEEE7D-E3BC-4898-BAB7-A1712CB88E7B}" type="sibTrans" cxnId="{3E76578A-3425-425C-A080-FDC17BA6CCF5}">
      <dgm:prSet/>
      <dgm:spPr/>
      <dgm:t>
        <a:bodyPr/>
        <a:lstStyle/>
        <a:p>
          <a:endParaRPr lang="ru-RU"/>
        </a:p>
      </dgm:t>
    </dgm:pt>
    <dgm:pt modelId="{C69E8611-890D-4005-A10A-969F53C3505D}" type="pres">
      <dgm:prSet presAssocID="{50C20D4B-D380-4890-8914-8AB6BFAF90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8D443D-8AB0-4B24-9151-ABCDBE752E25}" type="pres">
      <dgm:prSet presAssocID="{4471D7D5-ABC8-4D79-A7E6-E1778D2F5D21}" presName="hierRoot1" presStyleCnt="0"/>
      <dgm:spPr/>
    </dgm:pt>
    <dgm:pt modelId="{2C1C43E2-195D-42DA-9BA8-16485910B78A}" type="pres">
      <dgm:prSet presAssocID="{4471D7D5-ABC8-4D79-A7E6-E1778D2F5D21}" presName="composite" presStyleCnt="0"/>
      <dgm:spPr/>
    </dgm:pt>
    <dgm:pt modelId="{7C377768-F770-46AB-B2C5-A70D5CE6B3B5}" type="pres">
      <dgm:prSet presAssocID="{4471D7D5-ABC8-4D79-A7E6-E1778D2F5D21}" presName="background" presStyleLbl="node0" presStyleIdx="0" presStyleCnt="1"/>
      <dgm:spPr/>
    </dgm:pt>
    <dgm:pt modelId="{F6FDE224-FD93-4A2C-882B-E2C8B3359739}" type="pres">
      <dgm:prSet presAssocID="{4471D7D5-ABC8-4D79-A7E6-E1778D2F5D21}" presName="text" presStyleLbl="fgAcc0" presStyleIdx="0" presStyleCnt="1" custScaleX="322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F3D1AD-7FEB-4578-998B-9CF0577A8337}" type="pres">
      <dgm:prSet presAssocID="{4471D7D5-ABC8-4D79-A7E6-E1778D2F5D21}" presName="hierChild2" presStyleCnt="0"/>
      <dgm:spPr/>
    </dgm:pt>
    <dgm:pt modelId="{6026FCC4-AE3F-4787-9D75-7BE3E1AB0650}" type="pres">
      <dgm:prSet presAssocID="{C0BE99A0-9648-4FD7-9C0E-BD6AD4508F7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58A0E8D-6865-428A-B5C6-E2E59F2E2DEA}" type="pres">
      <dgm:prSet presAssocID="{D3DECD4F-1DB4-492A-8801-9B13BBC31597}" presName="hierRoot2" presStyleCnt="0"/>
      <dgm:spPr/>
    </dgm:pt>
    <dgm:pt modelId="{4524A58F-1CC3-493B-9F0E-842FBDB7C707}" type="pres">
      <dgm:prSet presAssocID="{D3DECD4F-1DB4-492A-8801-9B13BBC31597}" presName="composite2" presStyleCnt="0"/>
      <dgm:spPr/>
    </dgm:pt>
    <dgm:pt modelId="{F38DE74B-5C8C-4B5B-ACA5-8A39AA0B8F08}" type="pres">
      <dgm:prSet presAssocID="{D3DECD4F-1DB4-492A-8801-9B13BBC31597}" presName="background2" presStyleLbl="node2" presStyleIdx="0" presStyleCnt="3"/>
      <dgm:spPr/>
    </dgm:pt>
    <dgm:pt modelId="{D055F8CB-D1B5-4213-8561-8FF9D20FDB06}" type="pres">
      <dgm:prSet presAssocID="{D3DECD4F-1DB4-492A-8801-9B13BBC3159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61C332-14FC-4911-BD46-F3D6DBF47227}" type="pres">
      <dgm:prSet presAssocID="{D3DECD4F-1DB4-492A-8801-9B13BBC31597}" presName="hierChild3" presStyleCnt="0"/>
      <dgm:spPr/>
    </dgm:pt>
    <dgm:pt modelId="{8719C2A4-1DE2-4469-B620-BDE01F7CFA2E}" type="pres">
      <dgm:prSet presAssocID="{15726607-A838-422F-B456-4EF2B0836777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C62EBCF-2661-41A9-BB70-C93806CC58B9}" type="pres">
      <dgm:prSet presAssocID="{4FE4C5A3-1C0E-4A5D-BD88-87C1FBAB823A}" presName="hierRoot2" presStyleCnt="0"/>
      <dgm:spPr/>
    </dgm:pt>
    <dgm:pt modelId="{D4923629-376C-4E4F-BDB5-556C17598D44}" type="pres">
      <dgm:prSet presAssocID="{4FE4C5A3-1C0E-4A5D-BD88-87C1FBAB823A}" presName="composite2" presStyleCnt="0"/>
      <dgm:spPr/>
    </dgm:pt>
    <dgm:pt modelId="{E7C12001-9D93-47E2-95FC-94387199851F}" type="pres">
      <dgm:prSet presAssocID="{4FE4C5A3-1C0E-4A5D-BD88-87C1FBAB823A}" presName="background2" presStyleLbl="node2" presStyleIdx="1" presStyleCnt="3"/>
      <dgm:spPr/>
    </dgm:pt>
    <dgm:pt modelId="{E30F9056-FDEB-49F0-B389-4B2A6CCE6CAA}" type="pres">
      <dgm:prSet presAssocID="{4FE4C5A3-1C0E-4A5D-BD88-87C1FBAB823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C3E353-4D47-4492-ACEA-6BA9AEA96715}" type="pres">
      <dgm:prSet presAssocID="{4FE4C5A3-1C0E-4A5D-BD88-87C1FBAB823A}" presName="hierChild3" presStyleCnt="0"/>
      <dgm:spPr/>
    </dgm:pt>
    <dgm:pt modelId="{D3AED594-E4B6-4C60-B970-D31F22D99642}" type="pres">
      <dgm:prSet presAssocID="{2F8BE3BA-ED3A-4B09-A18B-926309AFFD0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F2C6986-4612-4976-B744-AD8C280C6FF4}" type="pres">
      <dgm:prSet presAssocID="{81DFAC53-333E-4D20-8D24-C0BD44751F15}" presName="hierRoot2" presStyleCnt="0"/>
      <dgm:spPr/>
    </dgm:pt>
    <dgm:pt modelId="{491C94A7-033F-4E5B-8B1F-411E436D7310}" type="pres">
      <dgm:prSet presAssocID="{81DFAC53-333E-4D20-8D24-C0BD44751F15}" presName="composite2" presStyleCnt="0"/>
      <dgm:spPr/>
    </dgm:pt>
    <dgm:pt modelId="{26B2FF33-CB69-4474-A878-7A0C3EDFABFA}" type="pres">
      <dgm:prSet presAssocID="{81DFAC53-333E-4D20-8D24-C0BD44751F15}" presName="background2" presStyleLbl="node2" presStyleIdx="2" presStyleCnt="3"/>
      <dgm:spPr/>
    </dgm:pt>
    <dgm:pt modelId="{54EA2F81-ABE2-4FFE-BBBA-D525AFEDA0F2}" type="pres">
      <dgm:prSet presAssocID="{81DFAC53-333E-4D20-8D24-C0BD44751F1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A459D-B7AB-4EF3-AFC2-6FCAC6DDC11B}" type="pres">
      <dgm:prSet presAssocID="{81DFAC53-333E-4D20-8D24-C0BD44751F15}" presName="hierChild3" presStyleCnt="0"/>
      <dgm:spPr/>
    </dgm:pt>
  </dgm:ptLst>
  <dgm:cxnLst>
    <dgm:cxn modelId="{83A35D1B-BCF7-4816-82E2-BFCB23EA2C3F}" type="presOf" srcId="{D3DECD4F-1DB4-492A-8801-9B13BBC31597}" destId="{D055F8CB-D1B5-4213-8561-8FF9D20FDB06}" srcOrd="0" destOrd="0" presId="urn:microsoft.com/office/officeart/2005/8/layout/hierarchy1"/>
    <dgm:cxn modelId="{0383FD6D-BEA7-4CB7-96F7-BE74FB5454EF}" type="presOf" srcId="{4FE4C5A3-1C0E-4A5D-BD88-87C1FBAB823A}" destId="{E30F9056-FDEB-49F0-B389-4B2A6CCE6CAA}" srcOrd="0" destOrd="0" presId="urn:microsoft.com/office/officeart/2005/8/layout/hierarchy1"/>
    <dgm:cxn modelId="{C924AF81-EA51-4F8E-A106-57F721D9E406}" srcId="{4471D7D5-ABC8-4D79-A7E6-E1778D2F5D21}" destId="{4FE4C5A3-1C0E-4A5D-BD88-87C1FBAB823A}" srcOrd="1" destOrd="0" parTransId="{15726607-A838-422F-B456-4EF2B0836777}" sibTransId="{4467DB38-D414-49B7-97CF-5FD2BE373480}"/>
    <dgm:cxn modelId="{F2D71812-C331-4EF3-99AA-1534576F67CC}" type="presOf" srcId="{15726607-A838-422F-B456-4EF2B0836777}" destId="{8719C2A4-1DE2-4469-B620-BDE01F7CFA2E}" srcOrd="0" destOrd="0" presId="urn:microsoft.com/office/officeart/2005/8/layout/hierarchy1"/>
    <dgm:cxn modelId="{5994F5C3-2CFA-4BF4-9D4F-3BC5192EE4AD}" type="presOf" srcId="{2F8BE3BA-ED3A-4B09-A18B-926309AFFD06}" destId="{D3AED594-E4B6-4C60-B970-D31F22D99642}" srcOrd="0" destOrd="0" presId="urn:microsoft.com/office/officeart/2005/8/layout/hierarchy1"/>
    <dgm:cxn modelId="{DA563EB4-BFD2-4ED7-816C-D9CD849BF240}" srcId="{50C20D4B-D380-4890-8914-8AB6BFAF905A}" destId="{4471D7D5-ABC8-4D79-A7E6-E1778D2F5D21}" srcOrd="0" destOrd="0" parTransId="{08F6FFF0-90C3-49C7-864E-4DE86FC40D31}" sibTransId="{7016B53F-E68F-451F-AF1A-DDD78A870D43}"/>
    <dgm:cxn modelId="{1A3A9607-E916-4191-AD06-5FDC8DF0CE1D}" type="presOf" srcId="{C0BE99A0-9648-4FD7-9C0E-BD6AD4508F70}" destId="{6026FCC4-AE3F-4787-9D75-7BE3E1AB0650}" srcOrd="0" destOrd="0" presId="urn:microsoft.com/office/officeart/2005/8/layout/hierarchy1"/>
    <dgm:cxn modelId="{3E76578A-3425-425C-A080-FDC17BA6CCF5}" srcId="{4471D7D5-ABC8-4D79-A7E6-E1778D2F5D21}" destId="{81DFAC53-333E-4D20-8D24-C0BD44751F15}" srcOrd="2" destOrd="0" parTransId="{2F8BE3BA-ED3A-4B09-A18B-926309AFFD06}" sibTransId="{D3AEEE7D-E3BC-4898-BAB7-A1712CB88E7B}"/>
    <dgm:cxn modelId="{1D163598-41C5-4C8F-A4CA-04EA4BE2F00F}" type="presOf" srcId="{81DFAC53-333E-4D20-8D24-C0BD44751F15}" destId="{54EA2F81-ABE2-4FFE-BBBA-D525AFEDA0F2}" srcOrd="0" destOrd="0" presId="urn:microsoft.com/office/officeart/2005/8/layout/hierarchy1"/>
    <dgm:cxn modelId="{769BD3AA-EC2A-49A0-AD86-EFA7090CFFD2}" type="presOf" srcId="{50C20D4B-D380-4890-8914-8AB6BFAF905A}" destId="{C69E8611-890D-4005-A10A-969F53C3505D}" srcOrd="0" destOrd="0" presId="urn:microsoft.com/office/officeart/2005/8/layout/hierarchy1"/>
    <dgm:cxn modelId="{9C05FF3E-3058-4648-BB4C-83D81FD2DBB7}" srcId="{4471D7D5-ABC8-4D79-A7E6-E1778D2F5D21}" destId="{D3DECD4F-1DB4-492A-8801-9B13BBC31597}" srcOrd="0" destOrd="0" parTransId="{C0BE99A0-9648-4FD7-9C0E-BD6AD4508F70}" sibTransId="{18BC24CB-1790-4B29-838C-B7389F124912}"/>
    <dgm:cxn modelId="{E65A666D-9C32-4215-9A7E-71841FADA3CC}" type="presOf" srcId="{4471D7D5-ABC8-4D79-A7E6-E1778D2F5D21}" destId="{F6FDE224-FD93-4A2C-882B-E2C8B3359739}" srcOrd="0" destOrd="0" presId="urn:microsoft.com/office/officeart/2005/8/layout/hierarchy1"/>
    <dgm:cxn modelId="{F83BC260-010F-4789-B431-9E661700EDEF}" type="presParOf" srcId="{C69E8611-890D-4005-A10A-969F53C3505D}" destId="{A78D443D-8AB0-4B24-9151-ABCDBE752E25}" srcOrd="0" destOrd="0" presId="urn:microsoft.com/office/officeart/2005/8/layout/hierarchy1"/>
    <dgm:cxn modelId="{601C334C-19B1-45A4-A4C5-E9C637FD14BB}" type="presParOf" srcId="{A78D443D-8AB0-4B24-9151-ABCDBE752E25}" destId="{2C1C43E2-195D-42DA-9BA8-16485910B78A}" srcOrd="0" destOrd="0" presId="urn:microsoft.com/office/officeart/2005/8/layout/hierarchy1"/>
    <dgm:cxn modelId="{BCAB8FA5-516C-4472-A19E-F5CA161E021A}" type="presParOf" srcId="{2C1C43E2-195D-42DA-9BA8-16485910B78A}" destId="{7C377768-F770-46AB-B2C5-A70D5CE6B3B5}" srcOrd="0" destOrd="0" presId="urn:microsoft.com/office/officeart/2005/8/layout/hierarchy1"/>
    <dgm:cxn modelId="{4E3155C5-B70D-4C1E-A043-980DB4DDB9D8}" type="presParOf" srcId="{2C1C43E2-195D-42DA-9BA8-16485910B78A}" destId="{F6FDE224-FD93-4A2C-882B-E2C8B3359739}" srcOrd="1" destOrd="0" presId="urn:microsoft.com/office/officeart/2005/8/layout/hierarchy1"/>
    <dgm:cxn modelId="{2FF6ACAB-E405-477E-A7BC-0F1E09C058B7}" type="presParOf" srcId="{A78D443D-8AB0-4B24-9151-ABCDBE752E25}" destId="{6EF3D1AD-7FEB-4578-998B-9CF0577A8337}" srcOrd="1" destOrd="0" presId="urn:microsoft.com/office/officeart/2005/8/layout/hierarchy1"/>
    <dgm:cxn modelId="{3DDA087E-032D-4A11-9D55-BFBDCFDD06B2}" type="presParOf" srcId="{6EF3D1AD-7FEB-4578-998B-9CF0577A8337}" destId="{6026FCC4-AE3F-4787-9D75-7BE3E1AB0650}" srcOrd="0" destOrd="0" presId="urn:microsoft.com/office/officeart/2005/8/layout/hierarchy1"/>
    <dgm:cxn modelId="{4484C35B-649F-4F32-8963-F562A9EE3E3B}" type="presParOf" srcId="{6EF3D1AD-7FEB-4578-998B-9CF0577A8337}" destId="{558A0E8D-6865-428A-B5C6-E2E59F2E2DEA}" srcOrd="1" destOrd="0" presId="urn:microsoft.com/office/officeart/2005/8/layout/hierarchy1"/>
    <dgm:cxn modelId="{EEEE8221-5B78-4DD7-96FE-6C271E60CE3D}" type="presParOf" srcId="{558A0E8D-6865-428A-B5C6-E2E59F2E2DEA}" destId="{4524A58F-1CC3-493B-9F0E-842FBDB7C707}" srcOrd="0" destOrd="0" presId="urn:microsoft.com/office/officeart/2005/8/layout/hierarchy1"/>
    <dgm:cxn modelId="{EA27DA12-B45B-4235-9E8A-27671E419B16}" type="presParOf" srcId="{4524A58F-1CC3-493B-9F0E-842FBDB7C707}" destId="{F38DE74B-5C8C-4B5B-ACA5-8A39AA0B8F08}" srcOrd="0" destOrd="0" presId="urn:microsoft.com/office/officeart/2005/8/layout/hierarchy1"/>
    <dgm:cxn modelId="{BD7C951D-D0F6-4E1D-A06C-D608787DF413}" type="presParOf" srcId="{4524A58F-1CC3-493B-9F0E-842FBDB7C707}" destId="{D055F8CB-D1B5-4213-8561-8FF9D20FDB06}" srcOrd="1" destOrd="0" presId="urn:microsoft.com/office/officeart/2005/8/layout/hierarchy1"/>
    <dgm:cxn modelId="{899FDDC6-FDEF-439F-AC5E-81C461B8717F}" type="presParOf" srcId="{558A0E8D-6865-428A-B5C6-E2E59F2E2DEA}" destId="{2061C332-14FC-4911-BD46-F3D6DBF47227}" srcOrd="1" destOrd="0" presId="urn:microsoft.com/office/officeart/2005/8/layout/hierarchy1"/>
    <dgm:cxn modelId="{27360BA7-18F7-494E-804F-61A4B66F38B9}" type="presParOf" srcId="{6EF3D1AD-7FEB-4578-998B-9CF0577A8337}" destId="{8719C2A4-1DE2-4469-B620-BDE01F7CFA2E}" srcOrd="2" destOrd="0" presId="urn:microsoft.com/office/officeart/2005/8/layout/hierarchy1"/>
    <dgm:cxn modelId="{F02B4518-A9F6-40AD-8363-68E4EEA5ADCD}" type="presParOf" srcId="{6EF3D1AD-7FEB-4578-998B-9CF0577A8337}" destId="{FC62EBCF-2661-41A9-BB70-C93806CC58B9}" srcOrd="3" destOrd="0" presId="urn:microsoft.com/office/officeart/2005/8/layout/hierarchy1"/>
    <dgm:cxn modelId="{9C6829B4-1540-41B3-BE6D-AEF84D8A7D5D}" type="presParOf" srcId="{FC62EBCF-2661-41A9-BB70-C93806CC58B9}" destId="{D4923629-376C-4E4F-BDB5-556C17598D44}" srcOrd="0" destOrd="0" presId="urn:microsoft.com/office/officeart/2005/8/layout/hierarchy1"/>
    <dgm:cxn modelId="{44BC67D9-83F3-413B-BC93-AD918236203D}" type="presParOf" srcId="{D4923629-376C-4E4F-BDB5-556C17598D44}" destId="{E7C12001-9D93-47E2-95FC-94387199851F}" srcOrd="0" destOrd="0" presId="urn:microsoft.com/office/officeart/2005/8/layout/hierarchy1"/>
    <dgm:cxn modelId="{7257BA0F-D5FF-4C9E-9AD2-73969A0CFB13}" type="presParOf" srcId="{D4923629-376C-4E4F-BDB5-556C17598D44}" destId="{E30F9056-FDEB-49F0-B389-4B2A6CCE6CAA}" srcOrd="1" destOrd="0" presId="urn:microsoft.com/office/officeart/2005/8/layout/hierarchy1"/>
    <dgm:cxn modelId="{BBFDB627-BE6D-400B-91EB-AC9B021A17D7}" type="presParOf" srcId="{FC62EBCF-2661-41A9-BB70-C93806CC58B9}" destId="{86C3E353-4D47-4492-ACEA-6BA9AEA96715}" srcOrd="1" destOrd="0" presId="urn:microsoft.com/office/officeart/2005/8/layout/hierarchy1"/>
    <dgm:cxn modelId="{CA7407C2-CA34-404C-AAFE-536FEA4B1298}" type="presParOf" srcId="{6EF3D1AD-7FEB-4578-998B-9CF0577A8337}" destId="{D3AED594-E4B6-4C60-B970-D31F22D99642}" srcOrd="4" destOrd="0" presId="urn:microsoft.com/office/officeart/2005/8/layout/hierarchy1"/>
    <dgm:cxn modelId="{19213D50-DD47-4097-9A58-8A86D78EC46A}" type="presParOf" srcId="{6EF3D1AD-7FEB-4578-998B-9CF0577A8337}" destId="{4F2C6986-4612-4976-B744-AD8C280C6FF4}" srcOrd="5" destOrd="0" presId="urn:microsoft.com/office/officeart/2005/8/layout/hierarchy1"/>
    <dgm:cxn modelId="{4984BA91-E2B9-4084-963A-2347F43E8A6F}" type="presParOf" srcId="{4F2C6986-4612-4976-B744-AD8C280C6FF4}" destId="{491C94A7-033F-4E5B-8B1F-411E436D7310}" srcOrd="0" destOrd="0" presId="urn:microsoft.com/office/officeart/2005/8/layout/hierarchy1"/>
    <dgm:cxn modelId="{FDC9435B-B8AE-470B-89B5-676DA72808DF}" type="presParOf" srcId="{491C94A7-033F-4E5B-8B1F-411E436D7310}" destId="{26B2FF33-CB69-4474-A878-7A0C3EDFABFA}" srcOrd="0" destOrd="0" presId="urn:microsoft.com/office/officeart/2005/8/layout/hierarchy1"/>
    <dgm:cxn modelId="{68C5E4EE-E1C0-497A-A825-3EA1D616D5F2}" type="presParOf" srcId="{491C94A7-033F-4E5B-8B1F-411E436D7310}" destId="{54EA2F81-ABE2-4FFE-BBBA-D525AFEDA0F2}" srcOrd="1" destOrd="0" presId="urn:microsoft.com/office/officeart/2005/8/layout/hierarchy1"/>
    <dgm:cxn modelId="{23641AB0-CB5E-41EA-8B0C-1A42F28D62E2}" type="presParOf" srcId="{4F2C6986-4612-4976-B744-AD8C280C6FF4}" destId="{74DA459D-B7AB-4EF3-AFC2-6FCAC6DDC1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499D4-8254-4451-BD0B-0444B42D6C3E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59D579-C7A9-43B4-AEA0-CC76204618A1}">
      <dgm:prSet phldrT="[Текст]" custT="1"/>
      <dgm:spPr/>
      <dgm:t>
        <a:bodyPr/>
        <a:lstStyle/>
        <a:p>
          <a:r>
            <a:rPr lang="ru-RU" sz="4400" dirty="0" smtClean="0"/>
            <a:t>эпитеты</a:t>
          </a:r>
          <a:endParaRPr lang="ru-RU" sz="4400" dirty="0"/>
        </a:p>
      </dgm:t>
    </dgm:pt>
    <dgm:pt modelId="{FAEEC122-8ED7-4602-980F-242E8F4AFB41}" type="parTrans" cxnId="{55C75A17-7959-4B21-AC51-8675D47D2D7D}">
      <dgm:prSet/>
      <dgm:spPr/>
      <dgm:t>
        <a:bodyPr/>
        <a:lstStyle/>
        <a:p>
          <a:endParaRPr lang="ru-RU"/>
        </a:p>
      </dgm:t>
    </dgm:pt>
    <dgm:pt modelId="{BDC5516F-81C3-46F3-9AE3-74A06A3CFA35}" type="sibTrans" cxnId="{55C75A17-7959-4B21-AC51-8675D47D2D7D}">
      <dgm:prSet/>
      <dgm:spPr/>
      <dgm:t>
        <a:bodyPr/>
        <a:lstStyle/>
        <a:p>
          <a:endParaRPr lang="ru-RU"/>
        </a:p>
      </dgm:t>
    </dgm:pt>
    <dgm:pt modelId="{56BBA4BD-D0FA-4B7B-A507-9A70DA37934A}">
      <dgm:prSet phldrT="[Текст]" custT="1"/>
      <dgm:spPr/>
      <dgm:t>
        <a:bodyPr/>
        <a:lstStyle/>
        <a:p>
          <a:r>
            <a:rPr lang="ru-RU" sz="2400" b="1" i="1" dirty="0" smtClean="0"/>
            <a:t>«звезды золотые»,«сонные березки»,«шелковые косы»,«серебряные росы»</a:t>
          </a:r>
          <a:endParaRPr lang="ru-RU" sz="2400" b="1" dirty="0"/>
        </a:p>
      </dgm:t>
    </dgm:pt>
    <dgm:pt modelId="{822D88B0-1D91-4B1D-AA57-8B196FD098C9}" type="parTrans" cxnId="{3ED915C0-2FF6-4264-B038-E287E83D3A51}">
      <dgm:prSet/>
      <dgm:spPr/>
      <dgm:t>
        <a:bodyPr/>
        <a:lstStyle/>
        <a:p>
          <a:endParaRPr lang="ru-RU"/>
        </a:p>
      </dgm:t>
    </dgm:pt>
    <dgm:pt modelId="{2DA5AD0E-78C3-4DBE-AB68-C915E10D07E9}" type="sibTrans" cxnId="{3ED915C0-2FF6-4264-B038-E287E83D3A51}">
      <dgm:prSet/>
      <dgm:spPr/>
      <dgm:t>
        <a:bodyPr/>
        <a:lstStyle/>
        <a:p>
          <a:endParaRPr lang="ru-RU"/>
        </a:p>
      </dgm:t>
    </dgm:pt>
    <dgm:pt modelId="{B29F0E7C-A438-4ABA-A110-24CB40961B73}">
      <dgm:prSet phldrT="[Текст]" custT="1"/>
      <dgm:spPr/>
      <dgm:t>
        <a:bodyPr/>
        <a:lstStyle/>
        <a:p>
          <a:r>
            <a:rPr lang="ru-RU" sz="2800" b="1" dirty="0" smtClean="0"/>
            <a:t>олицетворения</a:t>
          </a:r>
          <a:endParaRPr lang="ru-RU" sz="2800" b="1" dirty="0"/>
        </a:p>
      </dgm:t>
    </dgm:pt>
    <dgm:pt modelId="{54A68D60-672C-4C7B-8498-86B25BB3564A}" type="parTrans" cxnId="{8A74A97B-7C2F-42FF-AB0A-600BF3D81484}">
      <dgm:prSet/>
      <dgm:spPr/>
      <dgm:t>
        <a:bodyPr/>
        <a:lstStyle/>
        <a:p>
          <a:endParaRPr lang="ru-RU"/>
        </a:p>
      </dgm:t>
    </dgm:pt>
    <dgm:pt modelId="{44E03A26-782B-4F76-A2CC-406C8BB40F0F}" type="sibTrans" cxnId="{8A74A97B-7C2F-42FF-AB0A-600BF3D81484}">
      <dgm:prSet/>
      <dgm:spPr/>
      <dgm:t>
        <a:bodyPr/>
        <a:lstStyle/>
        <a:p>
          <a:endParaRPr lang="ru-RU"/>
        </a:p>
      </dgm:t>
    </dgm:pt>
    <dgm:pt modelId="{AB33A693-FD98-4978-8348-5F0C78DCE40B}">
      <dgm:prSet phldrT="[Текст]" custT="1"/>
      <dgm:spPr/>
      <dgm:t>
        <a:bodyPr/>
        <a:lstStyle/>
        <a:p>
          <a:r>
            <a:rPr lang="ru-RU" sz="2000" b="1" i="1" dirty="0" smtClean="0"/>
            <a:t>«задремали звезды» , «улыбнулись ... березки», «растрепали ... косы», «крапива обрядилась», «шепчет шаловливо»</a:t>
          </a:r>
          <a:endParaRPr lang="ru-RU" sz="2000" b="1" dirty="0"/>
        </a:p>
      </dgm:t>
    </dgm:pt>
    <dgm:pt modelId="{8B0B7979-7E51-4402-985C-206D02D7021D}" type="parTrans" cxnId="{9C28A425-4440-4167-9038-2D822DFA94B8}">
      <dgm:prSet/>
      <dgm:spPr/>
      <dgm:t>
        <a:bodyPr/>
        <a:lstStyle/>
        <a:p>
          <a:endParaRPr lang="ru-RU"/>
        </a:p>
      </dgm:t>
    </dgm:pt>
    <dgm:pt modelId="{C8553C36-9F72-4522-8F6A-69C4099F6281}" type="sibTrans" cxnId="{9C28A425-4440-4167-9038-2D822DFA94B8}">
      <dgm:prSet/>
      <dgm:spPr/>
      <dgm:t>
        <a:bodyPr/>
        <a:lstStyle/>
        <a:p>
          <a:endParaRPr lang="ru-RU"/>
        </a:p>
      </dgm:t>
    </dgm:pt>
    <dgm:pt modelId="{BA651CD2-1224-49A0-A2FE-E84D5DB34909}">
      <dgm:prSet phldrT="[Текст]"/>
      <dgm:spPr/>
      <dgm:t>
        <a:bodyPr/>
        <a:lstStyle/>
        <a:p>
          <a:r>
            <a:rPr lang="ru-RU" dirty="0" smtClean="0"/>
            <a:t>метафоры</a:t>
          </a:r>
          <a:endParaRPr lang="ru-RU" dirty="0"/>
        </a:p>
      </dgm:t>
    </dgm:pt>
    <dgm:pt modelId="{86F04F3C-04DF-48F0-ADBF-239D2A04FD5B}" type="parTrans" cxnId="{F4E956D9-8AD7-4C1C-8970-6854496144C6}">
      <dgm:prSet/>
      <dgm:spPr/>
      <dgm:t>
        <a:bodyPr/>
        <a:lstStyle/>
        <a:p>
          <a:endParaRPr lang="ru-RU"/>
        </a:p>
      </dgm:t>
    </dgm:pt>
    <dgm:pt modelId="{D5726ED6-6B98-49CC-8B5C-DED77C6C076A}" type="sibTrans" cxnId="{F4E956D9-8AD7-4C1C-8970-6854496144C6}">
      <dgm:prSet/>
      <dgm:spPr/>
      <dgm:t>
        <a:bodyPr/>
        <a:lstStyle/>
        <a:p>
          <a:endParaRPr lang="ru-RU"/>
        </a:p>
      </dgm:t>
    </dgm:pt>
    <dgm:pt modelId="{F4956A02-3AB2-4E9B-B89F-F0CB3D4E677B}">
      <dgm:prSet phldrT="[Текст]"/>
      <dgm:spPr/>
      <dgm:t>
        <a:bodyPr/>
        <a:lstStyle/>
        <a:p>
          <a:r>
            <a:rPr lang="ru-RU" b="1" i="1" dirty="0" smtClean="0"/>
            <a:t>«зеркало затона», «горят ... росы», «сетку небосклона»</a:t>
          </a:r>
          <a:endParaRPr lang="ru-RU" b="1" dirty="0"/>
        </a:p>
      </dgm:t>
    </dgm:pt>
    <dgm:pt modelId="{43A20D5F-0199-4CCE-9A89-F7AFCF575AA4}" type="parTrans" cxnId="{EDCCD5C7-2C8C-40F8-9E98-0EB16C6A6F19}">
      <dgm:prSet/>
      <dgm:spPr/>
      <dgm:t>
        <a:bodyPr/>
        <a:lstStyle/>
        <a:p>
          <a:endParaRPr lang="ru-RU"/>
        </a:p>
      </dgm:t>
    </dgm:pt>
    <dgm:pt modelId="{A83E6150-947E-47CD-A4F8-FEEBE5116A01}" type="sibTrans" cxnId="{EDCCD5C7-2C8C-40F8-9E98-0EB16C6A6F19}">
      <dgm:prSet/>
      <dgm:spPr/>
      <dgm:t>
        <a:bodyPr/>
        <a:lstStyle/>
        <a:p>
          <a:endParaRPr lang="ru-RU"/>
        </a:p>
      </dgm:t>
    </dgm:pt>
    <dgm:pt modelId="{11CD32FD-E414-4887-B8EE-2F45DC49E661}" type="pres">
      <dgm:prSet presAssocID="{8BA499D4-8254-4451-BD0B-0444B42D6C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9D52E-DD7B-45AB-8268-490266BD0528}" type="pres">
      <dgm:prSet presAssocID="{EB59D579-C7A9-43B4-AEA0-CC76204618A1}" presName="linNode" presStyleCnt="0"/>
      <dgm:spPr/>
    </dgm:pt>
    <dgm:pt modelId="{10E8E8BF-D3ED-43D7-AA64-CE422FF05C04}" type="pres">
      <dgm:prSet presAssocID="{EB59D579-C7A9-43B4-AEA0-CC76204618A1}" presName="parentText" presStyleLbl="node1" presStyleIdx="0" presStyleCnt="3" custLinFactNeighborY="4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FFAD0-D472-4025-8EDE-3F5C3BA3BD88}" type="pres">
      <dgm:prSet presAssocID="{EB59D579-C7A9-43B4-AEA0-CC76204618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968FA-262C-4BAE-B137-5EEC117B7413}" type="pres">
      <dgm:prSet presAssocID="{BDC5516F-81C3-46F3-9AE3-74A06A3CFA35}" presName="sp" presStyleCnt="0"/>
      <dgm:spPr/>
    </dgm:pt>
    <dgm:pt modelId="{717BEC88-506A-4D83-AF80-C5B5068BED0E}" type="pres">
      <dgm:prSet presAssocID="{B29F0E7C-A438-4ABA-A110-24CB40961B73}" presName="linNode" presStyleCnt="0"/>
      <dgm:spPr/>
    </dgm:pt>
    <dgm:pt modelId="{3D809642-4036-452A-8314-F276710FCB0A}" type="pres">
      <dgm:prSet presAssocID="{B29F0E7C-A438-4ABA-A110-24CB40961B7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CA80F-D222-4005-9FCC-386FCC69974F}" type="pres">
      <dgm:prSet presAssocID="{B29F0E7C-A438-4ABA-A110-24CB40961B7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1DC7C-1908-4FC1-9DB7-31C2F77ABAA2}" type="pres">
      <dgm:prSet presAssocID="{44E03A26-782B-4F76-A2CC-406C8BB40F0F}" presName="sp" presStyleCnt="0"/>
      <dgm:spPr/>
    </dgm:pt>
    <dgm:pt modelId="{640F6C15-D599-4111-91A1-0AC3E155FA65}" type="pres">
      <dgm:prSet presAssocID="{BA651CD2-1224-49A0-A2FE-E84D5DB34909}" presName="linNode" presStyleCnt="0"/>
      <dgm:spPr/>
    </dgm:pt>
    <dgm:pt modelId="{E7A0D892-0B63-4D08-88B2-1DC9ED517E5F}" type="pres">
      <dgm:prSet presAssocID="{BA651CD2-1224-49A0-A2FE-E84D5DB3490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04EFD-262C-4650-9848-794972565E0E}" type="pres">
      <dgm:prSet presAssocID="{BA651CD2-1224-49A0-A2FE-E84D5DB3490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FB33B9-6A26-4DB8-8D83-4EA58BD4A688}" type="presOf" srcId="{F4956A02-3AB2-4E9B-B89F-F0CB3D4E677B}" destId="{CA204EFD-262C-4650-9848-794972565E0E}" srcOrd="0" destOrd="0" presId="urn:microsoft.com/office/officeart/2005/8/layout/vList5"/>
    <dgm:cxn modelId="{F4E956D9-8AD7-4C1C-8970-6854496144C6}" srcId="{8BA499D4-8254-4451-BD0B-0444B42D6C3E}" destId="{BA651CD2-1224-49A0-A2FE-E84D5DB34909}" srcOrd="2" destOrd="0" parTransId="{86F04F3C-04DF-48F0-ADBF-239D2A04FD5B}" sibTransId="{D5726ED6-6B98-49CC-8B5C-DED77C6C076A}"/>
    <dgm:cxn modelId="{EBB81750-2276-4D50-926C-F1B811458A0D}" type="presOf" srcId="{AB33A693-FD98-4978-8348-5F0C78DCE40B}" destId="{610CA80F-D222-4005-9FCC-386FCC69974F}" srcOrd="0" destOrd="0" presId="urn:microsoft.com/office/officeart/2005/8/layout/vList5"/>
    <dgm:cxn modelId="{55C75A17-7959-4B21-AC51-8675D47D2D7D}" srcId="{8BA499D4-8254-4451-BD0B-0444B42D6C3E}" destId="{EB59D579-C7A9-43B4-AEA0-CC76204618A1}" srcOrd="0" destOrd="0" parTransId="{FAEEC122-8ED7-4602-980F-242E8F4AFB41}" sibTransId="{BDC5516F-81C3-46F3-9AE3-74A06A3CFA35}"/>
    <dgm:cxn modelId="{10131242-2F81-4A6B-9229-3D1439B4C8F2}" type="presOf" srcId="{EB59D579-C7A9-43B4-AEA0-CC76204618A1}" destId="{10E8E8BF-D3ED-43D7-AA64-CE422FF05C04}" srcOrd="0" destOrd="0" presId="urn:microsoft.com/office/officeart/2005/8/layout/vList5"/>
    <dgm:cxn modelId="{EDCCD5C7-2C8C-40F8-9E98-0EB16C6A6F19}" srcId="{BA651CD2-1224-49A0-A2FE-E84D5DB34909}" destId="{F4956A02-3AB2-4E9B-B89F-F0CB3D4E677B}" srcOrd="0" destOrd="0" parTransId="{43A20D5F-0199-4CCE-9A89-F7AFCF575AA4}" sibTransId="{A83E6150-947E-47CD-A4F8-FEEBE5116A01}"/>
    <dgm:cxn modelId="{4B867B8C-7147-461E-AB81-2E3A09669AC1}" type="presOf" srcId="{BA651CD2-1224-49A0-A2FE-E84D5DB34909}" destId="{E7A0D892-0B63-4D08-88B2-1DC9ED517E5F}" srcOrd="0" destOrd="0" presId="urn:microsoft.com/office/officeart/2005/8/layout/vList5"/>
    <dgm:cxn modelId="{DA0341FF-4E31-45BD-96ED-1E23BD52A4DA}" type="presOf" srcId="{56BBA4BD-D0FA-4B7B-A507-9A70DA37934A}" destId="{7E5FFAD0-D472-4025-8EDE-3F5C3BA3BD88}" srcOrd="0" destOrd="0" presId="urn:microsoft.com/office/officeart/2005/8/layout/vList5"/>
    <dgm:cxn modelId="{C683B05E-D564-47B0-9D5A-C699357FB1E7}" type="presOf" srcId="{8BA499D4-8254-4451-BD0B-0444B42D6C3E}" destId="{11CD32FD-E414-4887-B8EE-2F45DC49E661}" srcOrd="0" destOrd="0" presId="urn:microsoft.com/office/officeart/2005/8/layout/vList5"/>
    <dgm:cxn modelId="{8A74A97B-7C2F-42FF-AB0A-600BF3D81484}" srcId="{8BA499D4-8254-4451-BD0B-0444B42D6C3E}" destId="{B29F0E7C-A438-4ABA-A110-24CB40961B73}" srcOrd="1" destOrd="0" parTransId="{54A68D60-672C-4C7B-8498-86B25BB3564A}" sibTransId="{44E03A26-782B-4F76-A2CC-406C8BB40F0F}"/>
    <dgm:cxn modelId="{3ED915C0-2FF6-4264-B038-E287E83D3A51}" srcId="{EB59D579-C7A9-43B4-AEA0-CC76204618A1}" destId="{56BBA4BD-D0FA-4B7B-A507-9A70DA37934A}" srcOrd="0" destOrd="0" parTransId="{822D88B0-1D91-4B1D-AA57-8B196FD098C9}" sibTransId="{2DA5AD0E-78C3-4DBE-AB68-C915E10D07E9}"/>
    <dgm:cxn modelId="{9C28A425-4440-4167-9038-2D822DFA94B8}" srcId="{B29F0E7C-A438-4ABA-A110-24CB40961B73}" destId="{AB33A693-FD98-4978-8348-5F0C78DCE40B}" srcOrd="0" destOrd="0" parTransId="{8B0B7979-7E51-4402-985C-206D02D7021D}" sibTransId="{C8553C36-9F72-4522-8F6A-69C4099F6281}"/>
    <dgm:cxn modelId="{421E20DC-45FC-4725-BE97-04798873CA3D}" type="presOf" srcId="{B29F0E7C-A438-4ABA-A110-24CB40961B73}" destId="{3D809642-4036-452A-8314-F276710FCB0A}" srcOrd="0" destOrd="0" presId="urn:microsoft.com/office/officeart/2005/8/layout/vList5"/>
    <dgm:cxn modelId="{DEFD4ED7-B6C3-446E-8553-EB57C14DCB3D}" type="presParOf" srcId="{11CD32FD-E414-4887-B8EE-2F45DC49E661}" destId="{0629D52E-DD7B-45AB-8268-490266BD0528}" srcOrd="0" destOrd="0" presId="urn:microsoft.com/office/officeart/2005/8/layout/vList5"/>
    <dgm:cxn modelId="{62BF7C2C-54B1-4F42-A31A-B0A74B919BFE}" type="presParOf" srcId="{0629D52E-DD7B-45AB-8268-490266BD0528}" destId="{10E8E8BF-D3ED-43D7-AA64-CE422FF05C04}" srcOrd="0" destOrd="0" presId="urn:microsoft.com/office/officeart/2005/8/layout/vList5"/>
    <dgm:cxn modelId="{18F39BCF-84A4-4190-BFC8-6E07DA22E5E6}" type="presParOf" srcId="{0629D52E-DD7B-45AB-8268-490266BD0528}" destId="{7E5FFAD0-D472-4025-8EDE-3F5C3BA3BD88}" srcOrd="1" destOrd="0" presId="urn:microsoft.com/office/officeart/2005/8/layout/vList5"/>
    <dgm:cxn modelId="{CC3882EA-0D7D-47D0-B0A9-6700E8461EB5}" type="presParOf" srcId="{11CD32FD-E414-4887-B8EE-2F45DC49E661}" destId="{C89968FA-262C-4BAE-B137-5EEC117B7413}" srcOrd="1" destOrd="0" presId="urn:microsoft.com/office/officeart/2005/8/layout/vList5"/>
    <dgm:cxn modelId="{B6CC4CD5-EC95-4827-904D-8B377F520456}" type="presParOf" srcId="{11CD32FD-E414-4887-B8EE-2F45DC49E661}" destId="{717BEC88-506A-4D83-AF80-C5B5068BED0E}" srcOrd="2" destOrd="0" presId="urn:microsoft.com/office/officeart/2005/8/layout/vList5"/>
    <dgm:cxn modelId="{DADB431C-910E-431B-88F0-5E5CCC2C5C27}" type="presParOf" srcId="{717BEC88-506A-4D83-AF80-C5B5068BED0E}" destId="{3D809642-4036-452A-8314-F276710FCB0A}" srcOrd="0" destOrd="0" presId="urn:microsoft.com/office/officeart/2005/8/layout/vList5"/>
    <dgm:cxn modelId="{4030E1FF-DE6B-42D8-8FE6-A6B8E98B8870}" type="presParOf" srcId="{717BEC88-506A-4D83-AF80-C5B5068BED0E}" destId="{610CA80F-D222-4005-9FCC-386FCC69974F}" srcOrd="1" destOrd="0" presId="urn:microsoft.com/office/officeart/2005/8/layout/vList5"/>
    <dgm:cxn modelId="{C41A7D29-5D17-4798-9ADE-B9E072D34FDA}" type="presParOf" srcId="{11CD32FD-E414-4887-B8EE-2F45DC49E661}" destId="{B831DC7C-1908-4FC1-9DB7-31C2F77ABAA2}" srcOrd="3" destOrd="0" presId="urn:microsoft.com/office/officeart/2005/8/layout/vList5"/>
    <dgm:cxn modelId="{782E20F2-8C01-48D1-9E33-0C0F6C155E19}" type="presParOf" srcId="{11CD32FD-E414-4887-B8EE-2F45DC49E661}" destId="{640F6C15-D599-4111-91A1-0AC3E155FA65}" srcOrd="4" destOrd="0" presId="urn:microsoft.com/office/officeart/2005/8/layout/vList5"/>
    <dgm:cxn modelId="{3EBE7D55-6A3A-4A9B-BF0F-2C7ADCBDF671}" type="presParOf" srcId="{640F6C15-D599-4111-91A1-0AC3E155FA65}" destId="{E7A0D892-0B63-4D08-88B2-1DC9ED517E5F}" srcOrd="0" destOrd="0" presId="urn:microsoft.com/office/officeart/2005/8/layout/vList5"/>
    <dgm:cxn modelId="{F3CF8B23-C34F-44E8-898F-2EA8FA459399}" type="presParOf" srcId="{640F6C15-D599-4111-91A1-0AC3E155FA65}" destId="{CA204EFD-262C-4650-9848-794972565E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AED594-E4B6-4C60-B970-D31F22D99642}">
      <dsp:nvSpPr>
        <dsp:cNvPr id="0" name=""/>
        <dsp:cNvSpPr/>
      </dsp:nvSpPr>
      <dsp:spPr>
        <a:xfrm>
          <a:off x="3871555" y="2146746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541"/>
              </a:lnTo>
              <a:lnTo>
                <a:pt x="2747555" y="445541"/>
              </a:lnTo>
              <a:lnTo>
                <a:pt x="2747555" y="6537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9C2A4-1DE2-4469-B620-BDE01F7CFA2E}">
      <dsp:nvSpPr>
        <dsp:cNvPr id="0" name=""/>
        <dsp:cNvSpPr/>
      </dsp:nvSpPr>
      <dsp:spPr>
        <a:xfrm>
          <a:off x="3825835" y="2146746"/>
          <a:ext cx="91440" cy="653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7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6FCC4-AE3F-4787-9D75-7BE3E1AB0650}">
      <dsp:nvSpPr>
        <dsp:cNvPr id="0" name=""/>
        <dsp:cNvSpPr/>
      </dsp:nvSpPr>
      <dsp:spPr>
        <a:xfrm>
          <a:off x="1123999" y="2146746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2747555" y="0"/>
              </a:moveTo>
              <a:lnTo>
                <a:pt x="2747555" y="445541"/>
              </a:lnTo>
              <a:lnTo>
                <a:pt x="0" y="445541"/>
              </a:lnTo>
              <a:lnTo>
                <a:pt x="0" y="6537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77768-F770-46AB-B2C5-A70D5CE6B3B5}">
      <dsp:nvSpPr>
        <dsp:cNvPr id="0" name=""/>
        <dsp:cNvSpPr/>
      </dsp:nvSpPr>
      <dsp:spPr>
        <a:xfrm>
          <a:off x="250881" y="719267"/>
          <a:ext cx="7241346" cy="1427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FDE224-FD93-4A2C-882B-E2C8B3359739}">
      <dsp:nvSpPr>
        <dsp:cNvPr id="0" name=""/>
        <dsp:cNvSpPr/>
      </dsp:nvSpPr>
      <dsp:spPr>
        <a:xfrm>
          <a:off x="500659" y="956555"/>
          <a:ext cx="7241346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Изобразительные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художественные средства</a:t>
          </a:r>
          <a:endParaRPr lang="ru-RU" sz="28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00659" y="956555"/>
        <a:ext cx="7241346" cy="1427479"/>
      </dsp:txXfrm>
    </dsp:sp>
    <dsp:sp modelId="{F38DE74B-5C8C-4B5B-ACA5-8A39AA0B8F08}">
      <dsp:nvSpPr>
        <dsp:cNvPr id="0" name=""/>
        <dsp:cNvSpPr/>
      </dsp:nvSpPr>
      <dsp:spPr>
        <a:xfrm>
          <a:off x="0" y="2800540"/>
          <a:ext cx="2247999" cy="1427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55F8CB-D1B5-4213-8561-8FF9D20FDB06}">
      <dsp:nvSpPr>
        <dsp:cNvPr id="0" name=""/>
        <dsp:cNvSpPr/>
      </dsp:nvSpPr>
      <dsp:spPr>
        <a:xfrm>
          <a:off x="249777" y="3037829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hlinkClick xmlns:r="http://schemas.openxmlformats.org/officeDocument/2006/relationships" r:id="" action="ppaction://hlinksldjump">
                <a:snd r:embed="rId7" name="laser.wav"/>
              </a:hlinkClick>
            </a:rPr>
            <a:t>Фонетические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hlinkClick xmlns:r="http://schemas.openxmlformats.org/officeDocument/2006/relationships" r:id="" action="ppaction://hlinksldjump">
                <a:snd r:embed="rId7" name="laser.wav"/>
              </a:hlinkClick>
            </a:rPr>
            <a:t>(фоника)</a:t>
          </a:r>
          <a:endParaRPr lang="ru-RU" sz="2200" b="1" kern="1200" dirty="0"/>
        </a:p>
      </dsp:txBody>
      <dsp:txXfrm>
        <a:off x="249777" y="3037829"/>
        <a:ext cx="2247999" cy="1427479"/>
      </dsp:txXfrm>
    </dsp:sp>
    <dsp:sp modelId="{E7C12001-9D93-47E2-95FC-94387199851F}">
      <dsp:nvSpPr>
        <dsp:cNvPr id="0" name=""/>
        <dsp:cNvSpPr/>
      </dsp:nvSpPr>
      <dsp:spPr>
        <a:xfrm>
          <a:off x="2747555" y="2800540"/>
          <a:ext cx="2247999" cy="1427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0F9056-FDEB-49F0-B389-4B2A6CCE6CAA}">
      <dsp:nvSpPr>
        <dsp:cNvPr id="0" name=""/>
        <dsp:cNvSpPr/>
      </dsp:nvSpPr>
      <dsp:spPr>
        <a:xfrm>
          <a:off x="2997333" y="3037829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>
                <a:snd r:embed="rId8" name="wind.wav"/>
              </a:hlinkClick>
            </a:rPr>
            <a:t>Лексические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>
                <a:snd r:embed="rId8" name="wind.wav"/>
              </a:hlinkClick>
            </a:rPr>
            <a:t>(тропы)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2997333" y="3037829"/>
        <a:ext cx="2247999" cy="1427479"/>
      </dsp:txXfrm>
    </dsp:sp>
    <dsp:sp modelId="{26B2FF33-CB69-4474-A878-7A0C3EDFABFA}">
      <dsp:nvSpPr>
        <dsp:cNvPr id="0" name=""/>
        <dsp:cNvSpPr/>
      </dsp:nvSpPr>
      <dsp:spPr>
        <a:xfrm>
          <a:off x="5495110" y="2800540"/>
          <a:ext cx="2247999" cy="1427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EA2F81-ABE2-4FFE-BBBA-D525AFEDA0F2}">
      <dsp:nvSpPr>
        <dsp:cNvPr id="0" name=""/>
        <dsp:cNvSpPr/>
      </dsp:nvSpPr>
      <dsp:spPr>
        <a:xfrm>
          <a:off x="5744888" y="3037829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Синтаксические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(стилистические фигуры)</a:t>
          </a:r>
          <a:endParaRPr lang="ru-RU" sz="2200" b="1" kern="1200" dirty="0"/>
        </a:p>
      </dsp:txBody>
      <dsp:txXfrm>
        <a:off x="5744888" y="3037829"/>
        <a:ext cx="2247999" cy="1427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7C462-973C-40CC-8110-B951AABC09F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38AA-B8C3-4A49-B25D-7EC134454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838AA-B8C3-4A49-B25D-7EC1344545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838AA-B8C3-4A49-B25D-7EC13445455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4EA-EC7D-4BC1-9B6E-EDAD4A912D28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DDEE-05C4-4FC8-BE29-B3FBB4C3C1A3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317F-BA89-465C-A45D-A59A2CBF6C1B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91A-8A85-4C7B-A357-B43F2172C061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6109-FC74-4CC0-98D9-91885A8F450E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CE93C-0A35-46D1-BAA3-57DEE849AB3A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1DD3-257F-4A91-9632-B7519CFC5116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291-5962-4C6A-8CDD-60DD191E7E81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1B86-2A9B-4EA5-8F30-6EC3E78EDD4A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F2D9-6A7A-4E2E-B778-DB369B802206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FF06-A4D4-43AC-923F-A8B9FF29B0F4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4CD5-D03A-4D56-853E-7C72AD51D3AF}" type="datetime1">
              <a:rPr lang="ru-RU" smtClean="0"/>
              <a:pPr/>
              <a:t>02.06.2012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B15ED-1305-4144-8EED-20C3C8B6BB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72;&#1085;&#1100;&#1082;&#1072;\Downloads\24_urK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99px.ru/sstorage/53/2011/07/image_533107111329168876414.jpg" TargetMode="External"/><Relationship Id="rId2" Type="http://schemas.openxmlformats.org/officeDocument/2006/relationships/hyperlink" Target="http://www.lit-studi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ryakov.ucoz.ru/load/muz/sergej_esenin/cesenin_s_dobrym_utrom/2-1-0-24%20&#1052;&#1091;&#1079;.&#1084;&#1080;&#1085;&#1080;&#1072;&#1090;&#1102;&#1088;&#1072;" TargetMode="External"/><Relationship Id="rId4" Type="http://schemas.openxmlformats.org/officeDocument/2006/relationships/hyperlink" Target="http://www.litra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Учимся находить эпитеты, метафоры и сравнения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уроках чтения в 4 классе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Автор: учитель начальных классов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Закалашвили Зоя Заликоевна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МБОУСОШ№ 4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п.Росляково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ЗАТО Североморск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Мурманской области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Олицетворение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Наделение неодушевлённых предметов признаками и свойствами человека. Олицетворение – разновидность метафоры. Олицетворение используется при описании явлений природы, окружающих человека.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73016"/>
            <a:ext cx="669356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Звезда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звездою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говорит.</a:t>
            </a:r>
          </a:p>
          <a:p>
            <a:pPr algn="r">
              <a:buNone/>
            </a:pP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(М.Ю.Лермонтов)</a:t>
            </a:r>
          </a:p>
          <a:p>
            <a:pPr algn="ctr">
              <a:buNone/>
            </a:pP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Спит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сиянье голубом.</a:t>
            </a:r>
          </a:p>
          <a:p>
            <a:pPr algn="r">
              <a:buNone/>
            </a:pP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(М.Ю.Лермонтов)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Метонимия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Метонимия (греч. «метонимиа» – переименование) – перенос признаков с родного предмета на другой на основании их смежности. Метонимию можно отнести к разновидности метафоры, однако метафору легко переделать в сравнение, а метонимию – нет.</a:t>
            </a:r>
          </a:p>
          <a:p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1900" b="1" dirty="0" smtClean="0"/>
          </a:p>
          <a:p>
            <a:pPr algn="ctr">
              <a:buNone/>
            </a:pPr>
            <a:endParaRPr lang="ru-RU" sz="1900" b="1" dirty="0" smtClean="0"/>
          </a:p>
          <a:p>
            <a:pPr algn="ctr">
              <a:buNone/>
            </a:pPr>
            <a:endParaRPr lang="ru-RU" sz="1900" b="1" dirty="0" smtClean="0"/>
          </a:p>
          <a:p>
            <a:pPr algn="ctr">
              <a:buNone/>
            </a:pPr>
            <a:endParaRPr lang="ru-RU" sz="1900" b="1" dirty="0" smtClean="0"/>
          </a:p>
          <a:p>
            <a:pPr algn="ctr">
              <a:buNone/>
            </a:pPr>
            <a:r>
              <a:rPr lang="ru-RU" sz="1900" b="1" dirty="0" smtClean="0"/>
              <a:t>Конечно, бродит не гармонь ,а гармонист. Почему же поэт назвал человека словом, обозначающим инструмент ?Для того, чтобы читатель сразу понял, что гармонист не только бродит, но играет, причем играет что-то грустное (гармонь одинокая)</a:t>
            </a:r>
            <a:endParaRPr lang="ru-RU" sz="1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140968"/>
            <a:ext cx="464383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Ликует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буйный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Рим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(М.Ю.Лермонтов)</a:t>
            </a:r>
          </a:p>
          <a:p>
            <a:pPr algn="r">
              <a:buNone/>
            </a:pPr>
            <a:endParaRPr lang="ru-RU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Только слышно на улице где-то,</a:t>
            </a:r>
          </a:p>
          <a:p>
            <a:pPr algn="ctr">
              <a:buNone/>
            </a:pP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Одинокая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бродит гармонь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(М.Исаковский)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Аллегория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Аллегория (греч «аллегорина» – иносказание) – выражение отвлеченных понятий в конкретных художественных образах</a:t>
            </a:r>
          </a:p>
          <a:p>
            <a:r>
              <a:rPr lang="ru-RU" b="1" dirty="0" smtClean="0"/>
              <a:t>Например, в баснях, сказках </a:t>
            </a:r>
            <a:r>
              <a:rPr lang="ru-RU" b="1" dirty="0" smtClean="0">
                <a:solidFill>
                  <a:srgbClr val="FF0000"/>
                </a:solidFill>
              </a:rPr>
              <a:t>глупость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упрямство</a:t>
            </a:r>
            <a:r>
              <a:rPr lang="ru-RU" b="1" dirty="0" smtClean="0"/>
              <a:t> воплощается в образе осла, </a:t>
            </a:r>
            <a:r>
              <a:rPr lang="ru-RU" b="1" dirty="0" smtClean="0">
                <a:solidFill>
                  <a:srgbClr val="FF0000"/>
                </a:solidFill>
              </a:rPr>
              <a:t>трусость</a:t>
            </a:r>
            <a:r>
              <a:rPr lang="ru-RU" b="1" dirty="0" smtClean="0"/>
              <a:t> –в образе зайца, </a:t>
            </a:r>
            <a:r>
              <a:rPr lang="ru-RU" b="1" dirty="0" smtClean="0">
                <a:solidFill>
                  <a:srgbClr val="FF0000"/>
                </a:solidFill>
              </a:rPr>
              <a:t>хитрость</a:t>
            </a:r>
            <a:r>
              <a:rPr lang="ru-RU" b="1" dirty="0" smtClean="0"/>
              <a:t> – лисы.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Гипербола и Литота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  <a:scene3d>
              <a:camera prst="perspectiveLeft"/>
              <a:lightRig rig="threePt" dir="t"/>
            </a:scene3d>
          </a:bodyPr>
          <a:lstStyle/>
          <a:p>
            <a:r>
              <a:rPr lang="ru-RU" sz="4400" i="1" dirty="0" smtClean="0"/>
              <a:t>Гипербола</a:t>
            </a:r>
            <a:r>
              <a:rPr lang="ru-RU" sz="4400" dirty="0" smtClean="0"/>
              <a:t>, или художественное преувеличение.</a:t>
            </a:r>
          </a:p>
          <a:p>
            <a:pPr>
              <a:buNone/>
            </a:pPr>
            <a:r>
              <a:rPr lang="ru-RU" sz="4400" dirty="0" smtClean="0"/>
              <a:t> </a:t>
            </a:r>
          </a:p>
          <a:p>
            <a:r>
              <a:rPr lang="ru-RU" sz="4400" i="1" dirty="0" smtClean="0"/>
              <a:t>Литота</a:t>
            </a:r>
            <a:r>
              <a:rPr lang="ru-RU" sz="4400" dirty="0" smtClean="0"/>
              <a:t>, или художественное преуменьшение.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Определи какие художественные средства и приемы использованы в следующих отрывках стихотворений поэтов?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564904"/>
            <a:ext cx="514025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Печальная береза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моего окна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прихотью мороза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Разубрана она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(А. Фет)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21602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эпитет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843808" y="2060848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803354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Они сошлись. Волна и камень,</a:t>
            </a:r>
          </a:p>
          <a:p>
            <a:pPr algn="ctr">
              <a:buNone/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Стихи и проза, лед и пламень.</a:t>
            </a:r>
          </a:p>
          <a:p>
            <a:pPr algn="ctr">
              <a:buNone/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Не столь различны меж собой.</a:t>
            </a:r>
          </a:p>
          <a:p>
            <a:pPr algn="ctr">
              <a:buNone/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(А. Пушкин)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403648" y="692696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404664"/>
            <a:ext cx="23042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олицетворение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933056"/>
            <a:ext cx="83760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>
              <a:tabLst>
                <a:tab pos="457200" algn="l"/>
              </a:tabLst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Недаром помнит вся Россия</a:t>
            </a:r>
          </a:p>
          <a:p>
            <a:pPr marL="342900" indent="-342900" algn="ctr">
              <a:tabLst>
                <a:tab pos="457200" algn="l"/>
              </a:tabLst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Про день Бородина</a:t>
            </a:r>
          </a:p>
          <a:p>
            <a:pPr marL="342900" indent="-342900" algn="ctr">
              <a:tabLst>
                <a:tab pos="457200" algn="l"/>
              </a:tabLst>
            </a:pPr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( М. Лермонтов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5733256"/>
            <a:ext cx="22322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метонимия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635896" y="5157192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/>
              <a:t>Стихотворение Сергея Есенина</a:t>
            </a:r>
            <a:br>
              <a:rPr lang="ru-RU" b="1" dirty="0" smtClean="0"/>
            </a:br>
            <a:r>
              <a:rPr lang="ru-RU" b="1" dirty="0" smtClean="0"/>
              <a:t> «С добрым утром!»</a:t>
            </a:r>
            <a:br>
              <a:rPr lang="ru-RU" b="1" dirty="0" smtClean="0"/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340768"/>
            <a:ext cx="7884368" cy="5517232"/>
          </a:xfrm>
        </p:spPr>
        <p:txBody>
          <a:bodyPr anchor="ctr">
            <a:normAutofit fontScale="92500" lnSpcReduction="20000"/>
            <a:scene3d>
              <a:camera prst="perspectiveLeft"/>
              <a:lightRig rig="threePt" dir="t"/>
            </a:scene3d>
          </a:bodyPr>
          <a:lstStyle/>
          <a:p>
            <a:r>
              <a:rPr lang="ru-RU" sz="3600" b="1" dirty="0" smtClean="0"/>
              <a:t>Задремали звезды золотые,</a:t>
            </a:r>
            <a:br>
              <a:rPr lang="ru-RU" sz="3600" b="1" dirty="0" smtClean="0"/>
            </a:br>
            <a:r>
              <a:rPr lang="ru-RU" sz="3600" b="1" dirty="0" smtClean="0"/>
              <a:t>Задрожало зеркало затона.</a:t>
            </a:r>
            <a:br>
              <a:rPr lang="ru-RU" sz="3600" b="1" dirty="0" smtClean="0"/>
            </a:br>
            <a:r>
              <a:rPr lang="ru-RU" sz="3600" b="1" dirty="0" smtClean="0"/>
              <a:t>Брезжит свет на заводи речные</a:t>
            </a:r>
            <a:br>
              <a:rPr lang="ru-RU" sz="3600" b="1" dirty="0" smtClean="0"/>
            </a:br>
            <a:r>
              <a:rPr lang="ru-RU" sz="3600" b="1" dirty="0" smtClean="0"/>
              <a:t>И румянит сетку небосклона.</a:t>
            </a:r>
          </a:p>
          <a:p>
            <a:r>
              <a:rPr lang="ru-RU" sz="3600" b="1" dirty="0" smtClean="0"/>
              <a:t>Улыбнулись сонные березки,</a:t>
            </a:r>
            <a:br>
              <a:rPr lang="ru-RU" sz="3600" b="1" dirty="0" smtClean="0"/>
            </a:br>
            <a:r>
              <a:rPr lang="ru-RU" sz="3600" b="1" dirty="0" smtClean="0"/>
              <a:t>Растрепали шелковые косы,</a:t>
            </a:r>
            <a:br>
              <a:rPr lang="ru-RU" sz="3600" b="1" dirty="0" smtClean="0"/>
            </a:br>
            <a:r>
              <a:rPr lang="ru-RU" sz="3600" b="1" dirty="0" smtClean="0"/>
              <a:t>Шелестят зеленые сережки,</a:t>
            </a:r>
            <a:br>
              <a:rPr lang="ru-RU" sz="3600" b="1" dirty="0" smtClean="0"/>
            </a:br>
            <a:r>
              <a:rPr lang="ru-RU" sz="3600" b="1" dirty="0" smtClean="0"/>
              <a:t>И горят серебряные росы.</a:t>
            </a:r>
          </a:p>
          <a:p>
            <a:r>
              <a:rPr lang="ru-RU" sz="3600" b="1" dirty="0" smtClean="0"/>
              <a:t>У плетня заросшая крапива</a:t>
            </a:r>
            <a:br>
              <a:rPr lang="ru-RU" sz="3600" b="1" dirty="0" smtClean="0"/>
            </a:br>
            <a:r>
              <a:rPr lang="ru-RU" sz="3600" b="1" dirty="0" smtClean="0"/>
              <a:t>Обрядилась ярким перламутром</a:t>
            </a:r>
            <a:br>
              <a:rPr lang="ru-RU" sz="3600" b="1" dirty="0" smtClean="0"/>
            </a:br>
            <a:r>
              <a:rPr lang="ru-RU" sz="3600" b="1" dirty="0" smtClean="0"/>
              <a:t>И, качаясь, шепчет шаловливо:</a:t>
            </a:r>
            <a:br>
              <a:rPr lang="ru-RU" sz="3600" b="1" dirty="0" smtClean="0"/>
            </a:br>
            <a:r>
              <a:rPr lang="ru-RU" sz="3600" b="1" dirty="0" smtClean="0"/>
              <a:t>«С добрым утром!»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Закалашвили З.З.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861048"/>
            <a:ext cx="1656184" cy="9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28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24_ur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37220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25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Лексические средства стихотворения С.Есенина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73424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 движется взгляд поэта: </a:t>
            </a:r>
            <a:br>
              <a:rPr lang="ru-RU" sz="3200" b="1" dirty="0" smtClean="0"/>
            </a:br>
            <a:r>
              <a:rPr lang="ru-RU" sz="3200" b="1" dirty="0" smtClean="0"/>
              <a:t>что он видит в природе в начале </a:t>
            </a:r>
            <a:br>
              <a:rPr lang="ru-RU" sz="3200" b="1" dirty="0" smtClean="0"/>
            </a:br>
            <a:r>
              <a:rPr lang="ru-RU" sz="3200" b="1" dirty="0" smtClean="0"/>
              <a:t>и в конце стихотворения?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 строфа</a:t>
            </a:r>
            <a:r>
              <a:rPr lang="ru-RU" dirty="0" smtClean="0"/>
              <a:t> – </a:t>
            </a:r>
            <a:r>
              <a:rPr lang="ru-RU" b="1" dirty="0" smtClean="0"/>
              <a:t>небо, золотые засыпающие звезды </a:t>
            </a:r>
            <a:r>
              <a:rPr lang="ru-RU" dirty="0" smtClean="0"/>
              <a:t>(гаснущие, слабо мерцающие на фоне светлеющего неба); затем взгляд поэта опускается на </a:t>
            </a:r>
            <a:r>
              <a:rPr lang="ru-RU" b="1" dirty="0" smtClean="0"/>
              <a:t>землю</a:t>
            </a:r>
            <a:r>
              <a:rPr lang="ru-RU" dirty="0" smtClean="0"/>
              <a:t>, он видит </a:t>
            </a:r>
            <a:r>
              <a:rPr lang="ru-RU" b="1" dirty="0" smtClean="0"/>
              <a:t>речную заводь </a:t>
            </a:r>
            <a:r>
              <a:rPr lang="ru-RU" dirty="0" smtClean="0"/>
              <a:t>с недвижной водой, в которой отражается блеск звезд; утренняя заря, освещающая мир «</a:t>
            </a:r>
            <a:r>
              <a:rPr lang="ru-RU" i="1" dirty="0" smtClean="0"/>
              <a:t>румяным»</a:t>
            </a:r>
            <a:r>
              <a:rPr lang="ru-RU" dirty="0" smtClean="0"/>
              <a:t> светом.</a:t>
            </a:r>
          </a:p>
          <a:p>
            <a:r>
              <a:rPr lang="ru-RU" b="1" dirty="0" smtClean="0"/>
              <a:t>2 строфа</a:t>
            </a:r>
            <a:r>
              <a:rPr lang="ru-RU" dirty="0" smtClean="0"/>
              <a:t> – взгляд поэта обращен на </a:t>
            </a:r>
            <a:r>
              <a:rPr lang="ru-RU" b="1" dirty="0" smtClean="0"/>
              <a:t>березки</a:t>
            </a:r>
            <a:r>
              <a:rPr lang="ru-RU" dirty="0" smtClean="0"/>
              <a:t>, стоящие неподалеку, которые еле колышут своими ветками под легким утренним ветерком; затем взгляд падает </a:t>
            </a:r>
            <a:r>
              <a:rPr lang="ru-RU" b="1" dirty="0" smtClean="0"/>
              <a:t>под ноги</a:t>
            </a:r>
            <a:r>
              <a:rPr lang="ru-RU" dirty="0" smtClean="0"/>
              <a:t>, где в свете утренней зари «</a:t>
            </a:r>
            <a:r>
              <a:rPr lang="ru-RU" i="1" dirty="0" smtClean="0"/>
              <a:t>горит»</a:t>
            </a:r>
            <a:r>
              <a:rPr lang="ru-RU" dirty="0" smtClean="0"/>
              <a:t> </a:t>
            </a:r>
            <a:r>
              <a:rPr lang="ru-RU" b="1" dirty="0" smtClean="0"/>
              <a:t>роса </a:t>
            </a:r>
            <a:r>
              <a:rPr lang="ru-RU" dirty="0" smtClean="0"/>
              <a:t>серебристым цветом.</a:t>
            </a:r>
          </a:p>
          <a:p>
            <a:r>
              <a:rPr lang="ru-RU" b="1" dirty="0" smtClean="0"/>
              <a:t>3 строфа</a:t>
            </a:r>
            <a:r>
              <a:rPr lang="ru-RU" dirty="0" smtClean="0"/>
              <a:t> – </a:t>
            </a:r>
            <a:r>
              <a:rPr lang="ru-RU" b="1" dirty="0" smtClean="0"/>
              <a:t>около ног, у плетня</a:t>
            </a:r>
            <a:r>
              <a:rPr lang="ru-RU" dirty="0" smtClean="0"/>
              <a:t>, поэт видит </a:t>
            </a:r>
            <a:r>
              <a:rPr lang="ru-RU" b="1" dirty="0" smtClean="0"/>
              <a:t>крапиву</a:t>
            </a:r>
            <a:r>
              <a:rPr lang="ru-RU" dirty="0" smtClean="0"/>
              <a:t>, которая из-за росы покрылась перламутровым блеском и качается под утренним ветерком.</a:t>
            </a:r>
          </a:p>
          <a:p>
            <a:r>
              <a:rPr lang="ru-RU" b="1" dirty="0" smtClean="0"/>
              <a:t>Вывод</a:t>
            </a:r>
            <a:r>
              <a:rPr lang="ru-RU" b="1" dirty="0" smtClean="0">
                <a:solidFill>
                  <a:srgbClr val="FF0000"/>
                </a:solidFill>
              </a:rPr>
              <a:t>: поэт охватывает взглядом весь мир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от поднебесья до «заросшей крапивы»</a:t>
            </a:r>
            <a:r>
              <a:rPr lang="ru-RU" dirty="0" smtClean="0"/>
              <a:t>, которая путается под ногами; он изображает картину просыпающейся природы. Можно предположить по ряду примет («</a:t>
            </a:r>
            <a:r>
              <a:rPr lang="ru-RU" i="1" dirty="0" smtClean="0"/>
              <a:t>брезжит свет»</a:t>
            </a:r>
            <a:r>
              <a:rPr lang="ru-RU" dirty="0" smtClean="0"/>
              <a:t>, «</a:t>
            </a:r>
            <a:r>
              <a:rPr lang="ru-RU" i="1" dirty="0" smtClean="0"/>
              <a:t>зеленые сережки»</a:t>
            </a:r>
            <a:r>
              <a:rPr lang="ru-RU" dirty="0" smtClean="0"/>
              <a:t>, «</a:t>
            </a:r>
            <a:r>
              <a:rPr lang="ru-RU" i="1" dirty="0" smtClean="0"/>
              <a:t>заросшая крапива»</a:t>
            </a:r>
            <a:r>
              <a:rPr lang="ru-RU" dirty="0" smtClean="0"/>
              <a:t>), что автор описывает раннее июньское утро, около пяти часов.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Как поэт изображает эти явления природы?</a:t>
            </a:r>
            <a:br>
              <a:rPr lang="ru-RU" sz="2800" b="1" dirty="0" smtClean="0"/>
            </a:br>
            <a:r>
              <a:rPr lang="ru-RU" sz="2800" b="1" dirty="0" smtClean="0"/>
              <a:t> С помощью каких слов одушевляет явления природы?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Есенин изображает мир живой, одухотворенный, просыпающийся.</a:t>
            </a:r>
          </a:p>
          <a:p>
            <a:r>
              <a:rPr lang="ru-RU" dirty="0" smtClean="0"/>
              <a:t> С помощью слов «</a:t>
            </a:r>
            <a:r>
              <a:rPr lang="ru-RU" i="1" dirty="0" smtClean="0"/>
              <a:t>улыбнулись сонные</a:t>
            </a:r>
            <a:r>
              <a:rPr lang="ru-RU" dirty="0" smtClean="0"/>
              <a:t> березки», «</a:t>
            </a:r>
            <a:r>
              <a:rPr lang="ru-RU" i="1" dirty="0" smtClean="0"/>
              <a:t>растрепали </a:t>
            </a:r>
            <a:r>
              <a:rPr lang="ru-RU" dirty="0" smtClean="0"/>
              <a:t>шелковые </a:t>
            </a:r>
            <a:r>
              <a:rPr lang="ru-RU" i="1" dirty="0" smtClean="0"/>
              <a:t>косы»</a:t>
            </a:r>
            <a:r>
              <a:rPr lang="ru-RU" dirty="0" smtClean="0"/>
              <a:t>, «</a:t>
            </a:r>
            <a:r>
              <a:rPr lang="ru-RU" i="1" dirty="0" smtClean="0"/>
              <a:t>шепчет шаловливо» </a:t>
            </a:r>
            <a:r>
              <a:rPr lang="ru-RU" dirty="0" smtClean="0"/>
              <a:t>поэту удалось создать образ живой природы: березки похожи на улыбающихся и растрепанных со сна девушек, даже обычная крапива изображается поэтом кокетливой красавицей-шалуньей.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Все это достигается с помощью эпитетов и олицетворений.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работы с лирическими стихотворениями в начальной школе.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Расширять литературный кругозор школьников за счет образцовых произведений русской классической поэзии ХIХ века.</a:t>
            </a:r>
          </a:p>
          <a:p>
            <a:r>
              <a:rPr lang="ru-RU" dirty="0" smtClean="0"/>
              <a:t>Формировать первичные представления о специфике лирических произведений, учить понимать основное настроение стихотворения и его изменения.</a:t>
            </a:r>
          </a:p>
          <a:p>
            <a:r>
              <a:rPr lang="ru-RU" dirty="0" smtClean="0"/>
              <a:t>Формировать умение понимать изобразительно-выразительные средства языка (олицетворение, эпитет, сравнение, звукопись, контраст) и их роль в художественном произведении.</a:t>
            </a:r>
          </a:p>
          <a:p>
            <a:r>
              <a:rPr lang="ru-RU" dirty="0" smtClean="0"/>
              <a:t>Развивать образное мышление и творческое воображение учащихся.</a:t>
            </a:r>
          </a:p>
          <a:p>
            <a:r>
              <a:rPr lang="ru-RU" dirty="0" smtClean="0"/>
              <a:t>Совершенствовать выразительность чтения.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поэту удалось изобразить звуки легкого утреннего ветерка?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Особую роль в этом стихотворении играет и звукопись, в частности аллитерации (</a:t>
            </a:r>
            <a:r>
              <a:rPr lang="ru-RU" b="1" dirty="0" smtClean="0">
                <a:solidFill>
                  <a:srgbClr val="FF0000"/>
                </a:solidFill>
              </a:rPr>
              <a:t>звуковые повторы согласных звуков [</a:t>
            </a:r>
            <a:r>
              <a:rPr lang="ru-RU" b="1" dirty="0" err="1" smtClean="0">
                <a:solidFill>
                  <a:srgbClr val="FF0000"/>
                </a:solidFill>
              </a:rPr>
              <a:t>ш</a:t>
            </a:r>
            <a:r>
              <a:rPr lang="ru-RU" b="1" dirty="0" smtClean="0">
                <a:solidFill>
                  <a:srgbClr val="FF0000"/>
                </a:solidFill>
              </a:rPr>
              <a:t>] и [с]), </a:t>
            </a:r>
            <a:r>
              <a:rPr lang="ru-RU" dirty="0" smtClean="0"/>
              <a:t>которые</a:t>
            </a:r>
            <a:r>
              <a:rPr lang="ru-RU" b="1" dirty="0" smtClean="0"/>
              <a:t> </a:t>
            </a:r>
            <a:r>
              <a:rPr lang="ru-RU" dirty="0" smtClean="0"/>
              <a:t>помогают создать звуковой образ легкого утреннего ветерка. Именно его еле слышимое трепетание заставляет березок «растрепаться», а шаловливую крапиву – качаться. </a:t>
            </a:r>
          </a:p>
          <a:p>
            <a:r>
              <a:rPr lang="ru-RU" dirty="0" smtClean="0"/>
              <a:t>«</a:t>
            </a:r>
            <a:r>
              <a:rPr lang="ru-RU" b="1" i="1" u="sng" dirty="0" smtClean="0"/>
              <a:t>ш</a:t>
            </a:r>
            <a:r>
              <a:rPr lang="ru-RU" i="1" dirty="0" smtClean="0"/>
              <a:t>еле</a:t>
            </a:r>
            <a:r>
              <a:rPr lang="ru-RU" b="1" i="1" u="sng" dirty="0" smtClean="0"/>
              <a:t>с</a:t>
            </a:r>
            <a:r>
              <a:rPr lang="ru-RU" i="1" dirty="0" smtClean="0"/>
              <a:t>тят», «</a:t>
            </a:r>
            <a:r>
              <a:rPr lang="ru-RU" b="1" i="1" u="sng" dirty="0" smtClean="0"/>
              <a:t>с</a:t>
            </a:r>
            <a:r>
              <a:rPr lang="ru-RU" i="1" dirty="0" smtClean="0"/>
              <a:t>ере</a:t>
            </a:r>
            <a:r>
              <a:rPr lang="ru-RU" b="1" i="1" u="sng" dirty="0" smtClean="0"/>
              <a:t>ж</a:t>
            </a:r>
            <a:r>
              <a:rPr lang="ru-RU" i="1" dirty="0" smtClean="0"/>
              <a:t>ки»</a:t>
            </a:r>
            <a:r>
              <a:rPr lang="ru-RU" dirty="0" smtClean="0"/>
              <a:t>,</a:t>
            </a:r>
            <a:r>
              <a:rPr lang="ru-RU" i="1" dirty="0" smtClean="0"/>
              <a:t> «</a:t>
            </a:r>
            <a:r>
              <a:rPr lang="ru-RU" b="1" i="1" u="sng" dirty="0" smtClean="0"/>
              <a:t>ш</a:t>
            </a:r>
            <a:r>
              <a:rPr lang="ru-RU" i="1" dirty="0" smtClean="0"/>
              <a:t>епчет»</a:t>
            </a:r>
            <a:r>
              <a:rPr lang="ru-RU" dirty="0" smtClean="0"/>
              <a:t>,</a:t>
            </a:r>
            <a:r>
              <a:rPr lang="ru-RU" i="1" dirty="0" smtClean="0"/>
              <a:t> «</a:t>
            </a:r>
            <a:r>
              <a:rPr lang="ru-RU" b="1" i="1" u="sng" dirty="0" smtClean="0"/>
              <a:t>ш</a:t>
            </a:r>
            <a:r>
              <a:rPr lang="ru-RU" i="1" dirty="0" smtClean="0"/>
              <a:t>аловливо»</a:t>
            </a:r>
            <a:r>
              <a:rPr lang="ru-RU" dirty="0" smtClean="0"/>
              <a:t>. Подчеркнутые буквы передают звуки [</a:t>
            </a:r>
            <a:r>
              <a:rPr lang="ru-RU" dirty="0" err="1" smtClean="0"/>
              <a:t>ш</a:t>
            </a:r>
            <a:r>
              <a:rPr lang="ru-RU" dirty="0" smtClean="0"/>
              <a:t>], [с], создающие звуковой образ легкого, еле слышного ветерка.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Какие краски вы выберете для иллюстрации к этому стихотворению?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i="1" dirty="0" smtClean="0"/>
              <a:t>золотые»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«</a:t>
            </a:r>
            <a:r>
              <a:rPr lang="ru-RU" b="1" i="1" dirty="0" smtClean="0"/>
              <a:t>румянит»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«</a:t>
            </a:r>
            <a:r>
              <a:rPr lang="ru-RU" b="1" i="1" dirty="0" smtClean="0"/>
              <a:t>зеленые»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«</a:t>
            </a:r>
            <a:r>
              <a:rPr lang="ru-RU" b="1" i="1" dirty="0" smtClean="0"/>
              <a:t>серебряные»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«</a:t>
            </a:r>
            <a:r>
              <a:rPr lang="ru-RU" b="1" i="1" dirty="0" smtClean="0"/>
              <a:t>перламутром»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Вывод: </a:t>
            </a:r>
            <a:r>
              <a:rPr lang="ru-RU" dirty="0" smtClean="0"/>
              <a:t>в иллюстрации надо использовать яркие, разноцветные, праздничные, блестящие краски.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Какую музыку вы подобрали бы к этому стихотворению  Есенина?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Вначале должна звучать тихая, сонная мелодия, переходящая в дальнейшем в более громкую и радостную. Однако музыка должна передать не бурную радость, а нежную, тихую. </a:t>
            </a:r>
          </a:p>
          <a:p>
            <a:r>
              <a:rPr lang="ru-RU" dirty="0" smtClean="0"/>
              <a:t>В конце пусть зазвучит мелодия, передающую восторженную влюбленность поэта в мир.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Закалашвили З.З.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en-US" sz="1600" dirty="0" smtClean="0">
                <a:hlinkClick r:id="rId2"/>
              </a:rPr>
              <a:t>http://www.lit-studia.ru/</a:t>
            </a:r>
            <a:r>
              <a:rPr lang="ru-RU" sz="1400" b="1" dirty="0" smtClean="0"/>
              <a:t>Специфика работы с лирикой (стихотворение С.Есенина «С добрым утром!»)</a:t>
            </a:r>
            <a:endParaRPr lang="ru-RU" sz="1600" dirty="0" smtClean="0"/>
          </a:p>
          <a:p>
            <a:r>
              <a:rPr lang="ru-RU" sz="1600" dirty="0" smtClean="0"/>
              <a:t>Фон слайдов </a:t>
            </a:r>
            <a:r>
              <a:rPr lang="en-US" sz="1600" dirty="0" smtClean="0">
                <a:hlinkClick r:id="rId3"/>
              </a:rPr>
              <a:t>http://99px.ru/sstorage/53/2011/07/image_533107111329168876414.jpg</a:t>
            </a:r>
            <a:endParaRPr lang="ru-RU" sz="1600" dirty="0" smtClean="0"/>
          </a:p>
          <a:p>
            <a:r>
              <a:rPr lang="en-US" sz="1600" dirty="0" smtClean="0"/>
              <a:t>http://www.refstar.ru/data/r/id.14046_1.html</a:t>
            </a:r>
            <a:r>
              <a:rPr lang="ru-RU" sz="1600" dirty="0" smtClean="0"/>
              <a:t>.</a:t>
            </a:r>
            <a:r>
              <a:rPr lang="ru-RU" sz="1400" b="1" dirty="0" smtClean="0"/>
              <a:t> Изучение лирики в начальной школе</a:t>
            </a:r>
          </a:p>
          <a:p>
            <a:r>
              <a:rPr lang="en-US" sz="1600" dirty="0" smtClean="0">
                <a:hlinkClick r:id="rId4"/>
              </a:rPr>
              <a:t>http://www.litra.ru/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http://kiryakov.ucoz.ru/load/muz/sergej_esenin/cesenin_s_dobrym_utrom/2-1-0-24</a:t>
            </a:r>
            <a:r>
              <a:rPr lang="ru-RU" sz="1600" dirty="0" smtClean="0">
                <a:hlinkClick r:id="rId5"/>
              </a:rPr>
              <a:t> </a:t>
            </a:r>
            <a:r>
              <a:rPr lang="ru-RU" sz="1600" dirty="0" err="1" smtClean="0">
                <a:hlinkClick r:id="rId5"/>
              </a:rPr>
              <a:t>Муз.миниатюра</a:t>
            </a:r>
            <a:r>
              <a:rPr lang="ru-RU" sz="1600" dirty="0" smtClean="0"/>
              <a:t> С.Есенин «С добрым утром!»</a:t>
            </a:r>
          </a:p>
          <a:p>
            <a:r>
              <a:rPr lang="ru-RU" sz="1600" dirty="0" smtClean="0"/>
              <a:t>Г.Александрова «Занимательный русский язык»,Издательство «</a:t>
            </a:r>
            <a:r>
              <a:rPr lang="ru-RU" sz="1600" dirty="0" err="1" smtClean="0"/>
              <a:t>Тригон</a:t>
            </a:r>
            <a:r>
              <a:rPr lang="ru-RU" sz="1600" dirty="0" smtClean="0"/>
              <a:t>»,Санкт-петербург,1995 г.</a:t>
            </a:r>
          </a:p>
          <a:p>
            <a:r>
              <a:rPr lang="ru-RU" sz="1600" dirty="0" smtClean="0"/>
              <a:t>Психология. Словарь/Под общ. ред. А.В.Петровского, </a:t>
            </a:r>
            <a:r>
              <a:rPr lang="ru-RU" sz="1600" dirty="0" err="1" smtClean="0"/>
              <a:t>М.Г.Ярошевского</a:t>
            </a:r>
            <a:r>
              <a:rPr lang="ru-RU" sz="1600" dirty="0" smtClean="0"/>
              <a:t>. - 2- е изд., </a:t>
            </a:r>
            <a:r>
              <a:rPr lang="ru-RU" sz="1600" dirty="0" err="1" smtClean="0"/>
              <a:t>испр</a:t>
            </a:r>
            <a:r>
              <a:rPr lang="ru-RU" sz="1600" dirty="0" smtClean="0"/>
              <a:t>. и доп. - М.: Политиздат, 1990. - 494с.-133 </a:t>
            </a:r>
          </a:p>
          <a:p>
            <a:r>
              <a:rPr lang="ru-RU" sz="1600" dirty="0" smtClean="0"/>
              <a:t> Ревякин А.И. Сюжет. –В кн.: Словарь литературоведческих терминов. –М., 1974. </a:t>
            </a:r>
          </a:p>
          <a:p>
            <a:r>
              <a:rPr lang="ru-RU" sz="1600" dirty="0" smtClean="0"/>
              <a:t> Редозубов С.П. Методика русского языка в начальной школе. –М.: </a:t>
            </a:r>
            <a:r>
              <a:rPr lang="ru-RU" sz="1600" dirty="0" err="1" smtClean="0"/>
              <a:t>Учпедгиз</a:t>
            </a:r>
            <a:r>
              <a:rPr lang="ru-RU" sz="1600" dirty="0" smtClean="0"/>
              <a:t>, 1954.-288с. 43. Рез З.Я. Об особенностях изучения лирики в школе. - Куйбышев, 1974. - 115с.-119 </a:t>
            </a:r>
          </a:p>
          <a:p>
            <a:r>
              <a:rPr lang="ru-RU" sz="1600" dirty="0" smtClean="0"/>
              <a:t>Рождественский Н.С., Кустарева В.А. Методика начального обучения русскому языку. –М., "Просвещение", 1965.-348с. </a:t>
            </a:r>
          </a:p>
          <a:p>
            <a:r>
              <a:rPr lang="ru-RU" sz="1600" dirty="0" smtClean="0"/>
              <a:t> Рыбникова М.А. Очерки о методике литературного чтения: Пособие для учителя. - 4-е изд., </a:t>
            </a:r>
            <a:r>
              <a:rPr lang="ru-RU" sz="1600" dirty="0" err="1" smtClean="0"/>
              <a:t>испр</a:t>
            </a:r>
            <a:r>
              <a:rPr lang="ru-RU" sz="1600" dirty="0" smtClean="0"/>
              <a:t>. - М.: Просвещение, 1985. - 288с.-127 </a:t>
            </a:r>
          </a:p>
          <a:p>
            <a:r>
              <a:rPr lang="ru-RU" sz="1600" dirty="0" smtClean="0"/>
              <a:t> Сальникова Т.П. Методика обучения чтению: </a:t>
            </a:r>
            <a:r>
              <a:rPr lang="ru-RU" sz="1600" dirty="0" err="1" smtClean="0"/>
              <a:t>учеб.-метод</a:t>
            </a:r>
            <a:r>
              <a:rPr lang="ru-RU" sz="1600" dirty="0" smtClean="0"/>
              <a:t>. пособие для преп. и студ. </a:t>
            </a:r>
            <a:r>
              <a:rPr lang="ru-RU" sz="1600" dirty="0" err="1" smtClean="0"/>
              <a:t>пед</a:t>
            </a:r>
            <a:r>
              <a:rPr lang="ru-RU" sz="1600" dirty="0" smtClean="0"/>
              <a:t>. учеб. </a:t>
            </a:r>
            <a:r>
              <a:rPr lang="ru-RU" sz="1600" dirty="0" err="1" smtClean="0"/>
              <a:t>завед</a:t>
            </a:r>
            <a:r>
              <a:rPr lang="ru-RU" sz="1600" dirty="0" smtClean="0"/>
              <a:t>. - М., Просвещение, 1996. - 154с.-111 </a:t>
            </a:r>
          </a:p>
          <a:p>
            <a:r>
              <a:rPr lang="ru-RU" sz="1600" dirty="0" err="1" smtClean="0"/>
              <a:t>Сильман</a:t>
            </a:r>
            <a:r>
              <a:rPr lang="ru-RU" sz="1600" dirty="0" smtClean="0"/>
              <a:t> Т.И. Заметки о лирике. –Л.: "Сов. писатель". Ленингр. </a:t>
            </a:r>
            <a:r>
              <a:rPr lang="ru-RU" sz="1600" dirty="0" err="1" smtClean="0"/>
              <a:t>отд-ние</a:t>
            </a:r>
            <a:r>
              <a:rPr lang="ru-RU" sz="1600" dirty="0" smtClean="0"/>
              <a:t>, 1977.-223с. 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Стоюнин</a:t>
            </a:r>
            <a:r>
              <a:rPr lang="ru-RU" sz="1600" dirty="0" smtClean="0"/>
              <a:t> В.Я. Избранные педагогические сочинения/ Сост. </a:t>
            </a:r>
            <a:r>
              <a:rPr lang="ru-RU" sz="1600" dirty="0" err="1" smtClean="0"/>
              <a:t>Г.Г.Савенок</a:t>
            </a:r>
            <a:r>
              <a:rPr lang="ru-RU" sz="1600" dirty="0" smtClean="0"/>
              <a:t>. - М.: Педагогика, 1991. - 368с.-126 </a:t>
            </a:r>
          </a:p>
          <a:p>
            <a:r>
              <a:rPr lang="ru-RU" sz="1600" dirty="0" smtClean="0"/>
              <a:t>Тимофеев Л.И. Слово в стихе. –М.,1982.-344с. </a:t>
            </a:r>
          </a:p>
          <a:p>
            <a:r>
              <a:rPr lang="ru-RU" sz="1600" dirty="0" smtClean="0"/>
              <a:t>Тодоров Л.В. Работа над стихом в школе. - М., Просвещение, 1965. - 184с.-55 </a:t>
            </a:r>
          </a:p>
          <a:p>
            <a:r>
              <a:rPr lang="ru-RU" sz="1600" dirty="0" smtClean="0"/>
              <a:t>Тынянов Ю.Н. Поэтика. История литературы. Кино. – М., 1977.-574с.</a:t>
            </a:r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тропы?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Слова и выражения, употребленные в </a:t>
            </a:r>
            <a:r>
              <a:rPr lang="ru-RU" sz="3600" b="1" dirty="0" smtClean="0">
                <a:solidFill>
                  <a:srgbClr val="FF0000"/>
                </a:solidFill>
              </a:rPr>
              <a:t>переносном значении </a:t>
            </a:r>
            <a:r>
              <a:rPr lang="ru-RU" sz="3600" b="1" dirty="0" smtClean="0"/>
              <a:t>и создающие образные представления о предметах и явлениях, называют </a:t>
            </a:r>
            <a:r>
              <a:rPr lang="ru-RU" sz="3600" b="1" i="1" dirty="0" smtClean="0">
                <a:solidFill>
                  <a:srgbClr val="FF0000"/>
                </a:solidFill>
              </a:rPr>
              <a:t>тропами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Название </a:t>
            </a:r>
            <a:r>
              <a:rPr lang="ru-RU" sz="3600" b="1" i="1" dirty="0" smtClean="0">
                <a:solidFill>
                  <a:srgbClr val="FF0000"/>
                </a:solidFill>
              </a:rPr>
              <a:t>«троп» </a:t>
            </a:r>
            <a:r>
              <a:rPr lang="ru-RU" sz="3600" b="1" dirty="0" smtClean="0"/>
              <a:t>– от греч. </a:t>
            </a:r>
            <a:r>
              <a:rPr lang="ru-RU" sz="3600" b="1" i="1" dirty="0" smtClean="0">
                <a:solidFill>
                  <a:srgbClr val="FF0000"/>
                </a:solidFill>
              </a:rPr>
              <a:t>«тропус»,</a:t>
            </a:r>
            <a:r>
              <a:rPr lang="ru-RU" sz="3600" b="1" dirty="0" smtClean="0"/>
              <a:t>что значит </a:t>
            </a:r>
            <a:r>
              <a:rPr lang="ru-RU" sz="3600" b="1" i="1" dirty="0" smtClean="0">
                <a:solidFill>
                  <a:srgbClr val="FF0000"/>
                </a:solidFill>
              </a:rPr>
              <a:t>«образное выражение, оборот»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899592" y="332656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Фонетические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perspectiveLeft"/>
              <a:lightRig rig="threePt" dir="t"/>
            </a:scene3d>
          </a:bodyPr>
          <a:lstStyle/>
          <a:p>
            <a:pPr marL="514350" indent="-514350" algn="ctr">
              <a:buNone/>
            </a:pPr>
            <a:r>
              <a:rPr lang="ru-RU" b="1" i="1" dirty="0" smtClean="0"/>
              <a:t>Аллитерация. </a:t>
            </a:r>
          </a:p>
          <a:p>
            <a:pPr marL="514350" indent="-514350" algn="ctr">
              <a:buNone/>
            </a:pPr>
            <a:r>
              <a:rPr lang="ru-RU" b="1" i="1" dirty="0" smtClean="0"/>
              <a:t>Ассонанс.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Звукоподражание.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Интонация.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Ритм.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Пауза.</a:t>
            </a:r>
          </a:p>
          <a:p>
            <a:pPr marL="514350" indent="-51435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Рифма.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 Лексические средства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  <a:scene3d>
              <a:camera prst="perspectiveLeft"/>
              <a:lightRig rig="threePt" dir="t"/>
            </a:scene3d>
          </a:bodyPr>
          <a:lstStyle/>
          <a:p>
            <a:pPr marL="514350" indent="-514350" algn="ctr">
              <a:buNone/>
            </a:pPr>
            <a:r>
              <a:rPr lang="ru-RU" sz="7000" b="1" i="1" dirty="0" smtClean="0">
                <a:solidFill>
                  <a:srgbClr val="FF0000"/>
                </a:solidFill>
                <a:hlinkClick r:id="rId2" action="ppaction://hlinksldjump"/>
              </a:rPr>
              <a:t>Аллегория      </a:t>
            </a:r>
            <a:r>
              <a:rPr lang="ru-RU" sz="7000" b="1" i="1" dirty="0" smtClean="0">
                <a:solidFill>
                  <a:srgbClr val="FF0000"/>
                </a:solidFill>
              </a:rPr>
              <a:t> </a:t>
            </a:r>
            <a:r>
              <a:rPr lang="ru-RU" sz="7000" b="1" i="1" dirty="0" smtClean="0"/>
              <a:t>                </a:t>
            </a:r>
          </a:p>
          <a:p>
            <a:pPr marL="514350" indent="-514350" algn="ctr">
              <a:buNone/>
            </a:pPr>
            <a:r>
              <a:rPr lang="ru-RU" sz="7000" b="1" i="1" dirty="0" smtClean="0">
                <a:solidFill>
                  <a:srgbClr val="FF0000"/>
                </a:solidFill>
                <a:hlinkClick r:id="rId3" action="ppaction://hlinksldjump"/>
              </a:rPr>
              <a:t>Метонимия</a:t>
            </a:r>
            <a:endParaRPr lang="ru-RU" sz="7000" b="1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ru-RU" sz="7000" b="1" i="1" dirty="0" smtClean="0">
                <a:solidFill>
                  <a:srgbClr val="FF0000"/>
                </a:solidFill>
                <a:hlinkClick r:id="rId4" action="ppaction://hlinksldjump"/>
              </a:rPr>
              <a:t>Метафора</a:t>
            </a:r>
            <a:endParaRPr lang="ru-RU" sz="7000" b="1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ru-RU" sz="7000" b="1" i="1" dirty="0" smtClean="0">
                <a:solidFill>
                  <a:srgbClr val="FF0000"/>
                </a:solidFill>
                <a:hlinkClick r:id="rId5" action="ppaction://hlinksldjump"/>
              </a:rPr>
              <a:t>Сравнение</a:t>
            </a:r>
            <a:endParaRPr lang="ru-RU" sz="7000" b="1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ru-RU" sz="7000" b="1" i="1" dirty="0" smtClean="0">
                <a:solidFill>
                  <a:srgbClr val="FF0000"/>
                </a:solidFill>
                <a:hlinkClick r:id="rId6" action="ppaction://hlinksldjump"/>
              </a:rPr>
              <a:t>Олицетворение</a:t>
            </a:r>
            <a:endParaRPr lang="ru-RU" sz="7000" b="1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ru-RU" sz="5900" b="1" i="1" dirty="0" smtClean="0">
                <a:hlinkClick r:id="rId7" action="ppaction://hlinksldjump"/>
              </a:rPr>
              <a:t>Гипербола</a:t>
            </a:r>
            <a:endParaRPr lang="ru-RU" sz="5900" b="1" i="1" dirty="0" smtClean="0"/>
          </a:p>
          <a:p>
            <a:pPr marL="514350" indent="-514350" algn="ctr">
              <a:buNone/>
            </a:pPr>
            <a:r>
              <a:rPr lang="ru-RU" sz="5900" b="1" i="1" dirty="0" smtClean="0"/>
              <a:t>Перифраза</a:t>
            </a:r>
          </a:p>
          <a:p>
            <a:pPr marL="514350" indent="-514350" algn="ctr">
              <a:buNone/>
            </a:pPr>
            <a:r>
              <a:rPr lang="ru-RU" sz="5900" b="1" i="1" dirty="0" smtClean="0"/>
              <a:t>Паронимы</a:t>
            </a:r>
            <a:endParaRPr lang="ru-RU" sz="5900" b="1" i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ru-RU" sz="5900" b="1" i="1" dirty="0" smtClean="0"/>
              <a:t>Синекдоха</a:t>
            </a:r>
          </a:p>
          <a:p>
            <a:pPr marL="514350" indent="-514350" algn="ctr">
              <a:buNone/>
            </a:pPr>
            <a:r>
              <a:rPr lang="ru-RU" sz="5900" b="1" i="1" dirty="0" smtClean="0">
                <a:hlinkClick r:id="rId7" action="ppaction://hlinksldjump"/>
              </a:rPr>
              <a:t>Литота</a:t>
            </a:r>
            <a:endParaRPr lang="ru-RU" sz="5900" b="1" i="1" dirty="0" smtClean="0"/>
          </a:p>
          <a:p>
            <a:pPr marL="514350" indent="-514350" algn="ctr">
              <a:buNone/>
            </a:pPr>
            <a:r>
              <a:rPr lang="ru-RU" sz="5900" b="1" i="1" dirty="0" smtClean="0"/>
              <a:t>Оксюморон</a:t>
            </a:r>
          </a:p>
          <a:p>
            <a:pPr marL="514350" indent="-514350" algn="ctr">
              <a:buNone/>
            </a:pPr>
            <a:r>
              <a:rPr lang="ru-RU" sz="5900" b="1" i="1" dirty="0" smtClean="0"/>
              <a:t> Парадокс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Сравнение</a:t>
            </a:r>
            <a:endParaRPr lang="ru-RU" sz="6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Сопоставление одного предмета с другим с целью создания художественного описания первого. Сравнение присоединяется союзами </a:t>
            </a:r>
            <a:r>
              <a:rPr lang="ru-RU" sz="2800" b="1" dirty="0" smtClean="0">
                <a:solidFill>
                  <a:srgbClr val="FF0000"/>
                </a:solidFill>
              </a:rPr>
              <a:t>как, словно, будто, точно </a:t>
            </a:r>
            <a:r>
              <a:rPr lang="ru-RU" sz="2800" b="1" dirty="0" smtClean="0"/>
              <a:t>и др.Сравнения помогают глубже, ярче раскрыть описываемый предмет или человека.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4544" y="4653136"/>
            <a:ext cx="101278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Нахмурился,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словно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туча.</a:t>
            </a:r>
          </a:p>
          <a:p>
            <a:pPr algn="ctr">
              <a:buNone/>
            </a:pP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берёзы стоят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большие свечки.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Эпитет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Эпитет (греч. </a:t>
            </a:r>
            <a:r>
              <a:rPr lang="ru-RU" sz="2400" b="1" i="1" dirty="0" smtClean="0"/>
              <a:t>«эпитетон» </a:t>
            </a:r>
            <a:r>
              <a:rPr lang="ru-RU" sz="2400" b="1" dirty="0" smtClean="0"/>
              <a:t>– приложение) – образное определение предмета или действия. Чаще всего эпитеты – это красочные определения, выраженные прилагательными. Эпитет помогает автору сделать предмет непохожим на другие, выделить его.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933056"/>
            <a:ext cx="54006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Сквозь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волнистые туманы 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Пробирается луна,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печальные поляны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Льёт печально свет она.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(А.С.Пушкин)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Метафора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Метафора (греч. «метафора» – перенос) – перенос названия с одного предмета на другой на основании их сходства. Метафора позволяет в краткой форме создать ёмкий образ.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140968"/>
            <a:ext cx="5612819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200" b="1" i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Горит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i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восток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зарёю новой…</a:t>
            </a:r>
          </a:p>
          <a:p>
            <a:pPr algn="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(А.С.Пушкин)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Неохотно и несмело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Солнце </a:t>
            </a:r>
            <a:r>
              <a:rPr lang="ru-RU" sz="3200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смотрит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поля.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Чу, за тучей прогремело.</a:t>
            </a:r>
          </a:p>
          <a:p>
            <a:pPr algn="ctr">
              <a:buNone/>
            </a:pPr>
            <a:r>
              <a:rPr lang="ru-RU" sz="3200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Принахмурилась земля.</a:t>
            </a:r>
          </a:p>
          <a:p>
            <a:pPr algn="r">
              <a:buNone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(Ф.И.Тютчев)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5ED-1305-4144-8EED-20C3C8B6BB3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Закалашвили З.З.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1574</Words>
  <Application>Microsoft Office PowerPoint</Application>
  <PresentationFormat>Экран (4:3)</PresentationFormat>
  <Paragraphs>207</Paragraphs>
  <Slides>23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Учимся находить эпитеты, метафоры и сравнения  на уроках чтения в 4 классе </vt:lpstr>
      <vt:lpstr>Основные задачи работы с лирическими стихотворениями в начальной школе.</vt:lpstr>
      <vt:lpstr>Что такое тропы?</vt:lpstr>
      <vt:lpstr>Слайд 4</vt:lpstr>
      <vt:lpstr>Фонетические средства</vt:lpstr>
      <vt:lpstr> Лексические средства </vt:lpstr>
      <vt:lpstr>Сравнение</vt:lpstr>
      <vt:lpstr>Эпитет</vt:lpstr>
      <vt:lpstr>Метафора</vt:lpstr>
      <vt:lpstr>Олицетворение</vt:lpstr>
      <vt:lpstr>Метонимия</vt:lpstr>
      <vt:lpstr>Аллегория</vt:lpstr>
      <vt:lpstr>Гипербола и Литота</vt:lpstr>
      <vt:lpstr>Определи какие художественные средства и приемы использованы в следующих отрывках стихотворений поэтов?</vt:lpstr>
      <vt:lpstr>Слайд 15</vt:lpstr>
      <vt:lpstr>Стихотворение Сергея Есенина  «С добрым утром!» </vt:lpstr>
      <vt:lpstr>Лексические средства стихотворения С.Есенина</vt:lpstr>
      <vt:lpstr>Как движется взгляд поэта:  что он видит в природе в начале  и в конце стихотворения?  </vt:lpstr>
      <vt:lpstr>Как поэт изображает эти явления природы?  С помощью каких слов одушевляет явления природы? </vt:lpstr>
      <vt:lpstr>Как поэту удалось изобразить звуки легкого утреннего ветерка? </vt:lpstr>
      <vt:lpstr>Какие краски вы выберете для иллюстрации к этому стихотворению?  </vt:lpstr>
      <vt:lpstr> Какую музыку вы подобрали бы к этому стихотворению  Есенина? </vt:lpstr>
      <vt:lpstr>Полезные ресурсы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Данька</dc:creator>
  <cp:lastModifiedBy>Данька</cp:lastModifiedBy>
  <cp:revision>35</cp:revision>
  <dcterms:created xsi:type="dcterms:W3CDTF">2012-04-29T09:31:14Z</dcterms:created>
  <dcterms:modified xsi:type="dcterms:W3CDTF">2012-06-02T13:04:33Z</dcterms:modified>
</cp:coreProperties>
</file>