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3" r:id="rId8"/>
    <p:sldId id="264" r:id="rId9"/>
    <p:sldId id="265" r:id="rId10"/>
    <p:sldId id="266" r:id="rId11"/>
    <p:sldId id="268" r:id="rId12"/>
    <p:sldId id="267" r:id="rId13"/>
    <p:sldId id="269" r:id="rId14"/>
    <p:sldId id="270" r:id="rId15"/>
    <p:sldId id="271"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25.11.2014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25.11.2014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25.11.2014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25.11.2014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25.11.2014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25.11.2014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Елена\Desktop\Лена Кудреватая\24.11.2014\ФОТО\Ягоды\зима\Безымянный.jpg"/>
          <p:cNvPicPr>
            <a:picLocks noChangeAspect="1" noChangeArrowheads="1"/>
          </p:cNvPicPr>
          <p:nvPr/>
        </p:nvPicPr>
        <p:blipFill>
          <a:blip r:embed="rId2"/>
          <a:srcRect/>
          <a:stretch>
            <a:fillRect/>
          </a:stretch>
        </p:blipFill>
        <p:spPr bwMode="auto">
          <a:xfrm>
            <a:off x="0" y="0"/>
            <a:ext cx="9144000" cy="6863938"/>
          </a:xfrm>
          <a:prstGeom prst="rect">
            <a:avLst/>
          </a:prstGeom>
          <a:noFill/>
        </p:spPr>
      </p:pic>
      <p:sp>
        <p:nvSpPr>
          <p:cNvPr id="3" name="Подзаголовок 2"/>
          <p:cNvSpPr>
            <a:spLocks noGrp="1"/>
          </p:cNvSpPr>
          <p:nvPr>
            <p:ph type="subTitle" idx="1"/>
          </p:nvPr>
        </p:nvSpPr>
        <p:spPr>
          <a:xfrm>
            <a:off x="3131840" y="5517232"/>
            <a:ext cx="5637010" cy="882119"/>
          </a:xfrm>
        </p:spPr>
        <p:txBody>
          <a:bodyPr>
            <a:noAutofit/>
          </a:bodyPr>
          <a:lstStyle/>
          <a:p>
            <a:pPr algn="r"/>
            <a:r>
              <a:rPr lang="ru-RU" sz="2800" b="1" dirty="0" smtClean="0">
                <a:effectLst>
                  <a:outerShdw blurRad="38100" dist="38100" dir="2700000" algn="tl">
                    <a:srgbClr val="000000">
                      <a:alpha val="43137"/>
                    </a:srgbClr>
                  </a:outerShdw>
                </a:effectLst>
                <a:latin typeface="Monotype Corsiva" panose="03010101010201010101" pitchFamily="66" charset="0"/>
                <a:cs typeface="Miriam" panose="020B0502050101010101" pitchFamily="34" charset="-79"/>
              </a:rPr>
              <a:t>Автор:</a:t>
            </a:r>
          </a:p>
          <a:p>
            <a:pPr algn="r"/>
            <a:r>
              <a:rPr lang="ru-RU" sz="2800" b="1" dirty="0" smtClean="0">
                <a:effectLst>
                  <a:outerShdw blurRad="38100" dist="38100" dir="2700000" algn="tl">
                    <a:srgbClr val="000000">
                      <a:alpha val="43137"/>
                    </a:srgbClr>
                  </a:outerShdw>
                </a:effectLst>
                <a:latin typeface="Monotype Corsiva" panose="03010101010201010101" pitchFamily="66" charset="0"/>
                <a:cs typeface="Miriam" panose="020B0502050101010101" pitchFamily="34" charset="-79"/>
              </a:rPr>
              <a:t>Кудреватая Е. А.</a:t>
            </a:r>
            <a:endParaRPr lang="ru-RU" sz="2800" b="1" dirty="0">
              <a:effectLst>
                <a:outerShdw blurRad="38100" dist="38100" dir="2700000" algn="tl">
                  <a:srgbClr val="000000">
                    <a:alpha val="43137"/>
                  </a:srgbClr>
                </a:outerShdw>
              </a:effectLst>
              <a:latin typeface="Monotype Corsiva" panose="03010101010201010101" pitchFamily="66" charset="0"/>
              <a:cs typeface="Miriam" panose="020B0502050101010101" pitchFamily="34" charset="-79"/>
            </a:endParaRPr>
          </a:p>
        </p:txBody>
      </p:sp>
      <p:sp>
        <p:nvSpPr>
          <p:cNvPr id="2" name="Заголовок 1"/>
          <p:cNvSpPr>
            <a:spLocks noGrp="1"/>
          </p:cNvSpPr>
          <p:nvPr>
            <p:ph type="ctrTitle"/>
          </p:nvPr>
        </p:nvSpPr>
        <p:spPr>
          <a:xfrm>
            <a:off x="575048" y="332656"/>
            <a:ext cx="8568952" cy="1793167"/>
          </a:xfrm>
        </p:spPr>
        <p:txBody>
          <a:bodyPr/>
          <a:lstStyle/>
          <a:p>
            <a:pPr marL="182880" indent="0">
              <a:buNone/>
            </a:pPr>
            <a:r>
              <a:rPr lang="ru-RU" sz="6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Проект «Зимняя сказка»</a:t>
            </a:r>
            <a:endParaRPr lang="ru-RU" sz="66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p:txBody>
      </p:sp>
    </p:spTree>
    <p:extLst>
      <p:ext uri="{BB962C8B-B14F-4D97-AF65-F5344CB8AC3E}">
        <p14:creationId xmlns:p14="http://schemas.microsoft.com/office/powerpoint/2010/main" xmlns="" val="2094469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66129"/>
            <a:ext cx="8568952" cy="6740307"/>
          </a:xfrm>
          <a:prstGeom prst="rect">
            <a:avLst/>
          </a:prstGeom>
        </p:spPr>
        <p:txBody>
          <a:bodyPr wrap="square">
            <a:spAutoFit/>
          </a:bodyPr>
          <a:lstStyle/>
          <a:p>
            <a:r>
              <a:rPr lang="ru-RU" sz="1600" b="1" dirty="0" smtClean="0">
                <a:latin typeface="Times New Roman" panose="02020603050405020304" pitchFamily="18" charset="0"/>
                <a:cs typeface="Times New Roman" panose="02020603050405020304" pitchFamily="18" charset="0"/>
              </a:rPr>
              <a:t>       Технология </a:t>
            </a:r>
            <a:r>
              <a:rPr lang="ru-RU" sz="1600" b="1" dirty="0">
                <a:latin typeface="Times New Roman" panose="02020603050405020304" pitchFamily="18" charset="0"/>
                <a:cs typeface="Times New Roman" panose="02020603050405020304" pitchFamily="18" charset="0"/>
              </a:rPr>
              <a:t>приготовления "снежного теста" проста: в ведро с холодной водой накладывается снег, через несколько секунд оно готово. Успех зависит от слаженности работы всех членов "строительной бригады".</a:t>
            </a:r>
          </a:p>
          <a:p>
            <a:r>
              <a:rPr lang="ru-RU" sz="1600" b="1" dirty="0">
                <a:latin typeface="Times New Roman" panose="02020603050405020304" pitchFamily="18" charset="0"/>
                <a:cs typeface="Times New Roman" panose="02020603050405020304" pitchFamily="18" charset="0"/>
              </a:rPr>
              <a:t>Основу технологии создания снежных построек, условно названной "Снеговик", составляет изготовление шаров. Их укладывают цепочкой, а образующиеся пустоты или заполняются "снежным тестом", или излишками снега, срезанным с шаров сверху и с боков лопатой. В результате постройка получается достаточно прочной. Недостаток технологии в том, что шары скатываются только в оттепель, когда снег липкий. Вместо них можно использовать неоформленные комья, которые остаются от уже вырезанных из сугробов фигур, но чтобы придать такой постройке эстетичный вид, потребуется много времени. На основе данной технологии создают длинные вытянутые фигуры, например змей, щупальца осьминога, различные лабиринты.</a:t>
            </a:r>
          </a:p>
          <a:p>
            <a:r>
              <a:rPr lang="ru-RU" sz="1600" b="1" dirty="0" smtClean="0">
                <a:latin typeface="Times New Roman" panose="02020603050405020304" pitchFamily="18" charset="0"/>
                <a:cs typeface="Times New Roman" panose="02020603050405020304" pitchFamily="18" charset="0"/>
              </a:rPr>
              <a:t>       Одной </a:t>
            </a:r>
            <a:r>
              <a:rPr lang="ru-RU" sz="1600" b="1" dirty="0">
                <a:latin typeface="Times New Roman" panose="02020603050405020304" pitchFamily="18" charset="0"/>
                <a:cs typeface="Times New Roman" panose="02020603050405020304" pitchFamily="18" charset="0"/>
              </a:rPr>
              <a:t>из распространенных технологий создания снежных построек является преобразование уже имеющихся стационарных  конструкций, например металлических дуг - в тоннель.</a:t>
            </a:r>
          </a:p>
          <a:p>
            <a:r>
              <a:rPr lang="ru-RU" sz="1600" b="1" dirty="0">
                <a:latin typeface="Times New Roman" panose="02020603050405020304" pitchFamily="18" charset="0"/>
                <a:cs typeface="Times New Roman" panose="02020603050405020304" pitchFamily="18" charset="0"/>
              </a:rPr>
              <a:t>Украшение снежных построек</a:t>
            </a:r>
          </a:p>
          <a:p>
            <a:r>
              <a:rPr lang="ru-RU" sz="1600" b="1" dirty="0">
                <a:latin typeface="Times New Roman" panose="02020603050405020304" pitchFamily="18" charset="0"/>
                <a:cs typeface="Times New Roman" panose="02020603050405020304" pitchFamily="18" charset="0"/>
              </a:rPr>
              <a:t>Украшать снежные постройки можно различными способами: с использованием тканевой аппликации, разноцветных льдинок или окрашивания. У каждого варианта есть свои плюсы и минусы</a:t>
            </a: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       Наиболее </a:t>
            </a:r>
            <a:r>
              <a:rPr lang="ru-RU" sz="1600" b="1" dirty="0">
                <a:latin typeface="Times New Roman" panose="02020603050405020304" pitchFamily="18" charset="0"/>
                <a:cs typeface="Times New Roman" panose="02020603050405020304" pitchFamily="18" charset="0"/>
              </a:rPr>
              <a:t>привлекательными для детей являются окрашенные в яркие цвета постройки, но основная проблема с ними весной, когда в период таяния снега дети пачкают одежду.</a:t>
            </a:r>
          </a:p>
          <a:p>
            <a:r>
              <a:rPr lang="ru-RU" sz="1600" b="1" smtClean="0">
                <a:latin typeface="Times New Roman" panose="02020603050405020304" pitchFamily="18" charset="0"/>
                <a:cs typeface="Times New Roman" panose="02020603050405020304" pitchFamily="18" charset="0"/>
              </a:rPr>
              <a:t>      Окраска </a:t>
            </a:r>
            <a:r>
              <a:rPr lang="ru-RU" sz="1600" b="1" dirty="0">
                <a:latin typeface="Times New Roman" panose="02020603050405020304" pitchFamily="18" charset="0"/>
                <a:cs typeface="Times New Roman" panose="02020603050405020304" pitchFamily="18" charset="0"/>
              </a:rPr>
              <a:t>фигур проводится в два этапа. Краска (гуашевая или акварельная) разводится в воде,  при необходимости процеживается через сито, чтобы не было комочков, и при помощи пульверизаторов наносится на постройку. Для получения необходимой насыщенности цвета покраску производят в 2-3 приема. Чтобы постройка не пачкалась, ее еще раз опрыскивают, но уже чистой, неокрашенной водой.</a:t>
            </a:r>
          </a:p>
        </p:txBody>
      </p:sp>
    </p:spTree>
    <p:extLst>
      <p:ext uri="{BB962C8B-B14F-4D97-AF65-F5344CB8AC3E}">
        <p14:creationId xmlns:p14="http://schemas.microsoft.com/office/powerpoint/2010/main" xmlns="" val="292819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92257" y="70653"/>
            <a:ext cx="86868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effectLst>
                  <a:outerShdw blurRad="38100" dist="38100" dir="2700000" algn="tl">
                    <a:srgbClr val="000000">
                      <a:alpha val="43137"/>
                    </a:srgbClr>
                  </a:outerShdw>
                </a:effectLst>
                <a:latin typeface="Segoe Script" pitchFamily="34" charset="0"/>
                <a:ea typeface="+mj-ea"/>
                <a:cs typeface="+mj-cs"/>
              </a:rPr>
              <a:t>Подготовительный этап</a:t>
            </a:r>
          </a:p>
        </p:txBody>
      </p:sp>
      <p:pic>
        <p:nvPicPr>
          <p:cNvPr id="2050" name="Picture 2" descr="C:\Users\Елена\Desktop\Лена Кудреватая\24.11.2014\ФОТО\Ягоды\зима\дю.jpg"/>
          <p:cNvPicPr>
            <a:picLocks noChangeAspect="1" noChangeArrowheads="1"/>
          </p:cNvPicPr>
          <p:nvPr/>
        </p:nvPicPr>
        <p:blipFill>
          <a:blip r:embed="rId2"/>
          <a:srcRect/>
          <a:stretch>
            <a:fillRect/>
          </a:stretch>
        </p:blipFill>
        <p:spPr bwMode="auto">
          <a:xfrm>
            <a:off x="4857752" y="857232"/>
            <a:ext cx="3809855" cy="2862540"/>
          </a:xfrm>
          <a:prstGeom prst="rect">
            <a:avLst/>
          </a:prstGeom>
          <a:noFill/>
        </p:spPr>
      </p:pic>
      <p:pic>
        <p:nvPicPr>
          <p:cNvPr id="2051" name="Picture 3" descr="C:\Users\Елена\Desktop\Лена Кудреватая\24.11.2014\ФОТО\Ягоды\зима\нлри.jpg"/>
          <p:cNvPicPr>
            <a:picLocks noChangeAspect="1" noChangeArrowheads="1"/>
          </p:cNvPicPr>
          <p:nvPr/>
        </p:nvPicPr>
        <p:blipFill>
          <a:blip r:embed="rId3"/>
          <a:srcRect/>
          <a:stretch>
            <a:fillRect/>
          </a:stretch>
        </p:blipFill>
        <p:spPr bwMode="auto">
          <a:xfrm>
            <a:off x="428596" y="857232"/>
            <a:ext cx="3929090" cy="2898452"/>
          </a:xfrm>
          <a:prstGeom prst="rect">
            <a:avLst/>
          </a:prstGeom>
          <a:noFill/>
        </p:spPr>
      </p:pic>
      <p:pic>
        <p:nvPicPr>
          <p:cNvPr id="2052" name="Picture 4" descr="C:\Users\Елена\Desktop\Лена Кудреватая\24.11.2014\ФОТО\Ягоды\зима\пнрба.jpg"/>
          <p:cNvPicPr>
            <a:picLocks noChangeAspect="1" noChangeArrowheads="1"/>
          </p:cNvPicPr>
          <p:nvPr/>
        </p:nvPicPr>
        <p:blipFill>
          <a:blip r:embed="rId4"/>
          <a:srcRect/>
          <a:stretch>
            <a:fillRect/>
          </a:stretch>
        </p:blipFill>
        <p:spPr bwMode="auto">
          <a:xfrm>
            <a:off x="428596" y="3857627"/>
            <a:ext cx="3929090" cy="2952127"/>
          </a:xfrm>
          <a:prstGeom prst="rect">
            <a:avLst/>
          </a:prstGeom>
          <a:noFill/>
        </p:spPr>
      </p:pic>
      <p:pic>
        <p:nvPicPr>
          <p:cNvPr id="2053" name="Picture 5" descr="C:\Users\Елена\Desktop\Лена Кудреватая\24.11.2014\ФОТО\Ягоды\зима\Рисунок1.jpg"/>
          <p:cNvPicPr>
            <a:picLocks noChangeAspect="1" noChangeArrowheads="1"/>
          </p:cNvPicPr>
          <p:nvPr/>
        </p:nvPicPr>
        <p:blipFill>
          <a:blip r:embed="rId5"/>
          <a:srcRect/>
          <a:stretch>
            <a:fillRect/>
          </a:stretch>
        </p:blipFill>
        <p:spPr bwMode="auto">
          <a:xfrm>
            <a:off x="4857752" y="3857628"/>
            <a:ext cx="3786214" cy="2857520"/>
          </a:xfrm>
          <a:prstGeom prst="rect">
            <a:avLst/>
          </a:prstGeom>
          <a:noFill/>
        </p:spPr>
      </p:pic>
    </p:spTree>
    <p:extLst>
      <p:ext uri="{BB962C8B-B14F-4D97-AF65-F5344CB8AC3E}">
        <p14:creationId xmlns:p14="http://schemas.microsoft.com/office/powerpoint/2010/main" xmlns="" val="388497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2338" y="11659"/>
            <a:ext cx="8686800" cy="8382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effectLst>
                  <a:outerShdw blurRad="38100" dist="38100" dir="2700000" algn="tl">
                    <a:srgbClr val="000000">
                      <a:alpha val="43137"/>
                    </a:srgbClr>
                  </a:outerShdw>
                </a:effectLst>
                <a:latin typeface="Segoe Script" pitchFamily="34" charset="0"/>
                <a:ea typeface="+mj-ea"/>
                <a:cs typeface="+mj-cs"/>
              </a:rPr>
              <a:t>Второй этап. Реализация проекта</a:t>
            </a:r>
          </a:p>
        </p:txBody>
      </p:sp>
      <p:sp>
        <p:nvSpPr>
          <p:cNvPr id="5" name="Прямоугольник 4"/>
          <p:cNvSpPr/>
          <p:nvPr/>
        </p:nvSpPr>
        <p:spPr>
          <a:xfrm>
            <a:off x="167256" y="849859"/>
            <a:ext cx="8856963" cy="4801314"/>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   Работу </a:t>
            </a:r>
            <a:r>
              <a:rPr lang="ru-RU" b="1" dirty="0">
                <a:latin typeface="Times New Roman" panose="02020603050405020304" pitchFamily="18" charset="0"/>
                <a:cs typeface="Times New Roman" panose="02020603050405020304" pitchFamily="18" charset="0"/>
              </a:rPr>
              <a:t>над проектом «Зимняя сказка» мы начали с изучения проблемы по данной теме. Поставили перед собой определенные задачи, выдвинули гипотезу, определили продукт и итоговый результат. Сначала провели опрос родителей, затем детей и педагогов.  Исходя из этого, составили </a:t>
            </a:r>
            <a:r>
              <a:rPr lang="ru-RU" b="1" dirty="0" smtClean="0">
                <a:latin typeface="Times New Roman" panose="02020603050405020304" pitchFamily="18" charset="0"/>
                <a:cs typeface="Times New Roman" panose="02020603050405020304" pitchFamily="18" charset="0"/>
              </a:rPr>
              <a:t>эскиз прогулочной площадки. Работа </a:t>
            </a:r>
            <a:r>
              <a:rPr lang="ru-RU" b="1" dirty="0">
                <a:latin typeface="Times New Roman" panose="02020603050405020304" pitchFamily="18" charset="0"/>
                <a:cs typeface="Times New Roman" panose="02020603050405020304" pitchFamily="18" charset="0"/>
              </a:rPr>
              <a:t>с </a:t>
            </a:r>
            <a:r>
              <a:rPr lang="ru-RU" b="1" dirty="0" smtClean="0">
                <a:latin typeface="Times New Roman" panose="02020603050405020304" pitchFamily="18" charset="0"/>
                <a:cs typeface="Times New Roman" panose="02020603050405020304" pitchFamily="18" charset="0"/>
              </a:rPr>
              <a:t>родителями велась </a:t>
            </a:r>
            <a:r>
              <a:rPr lang="ru-RU" b="1" dirty="0">
                <a:latin typeface="Times New Roman" panose="02020603050405020304" pitchFamily="18" charset="0"/>
                <a:cs typeface="Times New Roman" panose="02020603050405020304" pitchFamily="18" charset="0"/>
              </a:rPr>
              <a:t>в рамках данного проекта. </a:t>
            </a:r>
            <a:r>
              <a:rPr lang="ru-RU" b="1" dirty="0" smtClean="0">
                <a:latin typeface="Times New Roman" panose="02020603050405020304" pitchFamily="18" charset="0"/>
                <a:cs typeface="Times New Roman" panose="02020603050405020304" pitchFamily="18" charset="0"/>
              </a:rPr>
              <a:t>Благодаря родителям </a:t>
            </a:r>
            <a:r>
              <a:rPr lang="ru-RU" b="1" dirty="0">
                <a:latin typeface="Times New Roman" panose="02020603050405020304" pitchFamily="18" charset="0"/>
                <a:cs typeface="Times New Roman" panose="02020603050405020304" pitchFamily="18" charset="0"/>
              </a:rPr>
              <a:t>и </a:t>
            </a:r>
            <a:r>
              <a:rPr lang="ru-RU" b="1" dirty="0" smtClean="0">
                <a:latin typeface="Times New Roman" panose="02020603050405020304" pitchFamily="18" charset="0"/>
                <a:cs typeface="Times New Roman" panose="02020603050405020304" pitchFamily="18" charset="0"/>
              </a:rPr>
              <a:t>детям, </a:t>
            </a:r>
            <a:r>
              <a:rPr lang="ru-RU" b="1" dirty="0">
                <a:latin typeface="Times New Roman" panose="02020603050405020304" pitchFamily="18" charset="0"/>
                <a:cs typeface="Times New Roman" panose="02020603050405020304" pitchFamily="18" charset="0"/>
              </a:rPr>
              <a:t>смогли реализовать данный проект в полном объеме. </a:t>
            </a:r>
            <a:r>
              <a:rPr lang="ru-RU" b="1" dirty="0" smtClean="0">
                <a:latin typeface="Times New Roman" panose="02020603050405020304" pitchFamily="18" charset="0"/>
                <a:cs typeface="Times New Roman" panose="02020603050405020304" pitchFamily="18" charset="0"/>
              </a:rPr>
              <a:t>Приятно </a:t>
            </a:r>
            <a:r>
              <a:rPr lang="ru-RU" b="1" dirty="0">
                <a:latin typeface="Times New Roman" panose="02020603050405020304" pitchFamily="18" charset="0"/>
                <a:cs typeface="Times New Roman" panose="02020603050405020304" pitchFamily="18" charset="0"/>
              </a:rPr>
              <a:t>осознавать, что мамы, папы, не смотря на занятость и бытовые хлопоты, нашли время, не поддавались жизненным обстоятельствам, не остались равнодушными к жизни группы и детского сада. Все на радость детям: ледяная горка, снежная крепость для игр, ледяные дорожки и пенёчки для </a:t>
            </a:r>
            <a:r>
              <a:rPr lang="ru-RU" b="1" dirty="0" smtClean="0">
                <a:latin typeface="Times New Roman" panose="02020603050405020304" pitchFamily="18" charset="0"/>
                <a:cs typeface="Times New Roman" panose="02020603050405020304" pitchFamily="18" charset="0"/>
              </a:rPr>
              <a:t>перешагивания, кольцепрос. </a:t>
            </a:r>
            <a:r>
              <a:rPr lang="ru-RU" b="1" dirty="0">
                <a:latin typeface="Times New Roman" panose="02020603050405020304" pitchFamily="18" charset="0"/>
                <a:cs typeface="Times New Roman" panose="02020603050405020304" pitchFamily="18" charset="0"/>
              </a:rPr>
              <a:t>Участники проекта постарались на славу! Все фигуры выполнены в цвете, украшены подручными средствами и материалами.        </a:t>
            </a:r>
          </a:p>
          <a:p>
            <a:r>
              <a:rPr lang="ru-RU" b="1" dirty="0">
                <a:latin typeface="Times New Roman" panose="02020603050405020304" pitchFamily="18" charset="0"/>
                <a:cs typeface="Times New Roman" panose="02020603050405020304" pitchFamily="18" charset="0"/>
              </a:rPr>
              <a:t>    А когда постройки  готовы, дети с удовольствием играют в сюжетно-ролевые и подвижные игры, «выпекают» из снега торты, пирожные, </a:t>
            </a:r>
            <a:r>
              <a:rPr lang="ru-RU" b="1" dirty="0" smtClean="0">
                <a:latin typeface="Times New Roman" panose="02020603050405020304" pitchFamily="18" charset="0"/>
                <a:cs typeface="Times New Roman" panose="02020603050405020304" pitchFamily="18" charset="0"/>
              </a:rPr>
              <a:t>рисуют </a:t>
            </a:r>
            <a:r>
              <a:rPr lang="ru-RU" b="1" dirty="0">
                <a:latin typeface="Times New Roman" panose="02020603050405020304" pitchFamily="18" charset="0"/>
                <a:cs typeface="Times New Roman" panose="02020603050405020304" pitchFamily="18" charset="0"/>
              </a:rPr>
              <a:t>на снегу, исследуют свойства снега и льда.</a:t>
            </a:r>
          </a:p>
          <a:p>
            <a:r>
              <a:rPr lang="ru-RU" b="1" dirty="0">
                <a:latin typeface="Times New Roman" panose="02020603050405020304" pitchFamily="18" charset="0"/>
                <a:cs typeface="Times New Roman" panose="02020603050405020304" pitchFamily="18" charset="0"/>
              </a:rPr>
              <a:t>   Правильно выполненные снежные и ледяные постройки помогают развивать координацию, упражнять в метании, закреплять навыки равновесия.</a:t>
            </a:r>
          </a:p>
        </p:txBody>
      </p:sp>
    </p:spTree>
    <p:extLst>
      <p:ext uri="{BB962C8B-B14F-4D97-AF65-F5344CB8AC3E}">
        <p14:creationId xmlns:p14="http://schemas.microsoft.com/office/powerpoint/2010/main" xmlns="" val="3703440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Елена\Desktop\Лена Кудреватая\24.11.2014\ФОТО\Ягоды\зима\Новая папка\Рисунок2.jpg"/>
          <p:cNvPicPr>
            <a:picLocks noChangeAspect="1" noChangeArrowheads="1"/>
          </p:cNvPicPr>
          <p:nvPr/>
        </p:nvPicPr>
        <p:blipFill>
          <a:blip r:embed="rId2"/>
          <a:srcRect/>
          <a:stretch>
            <a:fillRect/>
          </a:stretch>
        </p:blipFill>
        <p:spPr bwMode="auto">
          <a:xfrm>
            <a:off x="285720" y="285728"/>
            <a:ext cx="3419475" cy="2566987"/>
          </a:xfrm>
          <a:prstGeom prst="rect">
            <a:avLst/>
          </a:prstGeom>
          <a:noFill/>
        </p:spPr>
      </p:pic>
      <p:pic>
        <p:nvPicPr>
          <p:cNvPr id="3075" name="Picture 3" descr="C:\Users\Елена\Desktop\Лена Кудреватая\24.11.2014\ФОТО\Ягоды\зима\Новая папка\Рисунок3.jpg"/>
          <p:cNvPicPr>
            <a:picLocks noChangeAspect="1" noChangeArrowheads="1"/>
          </p:cNvPicPr>
          <p:nvPr/>
        </p:nvPicPr>
        <p:blipFill>
          <a:blip r:embed="rId3"/>
          <a:srcRect/>
          <a:stretch>
            <a:fillRect/>
          </a:stretch>
        </p:blipFill>
        <p:spPr bwMode="auto">
          <a:xfrm>
            <a:off x="5286380" y="285728"/>
            <a:ext cx="3578225" cy="2682875"/>
          </a:xfrm>
          <a:prstGeom prst="rect">
            <a:avLst/>
          </a:prstGeom>
          <a:noFill/>
        </p:spPr>
      </p:pic>
      <p:pic>
        <p:nvPicPr>
          <p:cNvPr id="3076" name="Picture 4" descr="C:\Users\Елена\Desktop\Лена Кудреватая\24.11.2014\ФОТО\Ягоды\зима\Новая папка\Рисунок5.jpg"/>
          <p:cNvPicPr>
            <a:picLocks noChangeAspect="1" noChangeArrowheads="1"/>
          </p:cNvPicPr>
          <p:nvPr/>
        </p:nvPicPr>
        <p:blipFill>
          <a:blip r:embed="rId4"/>
          <a:srcRect/>
          <a:stretch>
            <a:fillRect/>
          </a:stretch>
        </p:blipFill>
        <p:spPr bwMode="auto">
          <a:xfrm>
            <a:off x="285720" y="3786190"/>
            <a:ext cx="3760787" cy="2816225"/>
          </a:xfrm>
          <a:prstGeom prst="rect">
            <a:avLst/>
          </a:prstGeom>
          <a:noFill/>
        </p:spPr>
      </p:pic>
      <p:pic>
        <p:nvPicPr>
          <p:cNvPr id="3077" name="Picture 5" descr="C:\Users\Елена\Desktop\Лена Кудреватая\24.11.2014\ФОТО\Ягоды\зима\Новая папка\Рисунок6.jpg"/>
          <p:cNvPicPr>
            <a:picLocks noChangeAspect="1" noChangeArrowheads="1"/>
          </p:cNvPicPr>
          <p:nvPr/>
        </p:nvPicPr>
        <p:blipFill>
          <a:blip r:embed="rId5"/>
          <a:srcRect/>
          <a:stretch>
            <a:fillRect/>
          </a:stretch>
        </p:blipFill>
        <p:spPr bwMode="auto">
          <a:xfrm>
            <a:off x="5000628" y="3714752"/>
            <a:ext cx="3865563" cy="2901950"/>
          </a:xfrm>
          <a:prstGeom prst="rect">
            <a:avLst/>
          </a:prstGeom>
          <a:noFill/>
        </p:spPr>
      </p:pic>
      <p:pic>
        <p:nvPicPr>
          <p:cNvPr id="3078" name="Picture 6" descr="C:\Users\Елена\Desktop\Лена Кудреватая\24.11.2014\ФОТО\Ягоды\зима\Новая папка\Рисунок4.jpg"/>
          <p:cNvPicPr>
            <a:picLocks noChangeAspect="1" noChangeArrowheads="1"/>
          </p:cNvPicPr>
          <p:nvPr/>
        </p:nvPicPr>
        <p:blipFill>
          <a:blip r:embed="rId6"/>
          <a:srcRect/>
          <a:stretch>
            <a:fillRect/>
          </a:stretch>
        </p:blipFill>
        <p:spPr bwMode="auto">
          <a:xfrm>
            <a:off x="2905125" y="2176463"/>
            <a:ext cx="3333750" cy="2505075"/>
          </a:xfrm>
          <a:prstGeom prst="rect">
            <a:avLst/>
          </a:prstGeom>
          <a:noFill/>
        </p:spPr>
      </p:pic>
    </p:spTree>
    <p:extLst>
      <p:ext uri="{BB962C8B-B14F-4D97-AF65-F5344CB8AC3E}">
        <p14:creationId xmlns:p14="http://schemas.microsoft.com/office/powerpoint/2010/main" xmlns="" val="797935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Елена\Desktop\Лена Кудреватая\24.11.2014\ФОТО\Ягоды\зима\Новая папка\Рисунок7.jpg"/>
          <p:cNvPicPr>
            <a:picLocks noChangeAspect="1" noChangeArrowheads="1"/>
          </p:cNvPicPr>
          <p:nvPr/>
        </p:nvPicPr>
        <p:blipFill>
          <a:blip r:embed="rId2"/>
          <a:srcRect/>
          <a:stretch>
            <a:fillRect/>
          </a:stretch>
        </p:blipFill>
        <p:spPr bwMode="auto">
          <a:xfrm>
            <a:off x="428596" y="500042"/>
            <a:ext cx="3508002" cy="2643206"/>
          </a:xfrm>
          <a:prstGeom prst="rect">
            <a:avLst/>
          </a:prstGeom>
          <a:noFill/>
        </p:spPr>
      </p:pic>
      <p:pic>
        <p:nvPicPr>
          <p:cNvPr id="4099" name="Picture 3" descr="C:\Users\Елена\Desktop\Лена Кудреватая\24.11.2014\ФОТО\Ягоды\зима\Новая папка\Рисунок10.jpg"/>
          <p:cNvPicPr>
            <a:picLocks noChangeAspect="1" noChangeArrowheads="1"/>
          </p:cNvPicPr>
          <p:nvPr/>
        </p:nvPicPr>
        <p:blipFill>
          <a:blip r:embed="rId3"/>
          <a:srcRect/>
          <a:stretch>
            <a:fillRect/>
          </a:stretch>
        </p:blipFill>
        <p:spPr bwMode="auto">
          <a:xfrm>
            <a:off x="5072066" y="3929066"/>
            <a:ext cx="3571900" cy="2684750"/>
          </a:xfrm>
          <a:prstGeom prst="rect">
            <a:avLst/>
          </a:prstGeom>
          <a:noFill/>
        </p:spPr>
      </p:pic>
      <p:pic>
        <p:nvPicPr>
          <p:cNvPr id="4100" name="Picture 4" descr="C:\Users\Елена\Desktop\Лена Кудреватая\24.11.2014\ФОТО\Ягоды\зима\Новая папка\Рисунок8.jpg"/>
          <p:cNvPicPr>
            <a:picLocks noChangeAspect="1" noChangeArrowheads="1"/>
          </p:cNvPicPr>
          <p:nvPr/>
        </p:nvPicPr>
        <p:blipFill>
          <a:blip r:embed="rId4"/>
          <a:srcRect/>
          <a:stretch>
            <a:fillRect/>
          </a:stretch>
        </p:blipFill>
        <p:spPr bwMode="auto">
          <a:xfrm>
            <a:off x="4779032" y="428604"/>
            <a:ext cx="3899838" cy="2928958"/>
          </a:xfrm>
          <a:prstGeom prst="rect">
            <a:avLst/>
          </a:prstGeom>
          <a:noFill/>
        </p:spPr>
      </p:pic>
      <p:pic>
        <p:nvPicPr>
          <p:cNvPr id="4101" name="Picture 5" descr="C:\Users\Елена\Desktop\Лена Кудреватая\24.11.2014\ФОТО\Ягоды\зима\Новая папка\Рисунок9.jpg"/>
          <p:cNvPicPr>
            <a:picLocks noChangeAspect="1" noChangeArrowheads="1"/>
          </p:cNvPicPr>
          <p:nvPr/>
        </p:nvPicPr>
        <p:blipFill>
          <a:blip r:embed="rId5"/>
          <a:srcRect/>
          <a:stretch>
            <a:fillRect/>
          </a:stretch>
        </p:blipFill>
        <p:spPr bwMode="auto">
          <a:xfrm>
            <a:off x="1071538" y="3429000"/>
            <a:ext cx="2286016" cy="3046884"/>
          </a:xfrm>
          <a:prstGeom prst="rect">
            <a:avLst/>
          </a:prstGeom>
          <a:noFill/>
        </p:spPr>
      </p:pic>
    </p:spTree>
    <p:extLst>
      <p:ext uri="{BB962C8B-B14F-4D97-AF65-F5344CB8AC3E}">
        <p14:creationId xmlns:p14="http://schemas.microsoft.com/office/powerpoint/2010/main" xmlns="" val="3941281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37570" y="430759"/>
            <a:ext cx="86868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effectLst>
                  <a:outerShdw blurRad="38100" dist="38100" dir="2700000" algn="tl">
                    <a:srgbClr val="000000">
                      <a:alpha val="43137"/>
                    </a:srgbClr>
                  </a:outerShdw>
                </a:effectLst>
                <a:latin typeface="Segoe Script" pitchFamily="34" charset="0"/>
                <a:ea typeface="+mj-ea"/>
                <a:cs typeface="+mj-cs"/>
              </a:rPr>
              <a:t>Подведение итогов</a:t>
            </a:r>
          </a:p>
        </p:txBody>
      </p:sp>
      <p:sp>
        <p:nvSpPr>
          <p:cNvPr id="5" name="TextBox 4"/>
          <p:cNvSpPr txBox="1"/>
          <p:nvPr/>
        </p:nvSpPr>
        <p:spPr>
          <a:xfrm>
            <a:off x="908562" y="1268959"/>
            <a:ext cx="7344816" cy="584775"/>
          </a:xfrm>
          <a:prstGeom prst="rect">
            <a:avLst/>
          </a:prstGeom>
          <a:noFill/>
        </p:spPr>
        <p:txBody>
          <a:bodyPr wrap="square" rtlCol="0">
            <a:spAutoFit/>
          </a:bodyPr>
          <a:lstStyle/>
          <a:p>
            <a:r>
              <a:rPr lang="ru-RU" sz="3200" b="1" dirty="0" smtClean="0">
                <a:effectLst>
                  <a:outerShdw blurRad="38100" dist="38100" dir="2700000" algn="tl">
                    <a:srgbClr val="000000">
                      <a:alpha val="43137"/>
                    </a:srgbClr>
                  </a:outerShdw>
                </a:effectLst>
                <a:latin typeface="Monotype Corsiva" panose="03010101010201010101" pitchFamily="66" charset="0"/>
              </a:rPr>
              <a:t>Наши самые дорогие помощники – Родители!</a:t>
            </a:r>
            <a:endParaRPr lang="ru-RU" sz="3200" b="1" dirty="0">
              <a:effectLst>
                <a:outerShdw blurRad="38100" dist="38100" dir="2700000" algn="tl">
                  <a:srgbClr val="000000">
                    <a:alpha val="43137"/>
                  </a:srgbClr>
                </a:outerShdw>
              </a:effectLst>
              <a:latin typeface="Monotype Corsiva" panose="03010101010201010101" pitchFamily="66" charset="0"/>
            </a:endParaRPr>
          </a:p>
        </p:txBody>
      </p:sp>
      <p:pic>
        <p:nvPicPr>
          <p:cNvPr id="4098" name="Picture 2" descr="C:\Users\Елена\Desktop\148CANON\146CANON\IMG_067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543" y="1872388"/>
            <a:ext cx="2211710" cy="294894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099" name="Picture 3" descr="C:\Users\Елена\Desktop\148CANON\146CANON\IMG_067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75616" y="1814885"/>
            <a:ext cx="2987824" cy="22408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100" name="Picture 4" descr="C:\Users\Елена\Desktop\148CANON\146CANON\IMG_067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63440" y="2202425"/>
            <a:ext cx="3491880" cy="261891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101" name="Picture 5" descr="C:\Users\Елена\Desktop\148CANON\146CANON\IMG_067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75616" y="3933056"/>
            <a:ext cx="3635896" cy="272692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34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p:cTn id="13" dur="1000" fill="hold"/>
                                        <p:tgtEl>
                                          <p:spTgt spid="4099"/>
                                        </p:tgtEl>
                                        <p:attrNameLst>
                                          <p:attrName>ppt_w</p:attrName>
                                        </p:attrNameLst>
                                      </p:cBhvr>
                                      <p:tavLst>
                                        <p:tav tm="0">
                                          <p:val>
                                            <p:fltVal val="0"/>
                                          </p:val>
                                        </p:tav>
                                        <p:tav tm="100000">
                                          <p:val>
                                            <p:strVal val="#ppt_w"/>
                                          </p:val>
                                        </p:tav>
                                      </p:tavLst>
                                    </p:anim>
                                    <p:anim calcmode="lin" valueType="num">
                                      <p:cBhvr>
                                        <p:cTn id="14" dur="1000" fill="hold"/>
                                        <p:tgtEl>
                                          <p:spTgt spid="4099"/>
                                        </p:tgtEl>
                                        <p:attrNameLst>
                                          <p:attrName>ppt_h</p:attrName>
                                        </p:attrNameLst>
                                      </p:cBhvr>
                                      <p:tavLst>
                                        <p:tav tm="0">
                                          <p:val>
                                            <p:fltVal val="0"/>
                                          </p:val>
                                        </p:tav>
                                        <p:tav tm="100000">
                                          <p:val>
                                            <p:strVal val="#ppt_h"/>
                                          </p:val>
                                        </p:tav>
                                      </p:tavLst>
                                    </p:anim>
                                    <p:anim calcmode="lin" valueType="num">
                                      <p:cBhvr>
                                        <p:cTn id="15" dur="1000" fill="hold"/>
                                        <p:tgtEl>
                                          <p:spTgt spid="4099"/>
                                        </p:tgtEl>
                                        <p:attrNameLst>
                                          <p:attrName>style.rotation</p:attrName>
                                        </p:attrNameLst>
                                      </p:cBhvr>
                                      <p:tavLst>
                                        <p:tav tm="0">
                                          <p:val>
                                            <p:fltVal val="90"/>
                                          </p:val>
                                        </p:tav>
                                        <p:tav tm="100000">
                                          <p:val>
                                            <p:fltVal val="0"/>
                                          </p:val>
                                        </p:tav>
                                      </p:tavLst>
                                    </p:anim>
                                    <p:animEffect transition="in" filter="fade">
                                      <p:cBhvr>
                                        <p:cTn id="16" dur="1000"/>
                                        <p:tgtEl>
                                          <p:spTgt spid="409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randombar(horizontal)">
                                      <p:cBhvr>
                                        <p:cTn id="21" dur="500"/>
                                        <p:tgtEl>
                                          <p:spTgt spid="410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wipe(down)">
                                      <p:cBhvr>
                                        <p:cTn id="2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Елена\Desktop\ПРОЕКТ С ПРЕЗЕНТАЦИЕЙ\ПРОЕКТ С ПРЕЗЕНТАЦИЕЙ\с флешки 1\фото  проект\DSCF459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8"/>
            <a:ext cx="3635896" cy="272692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23" name="Picture 3" descr="C:\Users\Елена\Desktop\ПРОЕКТ С ПРЕЗЕНТАЦИЕЙ\ПРОЕКТ С ПРЕЗЕНТАЦИЕЙ\с флешки 1\фото  проект\DSCF460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260648"/>
            <a:ext cx="3635896" cy="272692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24" name="Picture 4" descr="C:\Users\Елена\Desktop\ПРОЕКТ С ПРЕЗЕНТАЦИЕЙ\ПРОЕКТ С ПРЕЗЕНТАЦИЕЙ\с флешки 1\фото  проект\DSCF460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3501008"/>
            <a:ext cx="3995936" cy="299695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25" name="Picture 5" descr="C:\Users\Елена\Desktop\ПРОЕКТ С ПРЕЗЕНТАЦИЕЙ\ПРОЕКТ С ПРЕЗЕНТАЦИЕЙ\с флешки 1\фото  проект\DSCF461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4008" y="3501008"/>
            <a:ext cx="4067944" cy="30509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3958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04921" y="448563"/>
            <a:ext cx="892437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5400" b="1" dirty="0" smtClean="0">
                <a:solidFill>
                  <a:srgbClr val="FF0000"/>
                </a:solidFill>
                <a:effectLst>
                  <a:outerShdw blurRad="38100" dist="38100" dir="2700000" algn="tl">
                    <a:srgbClr val="000000">
                      <a:alpha val="43137"/>
                    </a:srgbClr>
                  </a:outerShdw>
                </a:effectLst>
                <a:latin typeface="Segoe Script" pitchFamily="34" charset="0"/>
                <a:ea typeface="+mj-ea"/>
                <a:cs typeface="+mj-cs"/>
              </a:rPr>
              <a:t>Спасибо за внимание!</a:t>
            </a:r>
          </a:p>
        </p:txBody>
      </p:sp>
      <p:pic>
        <p:nvPicPr>
          <p:cNvPr id="6146" name="Picture 2" descr="C:\Users\Елена\Desktop\ПРОЕКТ С ПРЕЗЕНТАЦИЕЙ\ПРОЕКТ С ПРЕЗЕНТАЦИЕЙ\с флешки 1\фото  проект\DSCF453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6970" y="1124744"/>
            <a:ext cx="7020272" cy="52652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043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352928" cy="6120680"/>
          </a:xfrm>
        </p:spPr>
        <p:txBody>
          <a:bodyPr/>
          <a:lstStyle/>
          <a:p>
            <a:pPr marL="0" indent="0" algn="l">
              <a:buNone/>
            </a:pPr>
            <a:r>
              <a:rPr lang="ru-RU" sz="3600" dirty="0" smtClean="0">
                <a:solidFill>
                  <a:schemeClr val="tx1"/>
                </a:solidFill>
                <a:latin typeface="Monotype Corsiva" panose="03010101010201010101" pitchFamily="66" charset="0"/>
              </a:rPr>
              <a:t>1. Проблема: </a:t>
            </a:r>
            <a:r>
              <a:rPr lang="ru-RU" sz="3200" dirty="0" smtClean="0">
                <a:solidFill>
                  <a:schemeClr val="tx1"/>
                </a:solidFill>
                <a:latin typeface="Times New Roman" panose="02020603050405020304" pitchFamily="18" charset="0"/>
                <a:cs typeface="Times New Roman" panose="02020603050405020304" pitchFamily="18" charset="0"/>
              </a:rPr>
              <a:t>Недостаточная двигательная активность детей во время прогулки.</a:t>
            </a:r>
            <a:br>
              <a:rPr lang="ru-RU" sz="3200" dirty="0" smtClean="0">
                <a:solidFill>
                  <a:schemeClr val="tx1"/>
                </a:solidFill>
                <a:latin typeface="Times New Roman" panose="02020603050405020304" pitchFamily="18" charset="0"/>
                <a:cs typeface="Times New Roman" panose="02020603050405020304" pitchFamily="18" charset="0"/>
              </a:rPr>
            </a:br>
            <a:r>
              <a:rPr lang="ru-RU" sz="3600" dirty="0" smtClean="0">
                <a:solidFill>
                  <a:schemeClr val="tx1"/>
                </a:solidFill>
                <a:latin typeface="Monotype Corsiva" panose="03010101010201010101" pitchFamily="66" charset="0"/>
              </a:rPr>
              <a:t>2. Тип проекта: </a:t>
            </a:r>
            <a:r>
              <a:rPr lang="ru-RU" sz="3200" dirty="0" smtClean="0">
                <a:solidFill>
                  <a:schemeClr val="tx1"/>
                </a:solidFill>
                <a:latin typeface="Times New Roman" panose="02020603050405020304" pitchFamily="18" charset="0"/>
                <a:cs typeface="Times New Roman" panose="02020603050405020304" pitchFamily="18" charset="0"/>
              </a:rPr>
              <a:t>творческий (долгосрочный).</a:t>
            </a:r>
            <a:r>
              <a:rPr lang="ru-RU" sz="3600" dirty="0" smtClean="0">
                <a:solidFill>
                  <a:schemeClr val="tx1"/>
                </a:solidFill>
                <a:latin typeface="Monotype Corsiva" panose="03010101010201010101" pitchFamily="66" charset="0"/>
              </a:rPr>
              <a:t/>
            </a:r>
            <a:br>
              <a:rPr lang="ru-RU" sz="3600" dirty="0" smtClean="0">
                <a:solidFill>
                  <a:schemeClr val="tx1"/>
                </a:solidFill>
                <a:latin typeface="Monotype Corsiva" panose="03010101010201010101" pitchFamily="66" charset="0"/>
              </a:rPr>
            </a:br>
            <a:r>
              <a:rPr lang="ru-RU" sz="3600" dirty="0" smtClean="0">
                <a:solidFill>
                  <a:schemeClr val="tx1"/>
                </a:solidFill>
                <a:latin typeface="Monotype Corsiva" panose="03010101010201010101" pitchFamily="66" charset="0"/>
              </a:rPr>
              <a:t>3. </a:t>
            </a:r>
            <a:r>
              <a:rPr lang="ru-RU" sz="3600" dirty="0">
                <a:solidFill>
                  <a:schemeClr val="tx1"/>
                </a:solidFill>
                <a:latin typeface="Monotype Corsiva" panose="03010101010201010101" pitchFamily="66" charset="0"/>
              </a:rPr>
              <a:t>У</a:t>
            </a:r>
            <a:r>
              <a:rPr lang="ru-RU" sz="3600" dirty="0" smtClean="0">
                <a:solidFill>
                  <a:schemeClr val="tx1"/>
                </a:solidFill>
                <a:latin typeface="Monotype Corsiva" panose="03010101010201010101" pitchFamily="66" charset="0"/>
              </a:rPr>
              <a:t>частники проекта: </a:t>
            </a:r>
            <a:r>
              <a:rPr lang="ru-RU" sz="3200" dirty="0" smtClean="0">
                <a:solidFill>
                  <a:schemeClr val="tx1"/>
                </a:solidFill>
                <a:latin typeface="Times New Roman" panose="02020603050405020304" pitchFamily="18" charset="0"/>
                <a:cs typeface="Times New Roman" panose="02020603050405020304" pitchFamily="18" charset="0"/>
              </a:rPr>
              <a:t>педагоги, родители, дети.</a:t>
            </a:r>
            <a:r>
              <a:rPr lang="ru-RU" sz="3600" dirty="0" smtClean="0">
                <a:solidFill>
                  <a:schemeClr val="tx1"/>
                </a:solidFill>
                <a:latin typeface="Monotype Corsiva" panose="03010101010201010101" pitchFamily="66" charset="0"/>
              </a:rPr>
              <a:t/>
            </a:r>
            <a:br>
              <a:rPr lang="ru-RU" sz="3600" dirty="0" smtClean="0">
                <a:solidFill>
                  <a:schemeClr val="tx1"/>
                </a:solidFill>
                <a:latin typeface="Monotype Corsiva" panose="03010101010201010101" pitchFamily="66" charset="0"/>
              </a:rPr>
            </a:br>
            <a:r>
              <a:rPr lang="ru-RU" sz="3600" dirty="0" smtClean="0">
                <a:solidFill>
                  <a:schemeClr val="tx1"/>
                </a:solidFill>
                <a:latin typeface="Monotype Corsiva" panose="03010101010201010101" pitchFamily="66" charset="0"/>
              </a:rPr>
              <a:t>4. Цель проекта: </a:t>
            </a:r>
            <a:r>
              <a:rPr lang="ru-RU" sz="3200" dirty="0" smtClean="0">
                <a:solidFill>
                  <a:schemeClr val="tx1"/>
                </a:solidFill>
                <a:latin typeface="Times New Roman" panose="02020603050405020304" pitchFamily="18" charset="0"/>
                <a:cs typeface="Times New Roman" panose="02020603050405020304" pitchFamily="18" charset="0"/>
              </a:rPr>
              <a:t>создание условий для повышения двигательной активности.</a:t>
            </a:r>
            <a:r>
              <a:rPr lang="ru-RU" sz="3600" dirty="0" smtClean="0">
                <a:solidFill>
                  <a:schemeClr val="tx1"/>
                </a:solidFill>
                <a:latin typeface="Times New Roman" panose="02020603050405020304" pitchFamily="18" charset="0"/>
                <a:cs typeface="Times New Roman" panose="02020603050405020304" pitchFamily="18" charset="0"/>
              </a:rPr>
              <a:t/>
            </a:r>
            <a:br>
              <a:rPr lang="ru-RU" sz="3600" dirty="0" smtClean="0">
                <a:solidFill>
                  <a:schemeClr val="tx1"/>
                </a:solidFill>
                <a:latin typeface="Times New Roman" panose="02020603050405020304" pitchFamily="18" charset="0"/>
                <a:cs typeface="Times New Roman" panose="02020603050405020304" pitchFamily="18" charset="0"/>
              </a:rPr>
            </a:br>
            <a:r>
              <a:rPr lang="ru-RU" sz="3600" dirty="0" smtClean="0">
                <a:solidFill>
                  <a:schemeClr val="tx1"/>
                </a:solidFill>
                <a:latin typeface="Monotype Corsiva" panose="03010101010201010101" pitchFamily="66" charset="0"/>
              </a:rPr>
              <a:t>5. Возраст детей: </a:t>
            </a:r>
            <a:r>
              <a:rPr lang="ru-RU" sz="3200" dirty="0" smtClean="0">
                <a:solidFill>
                  <a:schemeClr val="tx1"/>
                </a:solidFill>
                <a:latin typeface="Times New Roman" panose="02020603050405020304" pitchFamily="18" charset="0"/>
                <a:cs typeface="Times New Roman" panose="02020603050405020304" pitchFamily="18" charset="0"/>
              </a:rPr>
              <a:t>5-7 лет.</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75479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040" y="1556792"/>
            <a:ext cx="8546431" cy="4464496"/>
          </a:xfrm>
        </p:spPr>
        <p:txBody>
          <a:bodyPr/>
          <a:lstStyle/>
          <a:p>
            <a:pPr marL="0" indent="0" algn="l">
              <a:lnSpc>
                <a:spcPct val="150000"/>
              </a:lnSpc>
              <a:buNone/>
            </a:pPr>
            <a:r>
              <a:rPr lang="ru-RU" sz="3200" dirty="0" smtClean="0">
                <a:solidFill>
                  <a:schemeClr val="tx1"/>
                </a:solidFill>
                <a:latin typeface="Times New Roman" panose="02020603050405020304" pitchFamily="18" charset="0"/>
                <a:cs typeface="Times New Roman" panose="02020603050405020304" pitchFamily="18" charset="0"/>
              </a:rPr>
              <a:t>По характеру создаваемого продукта: </a:t>
            </a:r>
            <a:r>
              <a:rPr lang="ru-RU" sz="3200" i="1" dirty="0" smtClean="0">
                <a:solidFill>
                  <a:schemeClr val="tx1"/>
                </a:solidFill>
                <a:latin typeface="Times New Roman" panose="02020603050405020304" pitchFamily="18" charset="0"/>
                <a:cs typeface="Times New Roman" panose="02020603050405020304" pitchFamily="18" charset="0"/>
              </a:rPr>
              <a:t>информационно – практикоориентиованный.</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solidFill>
                  <a:schemeClr val="tx1"/>
                </a:solidFill>
                <a:latin typeface="Times New Roman" panose="02020603050405020304" pitchFamily="18" charset="0"/>
                <a:cs typeface="Times New Roman" panose="02020603050405020304" pitchFamily="18" charset="0"/>
              </a:rPr>
              <a:t>По количеству участников: </a:t>
            </a:r>
            <a:r>
              <a:rPr lang="ru-RU" sz="3200" i="1" dirty="0" smtClean="0">
                <a:solidFill>
                  <a:schemeClr val="tx1"/>
                </a:solidFill>
                <a:latin typeface="Times New Roman" panose="02020603050405020304" pitchFamily="18" charset="0"/>
                <a:cs typeface="Times New Roman" panose="02020603050405020304" pitchFamily="18" charset="0"/>
              </a:rPr>
              <a:t>групповой.</a:t>
            </a:r>
            <a:r>
              <a:rPr lang="ru-RU" sz="3200" dirty="0" smtClean="0">
                <a:solidFill>
                  <a:schemeClr val="tx1"/>
                </a:solidFill>
                <a:latin typeface="Times New Roman" panose="02020603050405020304" pitchFamily="18" charset="0"/>
                <a:cs typeface="Times New Roman" panose="02020603050405020304" pitchFamily="18" charset="0"/>
              </a:rPr>
              <a:t/>
            </a:r>
            <a:br>
              <a:rPr lang="ru-RU" sz="3200" dirty="0" smtClean="0">
                <a:solidFill>
                  <a:schemeClr val="tx1"/>
                </a:solidFill>
                <a:latin typeface="Times New Roman" panose="02020603050405020304" pitchFamily="18" charset="0"/>
                <a:cs typeface="Times New Roman" panose="02020603050405020304" pitchFamily="18" charset="0"/>
              </a:rPr>
            </a:br>
            <a:r>
              <a:rPr lang="ru-RU" sz="3200" dirty="0" smtClean="0">
                <a:solidFill>
                  <a:schemeClr val="tx1"/>
                </a:solidFill>
                <a:latin typeface="Times New Roman" panose="02020603050405020304" pitchFamily="18" charset="0"/>
                <a:cs typeface="Times New Roman" panose="02020603050405020304" pitchFamily="18" charset="0"/>
              </a:rPr>
              <a:t>По продолжительности: </a:t>
            </a:r>
            <a:r>
              <a:rPr lang="ru-RU" sz="3200" i="1" dirty="0" smtClean="0">
                <a:solidFill>
                  <a:schemeClr val="tx1"/>
                </a:solidFill>
                <a:latin typeface="Times New Roman" panose="02020603050405020304" pitchFamily="18" charset="0"/>
                <a:cs typeface="Times New Roman" panose="02020603050405020304" pitchFamily="18" charset="0"/>
              </a:rPr>
              <a:t>краткосрочный.</a:t>
            </a:r>
            <a:r>
              <a:rPr lang="ru-RU" sz="3200" dirty="0" smtClean="0">
                <a:solidFill>
                  <a:schemeClr val="tx1"/>
                </a:solidFill>
                <a:latin typeface="Times New Roman" panose="02020603050405020304" pitchFamily="18" charset="0"/>
                <a:cs typeface="Times New Roman" panose="02020603050405020304" pitchFamily="18" charset="0"/>
              </a:rPr>
              <a:t/>
            </a:r>
            <a:br>
              <a:rPr lang="ru-RU" sz="3200" dirty="0" smtClean="0">
                <a:solidFill>
                  <a:schemeClr val="tx1"/>
                </a:solidFill>
                <a:latin typeface="Times New Roman" panose="02020603050405020304" pitchFamily="18" charset="0"/>
                <a:cs typeface="Times New Roman" panose="02020603050405020304" pitchFamily="18" charset="0"/>
              </a:rPr>
            </a:br>
            <a:r>
              <a:rPr lang="ru-RU" sz="3200" dirty="0" smtClean="0">
                <a:solidFill>
                  <a:schemeClr val="tx1"/>
                </a:solidFill>
                <a:latin typeface="Times New Roman" panose="02020603050405020304" pitchFamily="18" charset="0"/>
                <a:cs typeface="Times New Roman" panose="02020603050405020304" pitchFamily="18" charset="0"/>
              </a:rPr>
              <a:t>По профилю знаний: </a:t>
            </a:r>
            <a:r>
              <a:rPr lang="ru-RU" sz="3200" i="1" dirty="0" smtClean="0">
                <a:solidFill>
                  <a:schemeClr val="tx1"/>
                </a:solidFill>
                <a:latin typeface="Times New Roman" panose="02020603050405020304" pitchFamily="18" charset="0"/>
                <a:cs typeface="Times New Roman" panose="02020603050405020304" pitchFamily="18" charset="0"/>
              </a:rPr>
              <a:t>межпредметный.</a:t>
            </a:r>
            <a:endParaRPr lang="ru-RU" sz="3200" i="1" dirty="0">
              <a:solidFill>
                <a:schemeClr val="tx1"/>
              </a:solidFill>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251520" y="471655"/>
            <a:ext cx="86868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effectLst>
                  <a:outerShdw blurRad="38100" dist="38100" dir="2700000" algn="tl">
                    <a:srgbClr val="000000">
                      <a:alpha val="43137"/>
                    </a:srgbClr>
                  </a:outerShdw>
                </a:effectLst>
                <a:latin typeface="Segoe Script" pitchFamily="34" charset="0"/>
                <a:ea typeface="+mj-ea"/>
                <a:cs typeface="+mj-cs"/>
              </a:rPr>
              <a:t>особенности проекта</a:t>
            </a:r>
            <a:endParaRPr kumimoji="0" lang="ru-RU"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Segoe Script" pitchFamily="34" charset="0"/>
              <a:ea typeface="+mj-ea"/>
              <a:cs typeface="+mj-cs"/>
            </a:endParaRPr>
          </a:p>
        </p:txBody>
      </p:sp>
    </p:spTree>
    <p:extLst>
      <p:ext uri="{BB962C8B-B14F-4D97-AF65-F5344CB8AC3E}">
        <p14:creationId xmlns:p14="http://schemas.microsoft.com/office/powerpoint/2010/main" xmlns="" val="2515794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9258" y="711990"/>
            <a:ext cx="9054752" cy="6232475"/>
          </a:xfrm>
          <a:prstGeom prst="rect">
            <a:avLst/>
          </a:prstGeom>
        </p:spPr>
        <p:txBody>
          <a:bodyPr wrap="square">
            <a:spAutoFit/>
          </a:bodyPr>
          <a:lstStyle/>
          <a:p>
            <a:r>
              <a:rPr lang="ru-RU" sz="19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Если </a:t>
            </a:r>
            <a:r>
              <a:rPr lang="ru-RU" sz="19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окном все белым-бело, кружатся искристые хлопья снега и на улице стоит легкий морозец, значит, пришло время зимних забав! Чтобы получить удовольствие от зимы, необходимо правильно организовать свой досуг. Зимние развлечения для детей увлекательны и разнообразны: различные игры на снегу, лепка снеговика и лепка снежной крепости, игра в снежки, веселое катание с горки на санях. Зимние развлечения не только доставляют детям необыкновенную радость, но и приносят пользу для здоровья. Зимние детские игры на свежем воздухе гораздо полезнее, чем занятия в закрытом помещении. Зимой ребенок выполняет движения намного активнее, иначе легко замерзнуть.</a:t>
            </a:r>
          </a:p>
          <a:p>
            <a:r>
              <a:rPr lang="ru-RU" sz="19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Зимние игры на улице – отличное средство для укрепления иммунитета. Много существует забав, в которые могут играть и взрослые и дети.</a:t>
            </a:r>
          </a:p>
          <a:p>
            <a:r>
              <a:rPr lang="ru-RU" sz="19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Правда не часто мы видим на улице взрослого человека, катающегося на санках или на лыжах. Возможно, они считают, что возраст уже не тот или попросту заняты вечно своими проблемами. А жаль! Зато дети с удовольствием копошатся в снегу и резвятся на спортивных площадках. Подвижные игры  на свежем воздухе хорошо влияют на здоровье ребенка и придают ему силы и бодрость.</a:t>
            </a:r>
          </a:p>
          <a:p>
            <a:r>
              <a:rPr lang="ru-RU" sz="19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Мы провели опрос родителей, какие сооружения должны присутствовать на прогулочных участках, респонденты ответили по-разному. </a:t>
            </a:r>
          </a:p>
          <a:p>
            <a:r>
              <a:rPr lang="ru-RU" sz="19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 все опрашиваемые согласились принять участие в строительстве снежных построек.</a:t>
            </a:r>
          </a:p>
        </p:txBody>
      </p:sp>
      <p:sp>
        <p:nvSpPr>
          <p:cNvPr id="6" name="Заголовок 1"/>
          <p:cNvSpPr txBox="1">
            <a:spLocks/>
          </p:cNvSpPr>
          <p:nvPr/>
        </p:nvSpPr>
        <p:spPr>
          <a:xfrm>
            <a:off x="231171" y="13393"/>
            <a:ext cx="86868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000" b="1" dirty="0" smtClean="0">
                <a:solidFill>
                  <a:srgbClr val="7030A0"/>
                </a:solidFill>
                <a:effectLst>
                  <a:outerShdw blurRad="38100" dist="38100" dir="2700000" algn="tl">
                    <a:srgbClr val="000000">
                      <a:alpha val="43137"/>
                    </a:srgbClr>
                  </a:outerShdw>
                </a:effectLst>
                <a:latin typeface="Segoe Script" pitchFamily="34" charset="0"/>
                <a:ea typeface="+mj-ea"/>
                <a:cs typeface="+mj-cs"/>
              </a:rPr>
              <a:t>Актуальность проблемы</a:t>
            </a:r>
            <a:endParaRPr kumimoji="0" lang="ru-RU" sz="40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Segoe Script" pitchFamily="34" charset="0"/>
              <a:ea typeface="+mj-ea"/>
              <a:cs typeface="+mj-cs"/>
            </a:endParaRPr>
          </a:p>
        </p:txBody>
      </p:sp>
    </p:spTree>
    <p:extLst>
      <p:ext uri="{BB962C8B-B14F-4D97-AF65-F5344CB8AC3E}">
        <p14:creationId xmlns:p14="http://schemas.microsoft.com/office/powerpoint/2010/main" xmlns="" val="2051661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07504" y="471655"/>
            <a:ext cx="8829062"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effectLst>
                  <a:outerShdw blurRad="38100" dist="38100" dir="2700000" algn="tl">
                    <a:srgbClr val="000000">
                      <a:alpha val="43137"/>
                    </a:srgbClr>
                  </a:outerShdw>
                </a:effectLst>
                <a:latin typeface="Segoe Script" pitchFamily="34" charset="0"/>
                <a:ea typeface="+mj-ea"/>
                <a:cs typeface="+mj-cs"/>
              </a:rPr>
              <a:t>Задачи проекта</a:t>
            </a:r>
            <a:endParaRPr kumimoji="0" lang="ru-RU"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Segoe Script" pitchFamily="34" charset="0"/>
              <a:ea typeface="+mj-ea"/>
              <a:cs typeface="+mj-cs"/>
            </a:endParaRPr>
          </a:p>
        </p:txBody>
      </p:sp>
      <p:sp>
        <p:nvSpPr>
          <p:cNvPr id="5" name="Прямоугольник 4"/>
          <p:cNvSpPr/>
          <p:nvPr/>
        </p:nvSpPr>
        <p:spPr>
          <a:xfrm>
            <a:off x="249766" y="1342361"/>
            <a:ext cx="8686800" cy="1938992"/>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1. Создание условий для </a:t>
            </a:r>
            <a:r>
              <a:rPr lang="ru-RU" sz="2400" dirty="0" smtClean="0">
                <a:latin typeface="Times New Roman" panose="02020603050405020304" pitchFamily="18" charset="0"/>
                <a:cs typeface="Times New Roman" panose="02020603050405020304" pitchFamily="18" charset="0"/>
              </a:rPr>
              <a:t>воспитательно</a:t>
            </a:r>
            <a:r>
              <a:rPr lang="ru-RU" sz="2400" dirty="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образовательной деятельности </a:t>
            </a:r>
            <a:r>
              <a:rPr lang="ru-RU" sz="2400" dirty="0">
                <a:latin typeface="Times New Roman" panose="02020603050405020304" pitchFamily="18" charset="0"/>
                <a:cs typeface="Times New Roman" panose="02020603050405020304" pitchFamily="18" charset="0"/>
              </a:rPr>
              <a:t>с детьми на</a:t>
            </a:r>
            <a:r>
              <a:rPr lang="ru-RU" sz="2400" u="sng"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прогулке;</a:t>
            </a:r>
          </a:p>
          <a:p>
            <a:r>
              <a:rPr lang="ru-RU" sz="2400" dirty="0" smtClean="0">
                <a:latin typeface="Times New Roman" panose="02020603050405020304" pitchFamily="18" charset="0"/>
                <a:cs typeface="Times New Roman" panose="02020603050405020304" pitchFamily="18" charset="0"/>
              </a:rPr>
              <a:t>2</a:t>
            </a:r>
            <a:r>
              <a:rPr lang="ru-RU" sz="2400" dirty="0">
                <a:latin typeface="Times New Roman" panose="02020603050405020304" pitchFamily="18" charset="0"/>
                <a:cs typeface="Times New Roman" panose="02020603050405020304" pitchFamily="18" charset="0"/>
              </a:rPr>
              <a:t>. Приобщение родителей и детей к проектной деятельности </a:t>
            </a:r>
            <a:r>
              <a:rPr lang="ru-RU" sz="2400" dirty="0" smtClean="0">
                <a:latin typeface="Times New Roman" panose="02020603050405020304" pitchFamily="18" charset="0"/>
                <a:cs typeface="Times New Roman" panose="02020603050405020304" pitchFamily="18" charset="0"/>
              </a:rPr>
              <a:t>в условиях </a:t>
            </a:r>
            <a:r>
              <a:rPr lang="ru-RU" sz="2400" dirty="0">
                <a:latin typeface="Times New Roman" panose="02020603050405020304" pitchFamily="18" charset="0"/>
                <a:cs typeface="Times New Roman" panose="02020603050405020304" pitchFamily="18" charset="0"/>
              </a:rPr>
              <a:t>ДОУ;</a:t>
            </a:r>
          </a:p>
          <a:p>
            <a:r>
              <a:rPr lang="ru-RU" sz="2400" dirty="0" smtClean="0">
                <a:latin typeface="Times New Roman" panose="02020603050405020304" pitchFamily="18" charset="0"/>
                <a:cs typeface="Times New Roman" panose="02020603050405020304" pitchFamily="18" charset="0"/>
              </a:rPr>
              <a:t>3. Содействие </a:t>
            </a:r>
            <a:r>
              <a:rPr lang="ru-RU" sz="2400" dirty="0">
                <a:latin typeface="Times New Roman" panose="02020603050405020304" pitchFamily="18" charset="0"/>
                <a:cs typeface="Times New Roman" panose="02020603050405020304" pitchFamily="18" charset="0"/>
              </a:rPr>
              <a:t>укреплению связей ДОУ и </a:t>
            </a:r>
            <a:r>
              <a:rPr lang="ru-RU" sz="2400" dirty="0" smtClean="0">
                <a:latin typeface="Times New Roman" panose="02020603050405020304" pitchFamily="18" charset="0"/>
                <a:cs typeface="Times New Roman" panose="02020603050405020304" pitchFamily="18" charset="0"/>
              </a:rPr>
              <a:t>семьи.</a:t>
            </a:r>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48381" y="4309007"/>
            <a:ext cx="8332978" cy="1569660"/>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Если </a:t>
            </a:r>
            <a:r>
              <a:rPr lang="ru-RU" sz="2400" dirty="0">
                <a:latin typeface="Times New Roman" panose="02020603050405020304" pitchFamily="18" charset="0"/>
                <a:cs typeface="Times New Roman" panose="02020603050405020304" pitchFamily="18" charset="0"/>
              </a:rPr>
              <a:t>мы приложим все силы для создания снежных построек, у </a:t>
            </a:r>
            <a:r>
              <a:rPr lang="ru-RU" sz="2400" dirty="0" smtClean="0">
                <a:latin typeface="Times New Roman" panose="02020603050405020304" pitchFamily="18" charset="0"/>
                <a:cs typeface="Times New Roman" panose="02020603050405020304" pitchFamily="18" charset="0"/>
              </a:rPr>
              <a:t>детей </a:t>
            </a:r>
            <a:r>
              <a:rPr lang="ru-RU" sz="2400" dirty="0">
                <a:latin typeface="Times New Roman" panose="02020603050405020304" pitchFamily="18" charset="0"/>
                <a:cs typeface="Times New Roman" panose="02020603050405020304" pitchFamily="18" charset="0"/>
              </a:rPr>
              <a:t>появится возможность активно развиваться во время </a:t>
            </a:r>
            <a:r>
              <a:rPr lang="ru-RU" sz="2400" dirty="0" smtClean="0">
                <a:latin typeface="Times New Roman" panose="02020603050405020304" pitchFamily="18" charset="0"/>
                <a:cs typeface="Times New Roman" panose="02020603050405020304" pitchFamily="18" charset="0"/>
              </a:rPr>
              <a:t>прогулки </a:t>
            </a:r>
            <a:r>
              <a:rPr lang="ru-RU" sz="2400" dirty="0">
                <a:latin typeface="Times New Roman" panose="02020603050405020304" pitchFamily="18" charset="0"/>
                <a:cs typeface="Times New Roman" panose="02020603050405020304" pitchFamily="18" charset="0"/>
              </a:rPr>
              <a:t>на свежем воздухе, а это поможет повысить </a:t>
            </a:r>
            <a:r>
              <a:rPr lang="ru-RU" sz="2400" dirty="0" smtClean="0">
                <a:latin typeface="Times New Roman" panose="02020603050405020304" pitchFamily="18" charset="0"/>
                <a:cs typeface="Times New Roman" panose="02020603050405020304" pitchFamily="18" charset="0"/>
              </a:rPr>
              <a:t>иммунитет и </a:t>
            </a:r>
            <a:r>
              <a:rPr lang="ru-RU" sz="2400" dirty="0">
                <a:latin typeface="Times New Roman" panose="02020603050405020304" pitchFamily="18" charset="0"/>
                <a:cs typeface="Times New Roman" panose="02020603050405020304" pitchFamily="18" charset="0"/>
              </a:rPr>
              <a:t>укрепить здоровье детей</a:t>
            </a:r>
            <a:r>
              <a:rPr lang="ru-RU" sz="2000" dirty="0">
                <a:latin typeface="Times New Roman" panose="02020603050405020304" pitchFamily="18" charset="0"/>
                <a:cs typeface="Times New Roman" panose="02020603050405020304" pitchFamily="18" charset="0"/>
              </a:rPr>
              <a:t>.</a:t>
            </a:r>
          </a:p>
        </p:txBody>
      </p:sp>
      <p:sp>
        <p:nvSpPr>
          <p:cNvPr id="8" name="Заголовок 1"/>
          <p:cNvSpPr txBox="1">
            <a:spLocks/>
          </p:cNvSpPr>
          <p:nvPr/>
        </p:nvSpPr>
        <p:spPr>
          <a:xfrm>
            <a:off x="271470" y="3501008"/>
            <a:ext cx="86868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effectLst>
                  <a:outerShdw blurRad="38100" dist="38100" dir="2700000" algn="tl">
                    <a:srgbClr val="000000">
                      <a:alpha val="43137"/>
                    </a:srgbClr>
                  </a:outerShdw>
                </a:effectLst>
                <a:latin typeface="Segoe Script" pitchFamily="34" charset="0"/>
                <a:ea typeface="+mj-ea"/>
                <a:cs typeface="+mj-cs"/>
              </a:rPr>
              <a:t>Гипотеза</a:t>
            </a:r>
            <a:endParaRPr kumimoji="0" lang="ru-RU"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Segoe Script" pitchFamily="34" charset="0"/>
              <a:ea typeface="+mj-ea"/>
              <a:cs typeface="+mj-cs"/>
            </a:endParaRPr>
          </a:p>
        </p:txBody>
      </p:sp>
    </p:spTree>
    <p:extLst>
      <p:ext uri="{BB962C8B-B14F-4D97-AF65-F5344CB8AC3E}">
        <p14:creationId xmlns:p14="http://schemas.microsoft.com/office/powerpoint/2010/main" xmlns="" val="291159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0643" y="332656"/>
            <a:ext cx="86868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effectLst>
                  <a:outerShdw blurRad="38100" dist="38100" dir="2700000" algn="tl">
                    <a:srgbClr val="000000">
                      <a:alpha val="43137"/>
                    </a:srgbClr>
                  </a:outerShdw>
                </a:effectLst>
                <a:latin typeface="Segoe Script" pitchFamily="34" charset="0"/>
                <a:ea typeface="+mj-ea"/>
                <a:cs typeface="+mj-cs"/>
              </a:rPr>
              <a:t>Планируемый результат</a:t>
            </a:r>
            <a:endParaRPr kumimoji="0" lang="ru-RU"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Segoe Script" pitchFamily="34" charset="0"/>
              <a:ea typeface="+mj-ea"/>
              <a:cs typeface="+mj-cs"/>
            </a:endParaRPr>
          </a:p>
        </p:txBody>
      </p:sp>
      <p:sp>
        <p:nvSpPr>
          <p:cNvPr id="6" name="Прямоугольник 5"/>
          <p:cNvSpPr/>
          <p:nvPr/>
        </p:nvSpPr>
        <p:spPr>
          <a:xfrm>
            <a:off x="268839" y="1170856"/>
            <a:ext cx="8686800" cy="1077218"/>
          </a:xfrm>
          <a:prstGeom prst="rect">
            <a:avLst/>
          </a:prstGeom>
        </p:spPr>
        <p:txBody>
          <a:bodyPr wrap="square">
            <a:spAutoFit/>
          </a:bodyPr>
          <a:lstStyle/>
          <a:p>
            <a:pPr algn="ctr"/>
            <a:r>
              <a:rPr lang="ru-RU" sz="3200" b="1" dirty="0">
                <a:solidFill>
                  <a:schemeClr val="accent1">
                    <a:lumMod val="75000"/>
                  </a:schemeClr>
                </a:solidFill>
                <a:effectLst>
                  <a:outerShdw blurRad="38100" dist="38100" dir="2700000" algn="tl">
                    <a:srgbClr val="000000">
                      <a:alpha val="43137"/>
                    </a:srgbClr>
                  </a:outerShdw>
                </a:effectLst>
                <a:latin typeface="Monotype Corsiva" panose="03010101010201010101" pitchFamily="66" charset="0"/>
              </a:rPr>
              <a:t>Красиво оформленные прогулочные участки </a:t>
            </a:r>
            <a:r>
              <a:rPr lang="ru-RU" sz="3200" b="1" dirty="0" smtClean="0">
                <a:solidFill>
                  <a:schemeClr val="accent1">
                    <a:lumMod val="75000"/>
                  </a:schemeClr>
                </a:solidFill>
                <a:effectLst>
                  <a:outerShdw blurRad="38100" dist="38100" dir="2700000" algn="tl">
                    <a:srgbClr val="000000">
                      <a:alpha val="43137"/>
                    </a:srgbClr>
                  </a:outerShdw>
                </a:effectLst>
                <a:latin typeface="Monotype Corsiva" panose="03010101010201010101" pitchFamily="66" charset="0"/>
              </a:rPr>
              <a:t>со снежными </a:t>
            </a:r>
            <a:r>
              <a:rPr lang="ru-RU" sz="3200" b="1" dirty="0">
                <a:solidFill>
                  <a:schemeClr val="accent1">
                    <a:lumMod val="75000"/>
                  </a:schemeClr>
                </a:solidFill>
                <a:effectLst>
                  <a:outerShdw blurRad="38100" dist="38100" dir="2700000" algn="tl">
                    <a:srgbClr val="000000">
                      <a:alpha val="43137"/>
                    </a:srgbClr>
                  </a:outerShdw>
                </a:effectLst>
                <a:latin typeface="Monotype Corsiva" panose="03010101010201010101" pitchFamily="66" charset="0"/>
              </a:rPr>
              <a:t>постройками.</a:t>
            </a:r>
          </a:p>
        </p:txBody>
      </p:sp>
      <p:sp>
        <p:nvSpPr>
          <p:cNvPr id="5" name="Заголовок 1"/>
          <p:cNvSpPr txBox="1">
            <a:spLocks/>
          </p:cNvSpPr>
          <p:nvPr/>
        </p:nvSpPr>
        <p:spPr>
          <a:xfrm>
            <a:off x="222023" y="2492896"/>
            <a:ext cx="86868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effectLst>
                  <a:outerShdw blurRad="38100" dist="38100" dir="2700000" algn="tl">
                    <a:srgbClr val="000000">
                      <a:alpha val="43137"/>
                    </a:srgbClr>
                  </a:outerShdw>
                </a:effectLst>
                <a:latin typeface="Segoe Script" pitchFamily="34" charset="0"/>
                <a:ea typeface="+mj-ea"/>
                <a:cs typeface="+mj-cs"/>
              </a:rPr>
              <a:t>Продукт</a:t>
            </a:r>
          </a:p>
        </p:txBody>
      </p:sp>
      <p:sp>
        <p:nvSpPr>
          <p:cNvPr id="7" name="Прямоугольник 6"/>
          <p:cNvSpPr/>
          <p:nvPr/>
        </p:nvSpPr>
        <p:spPr>
          <a:xfrm>
            <a:off x="579791" y="3343672"/>
            <a:ext cx="8064896" cy="1754326"/>
          </a:xfrm>
          <a:prstGeom prst="rect">
            <a:avLst/>
          </a:prstGeom>
        </p:spPr>
        <p:txBody>
          <a:bodyPr wrap="square">
            <a:spAutoFit/>
          </a:bodyPr>
          <a:lstStyle/>
          <a:p>
            <a:pPr marL="342900" indent="-342900">
              <a:lnSpc>
                <a:spcPct val="150000"/>
              </a:lnSpc>
              <a:buFont typeface="Wingdings" panose="05000000000000000000" pitchFamily="2" charset="2"/>
              <a:buChar char="ü"/>
            </a:pPr>
            <a:r>
              <a:rPr lang="ru-RU" sz="2400" dirty="0" smtClean="0"/>
              <a:t> Слайд-шоу «Зимняя сказка»</a:t>
            </a:r>
          </a:p>
          <a:p>
            <a:pPr marL="342900" indent="-342900">
              <a:lnSpc>
                <a:spcPct val="150000"/>
              </a:lnSpc>
              <a:buFont typeface="Wingdings" panose="05000000000000000000" pitchFamily="2" charset="2"/>
              <a:buChar char="ü"/>
            </a:pPr>
            <a:r>
              <a:rPr lang="ru-RU" sz="2400" dirty="0" smtClean="0"/>
              <a:t>«</a:t>
            </a:r>
            <a:r>
              <a:rPr lang="ru-RU" sz="2400" dirty="0"/>
              <a:t>Наши самые дорогие помощники-РОДИТЕЛИ!»</a:t>
            </a:r>
          </a:p>
          <a:p>
            <a:pPr marL="342900" indent="-342900">
              <a:lnSpc>
                <a:spcPct val="150000"/>
              </a:lnSpc>
              <a:buFont typeface="Wingdings" panose="05000000000000000000" pitchFamily="2" charset="2"/>
              <a:buChar char="ü"/>
            </a:pPr>
            <a:r>
              <a:rPr lang="ru-RU" sz="2400" dirty="0" smtClean="0"/>
              <a:t>«</a:t>
            </a:r>
            <a:r>
              <a:rPr lang="ru-RU" sz="2400" dirty="0"/>
              <a:t>Наши главные герои – ДЕТИ!».</a:t>
            </a:r>
          </a:p>
        </p:txBody>
      </p:sp>
    </p:spTree>
    <p:extLst>
      <p:ext uri="{BB962C8B-B14F-4D97-AF65-F5344CB8AC3E}">
        <p14:creationId xmlns:p14="http://schemas.microsoft.com/office/powerpoint/2010/main" xmlns="" val="1303711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3294" y="1242864"/>
            <a:ext cx="8784976" cy="1815882"/>
          </a:xfrm>
          <a:prstGeom prst="rect">
            <a:avLst/>
          </a:prstGeom>
        </p:spPr>
        <p:txBody>
          <a:bodyPr wrap="square">
            <a:spAutoFit/>
          </a:bodyPr>
          <a:lstStyle/>
          <a:p>
            <a:r>
              <a:rPr lang="ru-RU" sz="2800" dirty="0" smtClean="0"/>
              <a:t>I </a:t>
            </a:r>
            <a:r>
              <a:rPr lang="ru-RU" sz="2800" dirty="0"/>
              <a:t>этап-подготовительный.</a:t>
            </a:r>
          </a:p>
          <a:p>
            <a:r>
              <a:rPr lang="ru-RU" sz="2800" dirty="0"/>
              <a:t>II этап-этап планирования.</a:t>
            </a:r>
          </a:p>
          <a:p>
            <a:r>
              <a:rPr lang="ru-RU" sz="2800" dirty="0"/>
              <a:t>III этап- реализации.</a:t>
            </a:r>
          </a:p>
          <a:p>
            <a:r>
              <a:rPr lang="ru-RU" sz="2800" dirty="0" smtClean="0"/>
              <a:t>IV этап-презентационный </a:t>
            </a:r>
            <a:r>
              <a:rPr lang="ru-RU" sz="2800" dirty="0"/>
              <a:t>(подведение итогов).</a:t>
            </a:r>
          </a:p>
        </p:txBody>
      </p:sp>
      <p:sp>
        <p:nvSpPr>
          <p:cNvPr id="5" name="Заголовок 1"/>
          <p:cNvSpPr txBox="1">
            <a:spLocks/>
          </p:cNvSpPr>
          <p:nvPr/>
        </p:nvSpPr>
        <p:spPr>
          <a:xfrm>
            <a:off x="271470" y="404664"/>
            <a:ext cx="86868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effectLst>
                  <a:outerShdw blurRad="38100" dist="38100" dir="2700000" algn="tl">
                    <a:srgbClr val="000000">
                      <a:alpha val="43137"/>
                    </a:srgbClr>
                  </a:outerShdw>
                </a:effectLst>
                <a:latin typeface="Segoe Script" pitchFamily="34" charset="0"/>
                <a:ea typeface="+mj-ea"/>
                <a:cs typeface="+mj-cs"/>
              </a:rPr>
              <a:t>Этапы проекта</a:t>
            </a:r>
          </a:p>
        </p:txBody>
      </p:sp>
    </p:spTree>
    <p:extLst>
      <p:ext uri="{BB962C8B-B14F-4D97-AF65-F5344CB8AC3E}">
        <p14:creationId xmlns:p14="http://schemas.microsoft.com/office/powerpoint/2010/main" xmlns="" val="808521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36752" y="-19571"/>
            <a:ext cx="86868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effectLst>
                  <a:outerShdw blurRad="38100" dist="38100" dir="2700000" algn="tl">
                    <a:srgbClr val="000000">
                      <a:alpha val="43137"/>
                    </a:srgbClr>
                  </a:outerShdw>
                </a:effectLst>
                <a:latin typeface="Segoe Script" pitchFamily="34" charset="0"/>
                <a:ea typeface="+mj-ea"/>
                <a:cs typeface="+mj-cs"/>
              </a:rPr>
              <a:t>План реализации</a:t>
            </a:r>
          </a:p>
        </p:txBody>
      </p:sp>
      <p:graphicFrame>
        <p:nvGraphicFramePr>
          <p:cNvPr id="5" name="Таблица 4"/>
          <p:cNvGraphicFramePr>
            <a:graphicFrameLocks noGrp="1"/>
          </p:cNvGraphicFramePr>
          <p:nvPr>
            <p:extLst>
              <p:ext uri="{D42A27DB-BD31-4B8C-83A1-F6EECF244321}">
                <p14:modId xmlns:p14="http://schemas.microsoft.com/office/powerpoint/2010/main" xmlns="" val="896081690"/>
              </p:ext>
            </p:extLst>
          </p:nvPr>
        </p:nvGraphicFramePr>
        <p:xfrm>
          <a:off x="150444" y="692697"/>
          <a:ext cx="8773108" cy="6069657"/>
        </p:xfrm>
        <a:graphic>
          <a:graphicData uri="http://schemas.openxmlformats.org/drawingml/2006/table">
            <a:tbl>
              <a:tblPr firstRow="1" bandRow="1">
                <a:tableStyleId>{5C22544A-7EE6-4342-B048-85BDC9FD1C3A}</a:tableStyleId>
              </a:tblPr>
              <a:tblGrid>
                <a:gridCol w="2837380"/>
                <a:gridCol w="4032448"/>
                <a:gridCol w="1903280"/>
              </a:tblGrid>
              <a:tr h="411369">
                <a:tc>
                  <a:txBody>
                    <a:bodyPr/>
                    <a:lstStyle/>
                    <a:p>
                      <a:pPr algn="ctr"/>
                      <a:r>
                        <a:rPr lang="ru-RU" sz="1600" b="1" i="1" dirty="0" smtClean="0">
                          <a:effectLst/>
                          <a:latin typeface="Times New Roman" panose="02020603050405020304" pitchFamily="18" charset="0"/>
                          <a:cs typeface="Times New Roman" panose="02020603050405020304" pitchFamily="18" charset="0"/>
                        </a:rPr>
                        <a:t>№</a:t>
                      </a:r>
                      <a:r>
                        <a:rPr lang="ru-RU" sz="1600" b="1" baseline="0" dirty="0" smtClean="0">
                          <a:effectLst/>
                          <a:latin typeface="Times New Roman" panose="02020603050405020304" pitchFamily="18" charset="0"/>
                          <a:cs typeface="Times New Roman" panose="02020603050405020304" pitchFamily="18" charset="0"/>
                        </a:rPr>
                        <a:t> п/п</a:t>
                      </a:r>
                      <a:endParaRPr lang="ru-RU" sz="1600" b="1" dirty="0">
                        <a:effectLst/>
                        <a:latin typeface="Times New Roman" panose="02020603050405020304" pitchFamily="18" charset="0"/>
                        <a:cs typeface="Times New Roman" panose="02020603050405020304" pitchFamily="18" charset="0"/>
                      </a:endParaRPr>
                    </a:p>
                  </a:txBody>
                  <a:tcPr/>
                </a:tc>
                <a:tc>
                  <a:txBody>
                    <a:bodyPr/>
                    <a:lstStyle/>
                    <a:p>
                      <a:pPr algn="ctr"/>
                      <a:r>
                        <a:rPr lang="ru-RU" sz="1600" b="1" dirty="0" smtClean="0">
                          <a:effectLst/>
                          <a:latin typeface="Times New Roman" panose="02020603050405020304" pitchFamily="18" charset="0"/>
                          <a:cs typeface="Times New Roman" panose="02020603050405020304" pitchFamily="18" charset="0"/>
                        </a:rPr>
                        <a:t>Мероприятия</a:t>
                      </a:r>
                      <a:endParaRPr lang="ru-RU" sz="1600" b="1" dirty="0">
                        <a:effectLst/>
                        <a:latin typeface="Times New Roman" panose="02020603050405020304" pitchFamily="18" charset="0"/>
                        <a:cs typeface="Times New Roman" panose="02020603050405020304" pitchFamily="18" charset="0"/>
                      </a:endParaRPr>
                    </a:p>
                  </a:txBody>
                  <a:tcPr/>
                </a:tc>
                <a:tc>
                  <a:txBody>
                    <a:bodyPr/>
                    <a:lstStyle/>
                    <a:p>
                      <a:pPr algn="ctr"/>
                      <a:r>
                        <a:rPr lang="ru-RU" sz="1600" b="1" dirty="0" smtClean="0">
                          <a:effectLst/>
                          <a:latin typeface="Times New Roman" panose="02020603050405020304" pitchFamily="18" charset="0"/>
                          <a:cs typeface="Times New Roman" panose="02020603050405020304" pitchFamily="18" charset="0"/>
                        </a:rPr>
                        <a:t>Сроки</a:t>
                      </a:r>
                      <a:endParaRPr lang="ru-RU" sz="1600" b="1" dirty="0">
                        <a:effectLst/>
                        <a:latin typeface="Times New Roman" panose="02020603050405020304" pitchFamily="18" charset="0"/>
                        <a:cs typeface="Times New Roman" panose="02020603050405020304" pitchFamily="18" charset="0"/>
                      </a:endParaRPr>
                    </a:p>
                  </a:txBody>
                  <a:tcPr/>
                </a:tc>
              </a:tr>
              <a:tr h="5749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i="0" dirty="0" smtClean="0">
                          <a:effectLst/>
                          <a:latin typeface="Times New Roman" panose="02020603050405020304" pitchFamily="18" charset="0"/>
                          <a:cs typeface="Times New Roman" panose="02020603050405020304" pitchFamily="18" charset="0"/>
                        </a:rPr>
                        <a:t>Подготовительный</a:t>
                      </a:r>
                      <a:r>
                        <a:rPr lang="ru-RU" sz="1800" b="1" i="0" baseline="0" dirty="0" smtClean="0">
                          <a:effectLst/>
                          <a:latin typeface="Times New Roman" panose="02020603050405020304" pitchFamily="18" charset="0"/>
                          <a:cs typeface="Times New Roman" panose="02020603050405020304" pitchFamily="18" charset="0"/>
                        </a:rPr>
                        <a:t> этап</a:t>
                      </a:r>
                      <a:endParaRPr lang="ru-RU" sz="1800" b="1" i="0" dirty="0" smtClean="0">
                        <a:effectLst/>
                        <a:latin typeface="Times New Roman" panose="02020603050405020304" pitchFamily="18" charset="0"/>
                        <a:cs typeface="Times New Roman" panose="02020603050405020304" pitchFamily="18" charset="0"/>
                      </a:endParaRPr>
                    </a:p>
                    <a:p>
                      <a:pPr algn="ctr"/>
                      <a:endParaRPr lang="ru-RU" sz="1800" b="1" i="0" dirty="0">
                        <a:effectLst/>
                        <a:latin typeface="Times New Roman" panose="02020603050405020304" pitchFamily="18" charset="0"/>
                        <a:cs typeface="Times New Roman" panose="02020603050405020304" pitchFamily="18" charset="0"/>
                      </a:endParaRPr>
                    </a:p>
                  </a:txBody>
                  <a:tcPr/>
                </a:tc>
                <a:tc>
                  <a:txBody>
                    <a:bodyPr/>
                    <a:lstStyle/>
                    <a:p>
                      <a:pPr algn="ctr"/>
                      <a:r>
                        <a:rPr lang="ru-RU" sz="1800" b="1" i="0" dirty="0" smtClean="0">
                          <a:effectLst/>
                          <a:latin typeface="Times New Roman" panose="02020603050405020304" pitchFamily="18" charset="0"/>
                          <a:cs typeface="Times New Roman" panose="02020603050405020304" pitchFamily="18" charset="0"/>
                        </a:rPr>
                        <a:t>Изучение</a:t>
                      </a:r>
                      <a:r>
                        <a:rPr lang="ru-RU" sz="1800" b="1" i="0" baseline="0" dirty="0" smtClean="0">
                          <a:effectLst/>
                          <a:latin typeface="Times New Roman" panose="02020603050405020304" pitchFamily="18" charset="0"/>
                          <a:cs typeface="Times New Roman" panose="02020603050405020304" pitchFamily="18" charset="0"/>
                        </a:rPr>
                        <a:t> проблемы</a:t>
                      </a:r>
                      <a:endParaRPr lang="ru-RU" sz="1800" b="1" i="0" dirty="0">
                        <a:effectLst/>
                        <a:latin typeface="Times New Roman" panose="02020603050405020304" pitchFamily="18" charset="0"/>
                        <a:cs typeface="Times New Roman" panose="02020603050405020304" pitchFamily="18" charset="0"/>
                      </a:endParaRPr>
                    </a:p>
                  </a:txBody>
                  <a:tcPr/>
                </a:tc>
                <a:tc>
                  <a:txBody>
                    <a:bodyPr/>
                    <a:lstStyle/>
                    <a:p>
                      <a:pPr algn="ctr"/>
                      <a:r>
                        <a:rPr lang="ru-RU" sz="1800" b="1" i="0" dirty="0" smtClean="0">
                          <a:effectLst/>
                          <a:latin typeface="Times New Roman" panose="02020603050405020304" pitchFamily="18" charset="0"/>
                          <a:cs typeface="Times New Roman" panose="02020603050405020304" pitchFamily="18" charset="0"/>
                        </a:rPr>
                        <a:t>ноябрь</a:t>
                      </a:r>
                      <a:endParaRPr lang="ru-RU" sz="1800" b="1" i="0" dirty="0">
                        <a:effectLst/>
                        <a:latin typeface="Times New Roman" panose="02020603050405020304" pitchFamily="18" charset="0"/>
                        <a:cs typeface="Times New Roman" panose="02020603050405020304" pitchFamily="18" charset="0"/>
                      </a:endParaRPr>
                    </a:p>
                  </a:txBody>
                  <a:tcPr/>
                </a:tc>
              </a:tr>
              <a:tr h="574984">
                <a:tc>
                  <a:txBody>
                    <a:bodyPr/>
                    <a:lstStyle/>
                    <a:p>
                      <a:pPr algn="ctr"/>
                      <a:r>
                        <a:rPr lang="ru-RU" sz="1800" b="1" i="0" dirty="0" smtClean="0">
                          <a:effectLst/>
                          <a:latin typeface="Times New Roman" panose="02020603050405020304" pitchFamily="18" charset="0"/>
                          <a:cs typeface="Times New Roman" panose="02020603050405020304" pitchFamily="18" charset="0"/>
                        </a:rPr>
                        <a:t>Этап планирования</a:t>
                      </a:r>
                      <a:endParaRPr lang="ru-RU" sz="1800" b="1" i="0" dirty="0">
                        <a:effectLst/>
                        <a:latin typeface="Times New Roman" panose="02020603050405020304" pitchFamily="18" charset="0"/>
                        <a:cs typeface="Times New Roman" panose="02020603050405020304" pitchFamily="18" charset="0"/>
                      </a:endParaRPr>
                    </a:p>
                  </a:txBody>
                  <a:tcPr/>
                </a:tc>
                <a:tc>
                  <a:txBody>
                    <a:bodyPr/>
                    <a:lstStyle/>
                    <a:p>
                      <a:pPr algn="l"/>
                      <a:r>
                        <a:rPr lang="ru-RU" sz="1800" b="1" i="0" dirty="0" smtClean="0">
                          <a:effectLst/>
                          <a:latin typeface="Times New Roman" panose="02020603050405020304" pitchFamily="18" charset="0"/>
                          <a:cs typeface="Times New Roman" panose="02020603050405020304" pitchFamily="18" charset="0"/>
                        </a:rPr>
                        <a:t>Разработка творческого проекта «Зимняя сказка»</a:t>
                      </a:r>
                      <a:endParaRPr lang="ru-RU" sz="1800" b="1" i="0" dirty="0">
                        <a:effectLst/>
                        <a:latin typeface="Times New Roman" panose="02020603050405020304" pitchFamily="18" charset="0"/>
                        <a:cs typeface="Times New Roman" panose="02020603050405020304" pitchFamily="18" charset="0"/>
                      </a:endParaRPr>
                    </a:p>
                  </a:txBody>
                  <a:tcPr/>
                </a:tc>
                <a:tc>
                  <a:txBody>
                    <a:bodyPr/>
                    <a:lstStyle/>
                    <a:p>
                      <a:pPr algn="ctr"/>
                      <a:r>
                        <a:rPr lang="ru-RU" sz="1800" b="1" i="0" dirty="0" smtClean="0">
                          <a:effectLst/>
                          <a:latin typeface="Times New Roman" panose="02020603050405020304" pitchFamily="18" charset="0"/>
                          <a:cs typeface="Times New Roman" panose="02020603050405020304" pitchFamily="18" charset="0"/>
                        </a:rPr>
                        <a:t>ноябрь</a:t>
                      </a:r>
                    </a:p>
                    <a:p>
                      <a:pPr algn="ctr"/>
                      <a:endParaRPr lang="ru-RU" sz="1800" b="1" i="0" dirty="0">
                        <a:effectLst/>
                        <a:latin typeface="Times New Roman" panose="02020603050405020304" pitchFamily="18" charset="0"/>
                        <a:cs typeface="Times New Roman" panose="02020603050405020304" pitchFamily="18" charset="0"/>
                      </a:endParaRPr>
                    </a:p>
                  </a:txBody>
                  <a:tcPr/>
                </a:tc>
              </a:tr>
              <a:tr h="574984">
                <a:tc>
                  <a:txBody>
                    <a:bodyPr/>
                    <a:lstStyle/>
                    <a:p>
                      <a:pPr algn="ctr"/>
                      <a:endParaRPr lang="ru-RU" sz="1800" b="1" i="0" dirty="0">
                        <a:effectLst/>
                        <a:latin typeface="Times New Roman" panose="02020603050405020304" pitchFamily="18" charset="0"/>
                        <a:cs typeface="Times New Roman" panose="02020603050405020304" pitchFamily="18" charset="0"/>
                      </a:endParaRPr>
                    </a:p>
                  </a:txBody>
                  <a:tcPr/>
                </a:tc>
                <a:tc>
                  <a:txBody>
                    <a:bodyPr/>
                    <a:lstStyle/>
                    <a:p>
                      <a:pPr algn="l"/>
                      <a:r>
                        <a:rPr lang="ru-RU" sz="1800" b="1" i="0" kern="1200" dirty="0" smtClean="0">
                          <a:solidFill>
                            <a:schemeClr val="dk1"/>
                          </a:solidFill>
                          <a:effectLst/>
                          <a:latin typeface="Times New Roman" panose="02020603050405020304" pitchFamily="18" charset="0"/>
                          <a:ea typeface="+mn-ea"/>
                          <a:cs typeface="Times New Roman" panose="02020603050405020304" pitchFamily="18" charset="0"/>
                        </a:rPr>
                        <a:t>Обсуждение идей создания снежных фигур</a:t>
                      </a:r>
                      <a:endParaRPr lang="ru-RU" sz="1800" b="1" i="0" dirty="0">
                        <a:effectLst/>
                        <a:latin typeface="Times New Roman" panose="02020603050405020304" pitchFamily="18" charset="0"/>
                        <a:cs typeface="Times New Roman" panose="02020603050405020304" pitchFamily="18" charset="0"/>
                      </a:endParaRPr>
                    </a:p>
                  </a:txBody>
                  <a:tcPr/>
                </a:tc>
                <a:tc>
                  <a:txBody>
                    <a:bodyPr/>
                    <a:lstStyle/>
                    <a:p>
                      <a:pPr algn="ctr"/>
                      <a:r>
                        <a:rPr lang="ru-RU" sz="1800" b="1" i="0" dirty="0" smtClean="0">
                          <a:effectLst/>
                          <a:latin typeface="Times New Roman" panose="02020603050405020304" pitchFamily="18" charset="0"/>
                          <a:cs typeface="Times New Roman" panose="02020603050405020304" pitchFamily="18" charset="0"/>
                        </a:rPr>
                        <a:t>ноябрь</a:t>
                      </a:r>
                      <a:endParaRPr lang="ru-RU" sz="1800" b="1" i="0" dirty="0">
                        <a:effectLst/>
                        <a:latin typeface="Times New Roman" panose="02020603050405020304" pitchFamily="18" charset="0"/>
                        <a:cs typeface="Times New Roman" panose="02020603050405020304" pitchFamily="18" charset="0"/>
                      </a:endParaRPr>
                    </a:p>
                  </a:txBody>
                  <a:tcPr/>
                </a:tc>
              </a:tr>
              <a:tr h="492844">
                <a:tc>
                  <a:txBody>
                    <a:bodyPr/>
                    <a:lstStyle/>
                    <a:p>
                      <a:pPr algn="ctr"/>
                      <a:endParaRPr lang="ru-RU" sz="1800" b="1" i="0">
                        <a:effectLst/>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ru-RU" sz="1800" b="1" i="0" dirty="0">
                          <a:solidFill>
                            <a:srgbClr val="000000"/>
                          </a:solidFill>
                          <a:effectLst/>
                          <a:latin typeface="Times New Roman" panose="02020603050405020304" pitchFamily="18" charset="0"/>
                          <a:ea typeface="Times New Roman"/>
                          <a:cs typeface="Times New Roman" panose="02020603050405020304" pitchFamily="18" charset="0"/>
                        </a:rPr>
                        <a:t>Разработка эскизов оформления</a:t>
                      </a:r>
                      <a:endParaRPr lang="ru-RU" sz="1800" b="1" i="0" dirty="0">
                        <a:effectLst/>
                        <a:latin typeface="Times New Roman" panose="02020603050405020304" pitchFamily="18" charset="0"/>
                        <a:ea typeface="Times New Roman"/>
                        <a:cs typeface="Times New Roman" panose="02020603050405020304" pitchFamily="18" charset="0"/>
                      </a:endParaRPr>
                    </a:p>
                  </a:txBody>
                  <a:tcPr marL="73660" marR="73660" marT="0" marB="0"/>
                </a:tc>
                <a:tc>
                  <a:txBody>
                    <a:bodyPr/>
                    <a:lstStyle/>
                    <a:p>
                      <a:pPr algn="ctr"/>
                      <a:r>
                        <a:rPr lang="ru-RU" sz="1800" b="1" i="0" dirty="0" smtClean="0">
                          <a:effectLst/>
                          <a:latin typeface="Times New Roman" panose="02020603050405020304" pitchFamily="18" charset="0"/>
                          <a:cs typeface="Times New Roman" panose="02020603050405020304" pitchFamily="18" charset="0"/>
                        </a:rPr>
                        <a:t>ноябрь</a:t>
                      </a:r>
                      <a:endParaRPr lang="ru-RU" sz="1800" b="1" i="0" dirty="0">
                        <a:effectLst/>
                        <a:latin typeface="Times New Roman" panose="02020603050405020304" pitchFamily="18" charset="0"/>
                        <a:cs typeface="Times New Roman" panose="02020603050405020304" pitchFamily="18" charset="0"/>
                      </a:endParaRPr>
                    </a:p>
                  </a:txBody>
                  <a:tcPr/>
                </a:tc>
              </a:tr>
              <a:tr h="492844">
                <a:tc>
                  <a:txBody>
                    <a:bodyPr/>
                    <a:lstStyle/>
                    <a:p>
                      <a:pPr algn="ctr"/>
                      <a:r>
                        <a:rPr lang="ru-RU" sz="1800" b="1" i="0" dirty="0" smtClean="0">
                          <a:latin typeface="Times New Roman" panose="02020603050405020304" pitchFamily="18" charset="0"/>
                          <a:cs typeface="Times New Roman" panose="02020603050405020304" pitchFamily="18" charset="0"/>
                        </a:rPr>
                        <a:t>Этап</a:t>
                      </a:r>
                      <a:r>
                        <a:rPr lang="ru-RU" sz="1800" b="1" i="0" baseline="0" dirty="0" smtClean="0">
                          <a:latin typeface="Times New Roman" panose="02020603050405020304" pitchFamily="18" charset="0"/>
                          <a:cs typeface="Times New Roman" panose="02020603050405020304" pitchFamily="18" charset="0"/>
                        </a:rPr>
                        <a:t> реализации</a:t>
                      </a:r>
                      <a:endParaRPr lang="ru-RU" sz="1800" b="1" i="0" dirty="0">
                        <a:latin typeface="Times New Roman" panose="02020603050405020304" pitchFamily="18" charset="0"/>
                        <a:cs typeface="Times New Roman" panose="02020603050405020304" pitchFamily="18" charset="0"/>
                      </a:endParaRPr>
                    </a:p>
                  </a:txBody>
                  <a:tcPr/>
                </a:tc>
                <a:tc>
                  <a:txBody>
                    <a:bodyPr/>
                    <a:lstStyle/>
                    <a:p>
                      <a:pPr algn="l">
                        <a:spcAft>
                          <a:spcPts val="0"/>
                        </a:spcAft>
                      </a:pPr>
                      <a:r>
                        <a:rPr lang="ru-RU" sz="1800" b="1" i="0" dirty="0">
                          <a:effectLst/>
                          <a:latin typeface="Times New Roman" panose="02020603050405020304" pitchFamily="18" charset="0"/>
                          <a:ea typeface="Times New Roman"/>
                          <a:cs typeface="Times New Roman" panose="02020603050405020304" pitchFamily="18" charset="0"/>
                        </a:rPr>
                        <a:t> </a:t>
                      </a:r>
                      <a:r>
                        <a:rPr lang="ru-RU" sz="1800" b="1" i="0" dirty="0" smtClean="0">
                          <a:effectLst/>
                          <a:latin typeface="Times New Roman" panose="02020603050405020304" pitchFamily="18" charset="0"/>
                          <a:ea typeface="Times New Roman"/>
                          <a:cs typeface="Times New Roman" panose="02020603050405020304" pitchFamily="18" charset="0"/>
                        </a:rPr>
                        <a:t>Строительство снежных фигур</a:t>
                      </a:r>
                      <a:endParaRPr lang="ru-RU" sz="1800" b="1" i="0" dirty="0">
                        <a:effectLst/>
                        <a:latin typeface="Times New Roman" panose="02020603050405020304" pitchFamily="18" charset="0"/>
                        <a:ea typeface="Times New Roman"/>
                        <a:cs typeface="Times New Roman" panose="02020603050405020304" pitchFamily="18" charset="0"/>
                      </a:endParaRPr>
                    </a:p>
                  </a:txBody>
                  <a:tcPr marL="73660" marR="73660" marT="0" marB="0"/>
                </a:tc>
                <a:tc>
                  <a:txBody>
                    <a:bodyPr/>
                    <a:lstStyle/>
                    <a:p>
                      <a:pPr algn="ctr"/>
                      <a:r>
                        <a:rPr lang="ru-RU" sz="1800" b="1" i="0" dirty="0" smtClean="0">
                          <a:latin typeface="Times New Roman" panose="02020603050405020304" pitchFamily="18" charset="0"/>
                          <a:cs typeface="Times New Roman" panose="02020603050405020304" pitchFamily="18" charset="0"/>
                        </a:rPr>
                        <a:t>ноябрь</a:t>
                      </a:r>
                      <a:endParaRPr lang="ru-RU" sz="1800" b="1" i="0" dirty="0">
                        <a:latin typeface="Times New Roman" panose="02020603050405020304" pitchFamily="18" charset="0"/>
                        <a:cs typeface="Times New Roman" panose="02020603050405020304" pitchFamily="18" charset="0"/>
                      </a:endParaRPr>
                    </a:p>
                  </a:txBody>
                  <a:tcPr/>
                </a:tc>
              </a:tr>
              <a:tr h="821406">
                <a:tc>
                  <a:txBody>
                    <a:bodyPr/>
                    <a:lstStyle/>
                    <a:p>
                      <a:pPr algn="ctr"/>
                      <a:r>
                        <a:rPr lang="ru-RU" sz="1800" b="1" i="0" dirty="0" smtClean="0">
                          <a:latin typeface="Times New Roman" panose="02020603050405020304" pitchFamily="18" charset="0"/>
                          <a:cs typeface="Times New Roman" panose="02020603050405020304" pitchFamily="18" charset="0"/>
                        </a:rPr>
                        <a:t>Этап подведения</a:t>
                      </a:r>
                      <a:r>
                        <a:rPr lang="ru-RU" sz="1800" b="1" i="0" baseline="0" dirty="0" smtClean="0">
                          <a:latin typeface="Times New Roman" panose="02020603050405020304" pitchFamily="18" charset="0"/>
                          <a:cs typeface="Times New Roman" panose="02020603050405020304" pitchFamily="18" charset="0"/>
                        </a:rPr>
                        <a:t> итогов</a:t>
                      </a:r>
                      <a:endParaRPr lang="ru-RU" sz="1800" b="1" i="0" dirty="0">
                        <a:latin typeface="Times New Roman" panose="02020603050405020304" pitchFamily="18" charset="0"/>
                        <a:cs typeface="Times New Roman" panose="02020603050405020304" pitchFamily="18" charset="0"/>
                      </a:endParaRPr>
                    </a:p>
                  </a:txBody>
                  <a:tcPr/>
                </a:tc>
                <a:tc>
                  <a:txBody>
                    <a:bodyPr/>
                    <a:lstStyle/>
                    <a:p>
                      <a:pPr algn="l"/>
                      <a:r>
                        <a:rPr lang="ru-RU" sz="1800" b="1" i="0" dirty="0" smtClean="0">
                          <a:latin typeface="Times New Roman" panose="02020603050405020304" pitchFamily="18" charset="0"/>
                          <a:cs typeface="Times New Roman" panose="02020603050405020304" pitchFamily="18" charset="0"/>
                        </a:rPr>
                        <a:t>Подведение итогов проекта. Создание и просмотр фильмов-презентаций.</a:t>
                      </a:r>
                      <a:endParaRPr lang="ru-RU" sz="1800" b="1" i="0" dirty="0">
                        <a:latin typeface="Times New Roman" panose="02020603050405020304" pitchFamily="18" charset="0"/>
                        <a:cs typeface="Times New Roman" panose="02020603050405020304" pitchFamily="18" charset="0"/>
                      </a:endParaRPr>
                    </a:p>
                  </a:txBody>
                  <a:tcPr/>
                </a:tc>
                <a:tc>
                  <a:txBody>
                    <a:bodyPr/>
                    <a:lstStyle/>
                    <a:p>
                      <a:pPr algn="ctr"/>
                      <a:r>
                        <a:rPr lang="ru-RU" sz="1800" b="1" i="0" dirty="0" smtClean="0">
                          <a:latin typeface="Times New Roman" panose="02020603050405020304" pitchFamily="18" charset="0"/>
                          <a:cs typeface="Times New Roman" panose="02020603050405020304" pitchFamily="18" charset="0"/>
                        </a:rPr>
                        <a:t>декабрь</a:t>
                      </a:r>
                      <a:endParaRPr lang="ru-RU" sz="1800" b="1" i="0" dirty="0">
                        <a:latin typeface="Times New Roman" panose="02020603050405020304" pitchFamily="18" charset="0"/>
                        <a:cs typeface="Times New Roman" panose="02020603050405020304" pitchFamily="18" charset="0"/>
                      </a:endParaRPr>
                    </a:p>
                  </a:txBody>
                  <a:tcPr/>
                </a:tc>
              </a:tr>
              <a:tr h="1067828">
                <a:tc>
                  <a:txBody>
                    <a:bodyPr/>
                    <a:lstStyle/>
                    <a:p>
                      <a:pPr algn="ctr"/>
                      <a:endParaRPr lang="ru-RU" sz="1800" b="1" i="0">
                        <a:latin typeface="Times New Roman" panose="02020603050405020304" pitchFamily="18" charset="0"/>
                        <a:cs typeface="Times New Roman" panose="02020603050405020304" pitchFamily="18" charset="0"/>
                      </a:endParaRPr>
                    </a:p>
                  </a:txBody>
                  <a:tcPr/>
                </a:tc>
                <a:tc>
                  <a:txBody>
                    <a:bodyPr/>
                    <a:lstStyle/>
                    <a:p>
                      <a:pPr algn="l"/>
                      <a:r>
                        <a:rPr lang="ru-RU" sz="1800" b="1" i="0" dirty="0" smtClean="0">
                          <a:latin typeface="Times New Roman" panose="02020603050405020304" pitchFamily="18" charset="0"/>
                          <a:cs typeface="Times New Roman" panose="02020603050405020304" pitchFamily="18" charset="0"/>
                        </a:rPr>
                        <a:t>Анализ уровня удовлетворенности детей, родителей, педагогов проведенной работой</a:t>
                      </a:r>
                      <a:endParaRPr lang="ru-RU" sz="1800" b="1" i="0" dirty="0">
                        <a:latin typeface="Times New Roman" panose="02020603050405020304" pitchFamily="18" charset="0"/>
                        <a:cs typeface="Times New Roman" panose="02020603050405020304" pitchFamily="18" charset="0"/>
                      </a:endParaRPr>
                    </a:p>
                  </a:txBody>
                  <a:tcPr/>
                </a:tc>
                <a:tc>
                  <a:txBody>
                    <a:bodyPr/>
                    <a:lstStyle/>
                    <a:p>
                      <a:pPr algn="ctr"/>
                      <a:r>
                        <a:rPr lang="ru-RU" sz="1800" b="1" i="0" dirty="0" smtClean="0">
                          <a:latin typeface="Times New Roman" panose="02020603050405020304" pitchFamily="18" charset="0"/>
                          <a:cs typeface="Times New Roman" panose="02020603050405020304" pitchFamily="18" charset="0"/>
                        </a:rPr>
                        <a:t>февраль</a:t>
                      </a:r>
                      <a:endParaRPr lang="ru-RU" sz="1800" b="1" i="0" dirty="0">
                        <a:latin typeface="Times New Roman" panose="02020603050405020304" pitchFamily="18" charset="0"/>
                        <a:cs typeface="Times New Roman" panose="02020603050405020304" pitchFamily="18" charset="0"/>
                      </a:endParaRPr>
                    </a:p>
                  </a:txBody>
                  <a:tcPr/>
                </a:tc>
              </a:tr>
              <a:tr h="770132">
                <a:tc>
                  <a:txBody>
                    <a:bodyPr/>
                    <a:lstStyle/>
                    <a:p>
                      <a:pPr algn="ctr"/>
                      <a:endParaRPr lang="ru-RU" sz="1800" b="1" i="0" dirty="0">
                        <a:latin typeface="Times New Roman" panose="02020603050405020304" pitchFamily="18" charset="0"/>
                        <a:cs typeface="Times New Roman" panose="02020603050405020304" pitchFamily="18" charset="0"/>
                      </a:endParaRPr>
                    </a:p>
                  </a:txBody>
                  <a:tcPr/>
                </a:tc>
                <a:tc>
                  <a:txBody>
                    <a:bodyPr/>
                    <a:lstStyle/>
                    <a:p>
                      <a:pPr algn="l"/>
                      <a:r>
                        <a:rPr lang="ru-RU" sz="1800" b="1" i="0" dirty="0" smtClean="0">
                          <a:latin typeface="Times New Roman" panose="02020603050405020304" pitchFamily="18" charset="0"/>
                          <a:cs typeface="Times New Roman" panose="02020603050405020304" pitchFamily="18" charset="0"/>
                        </a:rPr>
                        <a:t>Размещение фотографий и отчета о проекте на сайте ДОУ</a:t>
                      </a:r>
                      <a:endParaRPr lang="ru-RU" sz="1800" b="1" i="0" dirty="0">
                        <a:latin typeface="Times New Roman" panose="02020603050405020304" pitchFamily="18" charset="0"/>
                        <a:cs typeface="Times New Roman" panose="02020603050405020304" pitchFamily="18" charset="0"/>
                      </a:endParaRPr>
                    </a:p>
                  </a:txBody>
                  <a:tcPr/>
                </a:tc>
                <a:tc>
                  <a:txBody>
                    <a:bodyPr/>
                    <a:lstStyle/>
                    <a:p>
                      <a:pPr algn="ctr"/>
                      <a:r>
                        <a:rPr lang="ru-RU" sz="1800" b="1" i="0" dirty="0" smtClean="0">
                          <a:latin typeface="Times New Roman" panose="02020603050405020304" pitchFamily="18" charset="0"/>
                          <a:cs typeface="Times New Roman" panose="02020603050405020304" pitchFamily="18" charset="0"/>
                        </a:rPr>
                        <a:t>февраль</a:t>
                      </a:r>
                      <a:endParaRPr lang="ru-RU" sz="1800" b="1" i="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3865078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71470" y="188640"/>
            <a:ext cx="8686800" cy="8382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effectLst>
                  <a:outerShdw blurRad="38100" dist="38100" dir="2700000" algn="tl">
                    <a:srgbClr val="000000">
                      <a:alpha val="43137"/>
                    </a:srgbClr>
                  </a:outerShdw>
                </a:effectLst>
                <a:latin typeface="Segoe Script" pitchFamily="34" charset="0"/>
                <a:ea typeface="+mj-ea"/>
                <a:cs typeface="+mj-cs"/>
              </a:rPr>
              <a:t>Технологии создания снежных фигур</a:t>
            </a:r>
          </a:p>
        </p:txBody>
      </p:sp>
      <p:sp>
        <p:nvSpPr>
          <p:cNvPr id="6" name="Прямоугольник 5"/>
          <p:cNvSpPr/>
          <p:nvPr/>
        </p:nvSpPr>
        <p:spPr>
          <a:xfrm>
            <a:off x="271469" y="836712"/>
            <a:ext cx="8549001" cy="5755422"/>
          </a:xfrm>
          <a:prstGeom prst="rect">
            <a:avLst/>
          </a:prstGeom>
        </p:spPr>
        <p:txBody>
          <a:bodyPr wrap="square">
            <a:spAutoFit/>
          </a:bodyPr>
          <a:lstStyle/>
          <a:p>
            <a:pPr lvl="0" fontAlgn="base">
              <a:spcBef>
                <a:spcPct val="0"/>
              </a:spcBef>
              <a:spcAft>
                <a:spcPct val="0"/>
              </a:spcAft>
            </a:pP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Постройки  должны быть относительно легкими в изготовлении и достаточно крепкими, соответствовать требованиям безопасности и возрасту детей, соответствовать интересам детей.</a:t>
            </a:r>
            <a:endParaRPr lang="ru-RU" sz="1600" b="1" dirty="0">
              <a:solidFill>
                <a:prstClr val="black"/>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ru-RU" sz="1600" b="1" dirty="0">
                <a:solidFill>
                  <a:srgbClr val="000000"/>
                </a:solidFill>
                <a:latin typeface="Times New Roman" panose="02020603050405020304" pitchFamily="18" charset="0"/>
                <a:ea typeface="Times New Roman" pitchFamily="18" charset="0"/>
                <a:cs typeface="Times New Roman" panose="02020603050405020304" pitchFamily="18" charset="0"/>
              </a:rPr>
              <a:t>Необходимые инструменты: комплект теплых и плотных резиновых перчаток "скульптора", два оцинкованных ведра объемом 10-12 литров (при достаточно низких температурах пластмасса лопается, а эмаль дает трещины), лопата для взрослого, несколько лопат для детей – помощников.</a:t>
            </a:r>
            <a:endParaRPr lang="ru-RU" sz="1600" b="1" dirty="0">
              <a:solidFill>
                <a:prstClr val="black"/>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ru-RU" sz="1600" b="1" dirty="0">
                <a:solidFill>
                  <a:srgbClr val="000000"/>
                </a:solidFill>
                <a:latin typeface="Times New Roman" panose="02020603050405020304" pitchFamily="18" charset="0"/>
                <a:ea typeface="Times New Roman" pitchFamily="18" charset="0"/>
                <a:cs typeface="Times New Roman" panose="02020603050405020304" pitchFamily="18" charset="0"/>
              </a:rPr>
              <a:t>При строительстве снежных построек необходимо использовать  разнообразные технологии, например снежные шары, кучи снега, деревянные короба. Преимущество последних заключается в том, что они изготавливаются необходимых размеров и легко заполняются снегом до требуемого уровня. Снег в них слеживается значительно прочнее, чем в кучах, что способствует повышению качества постройки. При вырезании фигур не приходится удалять большое количество снега, как при постройках из сугробов (снежных куч).</a:t>
            </a:r>
            <a:endParaRPr lang="ru-RU" sz="1600" b="1" dirty="0">
              <a:solidFill>
                <a:prstClr val="black"/>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ru-RU" sz="1600" b="1" dirty="0">
                <a:solidFill>
                  <a:srgbClr val="000000"/>
                </a:solidFill>
                <a:latin typeface="Times New Roman" panose="02020603050405020304" pitchFamily="18" charset="0"/>
                <a:ea typeface="Times New Roman" pitchFamily="18" charset="0"/>
                <a:cs typeface="Times New Roman" panose="02020603050405020304" pitchFamily="18" charset="0"/>
              </a:rPr>
              <a:t>Вырезать крупные детали, например туловище медведя или шляпку гриба, можно штыковой лопатой, а небольшие элементы (фары, украшения, черты лица) - более мелкими орудиями - детскими лопатками, строительными металлическими шпателями и другими приспособлениями. Выпуклые части можно изготовить из "снежного теста" способом налепи. Оно также используется для выравнивания поверхности, отделки фигуры и придания прочности.</a:t>
            </a:r>
            <a:endParaRPr lang="ru-RU" sz="1600" b="1" dirty="0">
              <a:solidFill>
                <a:prstClr val="black"/>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ru-RU" sz="1600" b="1" dirty="0">
                <a:solidFill>
                  <a:srgbClr val="000000"/>
                </a:solidFill>
                <a:latin typeface="Times New Roman" panose="02020603050405020304" pitchFamily="18" charset="0"/>
                <a:ea typeface="Times New Roman" pitchFamily="18" charset="0"/>
                <a:cs typeface="Times New Roman" panose="02020603050405020304" pitchFamily="18" charset="0"/>
              </a:rPr>
              <a:t>Технология приготовления "снежного теста" проста: в ведро с холодной водой накладывается снег, через несколько секунд оно готово. Успех зависит от слаженности работы всех членов "строительной бригады".</a:t>
            </a:r>
            <a:endParaRPr lang="ru-RU" sz="1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59100504"/>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116</TotalTime>
  <Words>393</Words>
  <Application>Microsoft Office PowerPoint</Application>
  <PresentationFormat>Экран (4:3)</PresentationFormat>
  <Paragraphs>73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Воздушный поток</vt:lpstr>
      <vt:lpstr>Проект «Зимняя сказка»</vt:lpstr>
      <vt:lpstr>1. Проблема: Недостаточная двигательная активность детей во время прогулки. 2. Тип проекта: творческий (долгосрочный). 3. Участники проекта: педагоги, родители, дети. 4. Цель проекта: создание условий для повышения двигательной активности. 5. Возраст детей: 5-7 лет.</vt:lpstr>
      <vt:lpstr>По характеру создаваемого продукта: информационно – практикоориентиованный. По количеству участников: групповой. По продолжительности: краткосрочный. По профилю знаний: межпредметный.</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«Зимняя сказка»</dc:title>
  <dc:creator>Елена</dc:creator>
  <cp:lastModifiedBy>Елена</cp:lastModifiedBy>
  <cp:revision>36</cp:revision>
  <dcterms:created xsi:type="dcterms:W3CDTF">2014-11-24T06:56:37Z</dcterms:created>
  <dcterms:modified xsi:type="dcterms:W3CDTF">2014-11-25T09:54:13Z</dcterms:modified>
</cp:coreProperties>
</file>