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83" autoAdjust="0"/>
    <p:restoredTop sz="94660"/>
  </p:normalViewPr>
  <p:slideViewPr>
    <p:cSldViewPr>
      <p:cViewPr varScale="1">
        <p:scale>
          <a:sx n="46" d="100"/>
          <a:sy n="46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Употребляете  ли вы чипсы?</a:t>
            </a:r>
          </a:p>
        </c:rich>
      </c:tx>
    </c:title>
    <c:view3D>
      <c:rotX val="30"/>
      <c:rotY val="100"/>
      <c:depthPercent val="100"/>
      <c:perspective val="30"/>
    </c:view3D>
    <c:plotArea>
      <c:layout>
        <c:manualLayout>
          <c:layoutTarget val="inner"/>
          <c:xMode val="edge"/>
          <c:yMode val="edge"/>
          <c:x val="5.8049480325739866E-2"/>
          <c:y val="0.10937495309371349"/>
          <c:w val="0.71836626553756244"/>
          <c:h val="0.78532046817601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Едите ли вы чипсы?</c:v>
                </c:pt>
              </c:strCache>
            </c:strRef>
          </c:tx>
          <c:explosion val="25"/>
          <c:dLbls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Часто</c:v>
                </c:pt>
                <c:pt idx="1">
                  <c:v>Иногда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0.68000000000000071</c:v>
                </c:pt>
                <c:pt idx="2">
                  <c:v>0.2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defRPr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Pr>
        <a:bodyPr/>
        <a:lstStyle/>
        <a:p>
          <a:pPr>
            <a:defRPr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defRPr>
          </a:pPr>
          <a:endParaRPr lang="ru-RU"/>
        </a:p>
      </c:txPr>
    </c:title>
    <c:view3D>
      <c:rotX val="30"/>
      <c:rotY val="1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выбираете чипсы?</c:v>
                </c:pt>
              </c:strCache>
            </c:strRef>
          </c:tx>
          <c:explosion val="25"/>
          <c:dLbls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Вкус</c:v>
                </c:pt>
                <c:pt idx="1">
                  <c:v>Цена</c:v>
                </c:pt>
                <c:pt idx="2">
                  <c:v>Реклама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0.71000000000000063</c:v>
                </c:pt>
                <c:pt idx="1">
                  <c:v>0.1</c:v>
                </c:pt>
                <c:pt idx="2">
                  <c:v>0.19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defRPr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F85D93-4429-467C-8346-CA6471F790D6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4031F-482D-4581-BF01-6415A5F535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4143380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Исследовательский проект</a:t>
            </a:r>
            <a:br>
              <a:rPr lang="ru-RU" dirty="0" smtClean="0"/>
            </a:br>
            <a:r>
              <a:rPr lang="ru-RU" dirty="0" smtClean="0"/>
              <a:t>«Чипсы: лакомство или яд?»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929198"/>
            <a:ext cx="3214678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Выполнили учащиеся 4 «Б» класса</a:t>
            </a:r>
            <a:endParaRPr lang="ru-RU" dirty="0"/>
          </a:p>
        </p:txBody>
      </p:sp>
      <p:pic>
        <p:nvPicPr>
          <p:cNvPr id="1026" name="Picture 2" descr="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429000"/>
            <a:ext cx="4143404" cy="306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Наличие крахмала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686800" cy="44348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Вывод: </a:t>
            </a:r>
            <a:r>
              <a:rPr lang="ru-RU" dirty="0" smtClean="0"/>
              <a:t>чипсы делают из сортов картофеля с низким содержанием крахмала(в настоящее время чипсы делают вовсе не из картофеля, а из восстановленного концентрата порошковой картошки)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799" y="4071942"/>
            <a:ext cx="45719" cy="22829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D:\фото\4б\IMG_0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476517" cy="1857388"/>
          </a:xfrm>
          <a:prstGeom prst="rect">
            <a:avLst/>
          </a:prstGeom>
          <a:noFill/>
        </p:spPr>
      </p:pic>
      <p:pic>
        <p:nvPicPr>
          <p:cNvPr id="6147" name="Picture 3" descr="D:\фото\4б\IMG_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00240"/>
            <a:ext cx="2571768" cy="1928826"/>
          </a:xfrm>
          <a:prstGeom prst="rect">
            <a:avLst/>
          </a:prstGeom>
          <a:noFill/>
        </p:spPr>
      </p:pic>
      <p:pic>
        <p:nvPicPr>
          <p:cNvPr id="6148" name="Picture 4" descr="D:\фото\4б\IMG_0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00240"/>
            <a:ext cx="2587572" cy="194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Наличие жиров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Вывод: </a:t>
            </a:r>
            <a:r>
              <a:rPr lang="ru-RU" dirty="0" smtClean="0"/>
              <a:t>в чипсах очень много жиров, что вредно для пищеварительной системы нашего организма. </a:t>
            </a:r>
            <a:endParaRPr lang="ru-RU" dirty="0"/>
          </a:p>
        </p:txBody>
      </p:sp>
      <p:pic>
        <p:nvPicPr>
          <p:cNvPr id="7170" name="Picture 2" descr="D:\фото\4б\IMG_0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5"/>
            <a:ext cx="2286016" cy="1714512"/>
          </a:xfrm>
          <a:prstGeom prst="rect">
            <a:avLst/>
          </a:prstGeom>
          <a:noFill/>
        </p:spPr>
      </p:pic>
      <p:pic>
        <p:nvPicPr>
          <p:cNvPr id="7171" name="Picture 3" descr="D:\фото\4б\IMG_0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857364"/>
            <a:ext cx="2254195" cy="1690646"/>
          </a:xfrm>
          <a:prstGeom prst="rect">
            <a:avLst/>
          </a:prstGeom>
          <a:noFill/>
        </p:spPr>
      </p:pic>
      <p:pic>
        <p:nvPicPr>
          <p:cNvPr id="7172" name="Picture 4" descr="D:\фото\4б\IMG_0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785926"/>
            <a:ext cx="2285984" cy="1714488"/>
          </a:xfrm>
          <a:prstGeom prst="rect">
            <a:avLst/>
          </a:prstGeom>
          <a:noFill/>
        </p:spPr>
      </p:pic>
      <p:pic>
        <p:nvPicPr>
          <p:cNvPr id="7173" name="Picture 5" descr="D:\фото\4б\IMG_01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643314"/>
            <a:ext cx="2373258" cy="1779944"/>
          </a:xfrm>
          <a:prstGeom prst="rect">
            <a:avLst/>
          </a:prstGeom>
          <a:noFill/>
        </p:spPr>
      </p:pic>
      <p:pic>
        <p:nvPicPr>
          <p:cNvPr id="7174" name="Picture 6" descr="D:\фото\4б\IMG_01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643314"/>
            <a:ext cx="2309831" cy="1732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Добавки под буквой 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Е621 (</a:t>
            </a:r>
            <a:r>
              <a:rPr lang="ru-RU" b="1" i="1" dirty="0" err="1" smtClean="0"/>
              <a:t>глютамат</a:t>
            </a:r>
            <a:r>
              <a:rPr lang="ru-RU" b="1" i="1" dirty="0" smtClean="0"/>
              <a:t> натрия)-</a:t>
            </a:r>
            <a:r>
              <a:rPr lang="ru-RU" dirty="0" smtClean="0"/>
              <a:t>  усилитель вкуса и  аромата, может вызвать аллергию,  астму, нарушение сердечной деятельности, головную боль, сонливость и слабость..</a:t>
            </a:r>
          </a:p>
          <a:p>
            <a:r>
              <a:rPr lang="ru-RU" b="1" i="1" dirty="0" smtClean="0"/>
              <a:t>Е 330 (лимонная кислота)</a:t>
            </a:r>
            <a:r>
              <a:rPr lang="ru-RU" dirty="0" smtClean="0"/>
              <a:t> запрещена в Европе и Америке, так как может вызвать злокачественную опухоль, в России разрешена.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Последствия употребления чипсов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ухудшение работы поджелудочной железы, почек, печени;</a:t>
            </a:r>
            <a:endParaRPr lang="ru-RU" dirty="0" smtClean="0"/>
          </a:p>
          <a:p>
            <a:pPr lvl="0"/>
            <a:r>
              <a:rPr lang="ru-RU" b="1" dirty="0" smtClean="0"/>
              <a:t>снижение иммунитета;</a:t>
            </a:r>
            <a:endParaRPr lang="ru-RU" dirty="0" smtClean="0"/>
          </a:p>
          <a:p>
            <a:pPr lvl="0"/>
            <a:r>
              <a:rPr lang="ru-RU" b="1" dirty="0" smtClean="0"/>
              <a:t>увеличение риска развития сердечно – сосудистых заболеваний;</a:t>
            </a:r>
            <a:endParaRPr lang="ru-RU" dirty="0" smtClean="0"/>
          </a:p>
          <a:p>
            <a:pPr lvl="0"/>
            <a:r>
              <a:rPr lang="ru-RU" b="1" dirty="0" smtClean="0"/>
              <a:t>развитие рака.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lena\Рабочий стол\Чипсы\ЧИПСЫ!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3"/>
            <a:ext cx="6072230" cy="454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Планы на будущее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Чем опасна сладкая газировка?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Берегите здоровье, ведь его не купишь так же быстро, как очередную пачку чипсов!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Благодарим за внимание! Будьте здоровы!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10" y="2071678"/>
            <a:ext cx="3929090" cy="28241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u="sng" dirty="0" smtClean="0">
                <a:latin typeface="+mj-lt"/>
              </a:rPr>
              <a:t>Объект исследования</a:t>
            </a:r>
            <a:r>
              <a:rPr lang="ru-RU" sz="4300" b="1" dirty="0" smtClean="0">
                <a:latin typeface="+mj-lt"/>
              </a:rPr>
              <a:t>: </a:t>
            </a:r>
            <a:r>
              <a:rPr lang="ru-RU" sz="5400" b="1" dirty="0" smtClean="0">
                <a:latin typeface="+mj-lt"/>
              </a:rPr>
              <a:t>чипсы </a:t>
            </a:r>
            <a:r>
              <a:rPr lang="ru-RU" sz="3000" b="1" dirty="0" smtClean="0"/>
              <a:t>и их влияние на здоровье школьников</a:t>
            </a:r>
            <a:endParaRPr lang="ru-RU" sz="3000" b="1" dirty="0">
              <a:latin typeface="+mj-lt"/>
            </a:endParaRPr>
          </a:p>
        </p:txBody>
      </p:sp>
      <p:sp>
        <p:nvSpPr>
          <p:cNvPr id="2050" name="WordArt 2" descr="Чтоб мудро жизнь прожить, знать надобно немало,&#10;Два важных правила запомни для начала:&#10;Ты лучше голодай, чем что попало есть,&#10;И лучше будь один, чем вместе с кем попало.&#10;&#10;                                                            Омар Хаям.&#10;"/>
          <p:cNvSpPr>
            <a:spLocks noChangeArrowheads="1" noChangeShapeType="1" noTextEdit="1"/>
          </p:cNvSpPr>
          <p:nvPr/>
        </p:nvSpPr>
        <p:spPr bwMode="auto">
          <a:xfrm flipV="1">
            <a:off x="857224" y="1000109"/>
            <a:ext cx="7381902" cy="21431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endParaRPr lang="ru-RU" sz="12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t="29655" r="35424"/>
          <a:stretch>
            <a:fillRect/>
          </a:stretch>
        </p:blipFill>
        <p:spPr bwMode="auto">
          <a:xfrm>
            <a:off x="571472" y="3071810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1 на 10 см, titled-=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85794"/>
            <a:ext cx="2571768" cy="179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14480" y="357166"/>
            <a:ext cx="697232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329642" cy="53959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/>
              <a:t>Мы выдвинули </a:t>
            </a:r>
            <a:r>
              <a:rPr lang="ru-RU" sz="3600" b="1" u="sng" dirty="0" smtClean="0"/>
              <a:t>две гипотезы:</a:t>
            </a:r>
            <a:endParaRPr lang="ru-RU" sz="36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smtClean="0"/>
              <a:t>чипсы вредны;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smtClean="0"/>
              <a:t>чипсы вкусны, а значит</a:t>
            </a:r>
          </a:p>
          <a:p>
            <a:pPr marL="742950" lvl="0" indent="-742950">
              <a:buNone/>
            </a:pPr>
            <a:r>
              <a:rPr lang="ru-RU" sz="3600" dirty="0" smtClean="0"/>
              <a:t> 	полезны</a:t>
            </a:r>
          </a:p>
          <a:p>
            <a:pPr>
              <a:buNone/>
            </a:pPr>
            <a:r>
              <a:rPr lang="ru-RU" sz="3600" b="1" u="sng" dirty="0" smtClean="0"/>
              <a:t>Цель  исследования</a:t>
            </a:r>
            <a:r>
              <a:rPr lang="ru-RU" sz="3600" dirty="0" smtClean="0"/>
              <a:t>: </a:t>
            </a:r>
          </a:p>
          <a:p>
            <a:pPr>
              <a:buNone/>
            </a:pPr>
            <a:r>
              <a:rPr lang="ru-RU" sz="3600" dirty="0" smtClean="0"/>
              <a:t>проведение </a:t>
            </a:r>
          </a:p>
          <a:p>
            <a:pPr>
              <a:buNone/>
            </a:pPr>
            <a:r>
              <a:rPr lang="ru-RU" sz="3600" dirty="0" smtClean="0"/>
              <a:t>качественного</a:t>
            </a:r>
          </a:p>
          <a:p>
            <a:pPr>
              <a:buNone/>
            </a:pPr>
            <a:r>
              <a:rPr lang="ru-RU" sz="3600" dirty="0" smtClean="0"/>
              <a:t> анализа чипсов и </a:t>
            </a:r>
          </a:p>
          <a:p>
            <a:pPr>
              <a:buNone/>
            </a:pPr>
            <a:r>
              <a:rPr lang="ru-RU" sz="3600" dirty="0" smtClean="0"/>
              <a:t>их влияние на здоровье детей.</a:t>
            </a:r>
            <a:endParaRPr lang="ru-RU" sz="3600" dirty="0"/>
          </a:p>
        </p:txBody>
      </p:sp>
      <p:pic>
        <p:nvPicPr>
          <p:cNvPr id="9" name="Picture 2" descr="C:\Documents and Settings\lena\Рабочий стол\Чипсы\1274351920_94538324_1-----127435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643050"/>
            <a:ext cx="2371730" cy="3561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429652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Задачи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уточнить вредность модных и любимых школьниками продуктов;</a:t>
            </a:r>
          </a:p>
          <a:p>
            <a:pPr lvl="0"/>
            <a:r>
              <a:rPr lang="ru-RU" dirty="0" smtClean="0"/>
              <a:t>выяснить, как питаются учащиеся 4 «Б« класса (провести анкетирование);</a:t>
            </a:r>
          </a:p>
          <a:p>
            <a:pPr lvl="0"/>
            <a:r>
              <a:rPr lang="ru-RU" dirty="0" smtClean="0"/>
              <a:t>собрать информацию о влиянии чипсов на здоровье человека;</a:t>
            </a:r>
          </a:p>
          <a:p>
            <a:pPr lvl="0"/>
            <a:r>
              <a:rPr lang="ru-RU" dirty="0" smtClean="0"/>
              <a:t>изучить состав чипсов;</a:t>
            </a:r>
          </a:p>
          <a:p>
            <a:pPr lvl="0"/>
            <a:r>
              <a:rPr lang="ru-RU" dirty="0" smtClean="0"/>
              <a:t>по итогам исследовательской работы разработать памятки по выбору полезных продуктов питания для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Методы: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работа с литературой (энциклопедии, журналы, газеты)</a:t>
            </a:r>
          </a:p>
          <a:p>
            <a:pPr lvl="0"/>
            <a:r>
              <a:rPr lang="ru-RU" dirty="0" smtClean="0"/>
              <a:t>работа в сети Интернет</a:t>
            </a:r>
          </a:p>
          <a:p>
            <a:pPr lvl="0"/>
            <a:r>
              <a:rPr lang="ru-RU" dirty="0" smtClean="0"/>
              <a:t>анкетирование и опрос</a:t>
            </a:r>
          </a:p>
          <a:p>
            <a:pPr lvl="0"/>
            <a:r>
              <a:rPr lang="ru-RU" dirty="0" smtClean="0"/>
              <a:t>консультации специалиста</a:t>
            </a:r>
          </a:p>
          <a:p>
            <a:pPr lvl="0"/>
            <a:r>
              <a:rPr lang="ru-RU" dirty="0" smtClean="0"/>
              <a:t>наблюдение</a:t>
            </a:r>
          </a:p>
          <a:p>
            <a:pPr lvl="0"/>
            <a:r>
              <a:rPr lang="ru-RU" dirty="0" smtClean="0"/>
              <a:t>работа с компьютером</a:t>
            </a:r>
          </a:p>
          <a:p>
            <a:pPr lvl="0"/>
            <a:r>
              <a:rPr lang="ru-RU" dirty="0" smtClean="0"/>
              <a:t>исследование (</a:t>
            </a:r>
            <a:r>
              <a:rPr lang="ru-RU" dirty="0" err="1" smtClean="0"/>
              <a:t>анализирование</a:t>
            </a:r>
            <a:r>
              <a:rPr lang="ru-RU" dirty="0" smtClean="0"/>
              <a:t> состава чипсов)</a:t>
            </a:r>
          </a:p>
          <a:p>
            <a:pPr lvl="0"/>
            <a:r>
              <a:rPr lang="ru-RU" dirty="0" smtClean="0"/>
              <a:t>эксперимент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изучили: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Историю появления картофельных чипсов</a:t>
            </a:r>
          </a:p>
          <a:p>
            <a:r>
              <a:rPr lang="ru-RU" b="1" dirty="0" smtClean="0"/>
              <a:t>Основные рецепты приготовления чипсов</a:t>
            </a:r>
          </a:p>
          <a:p>
            <a:r>
              <a:rPr lang="ru-RU" b="1" dirty="0" smtClean="0"/>
              <a:t>Статистика</a:t>
            </a:r>
            <a:endParaRPr lang="ru-RU" dirty="0" smtClean="0"/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каждый россиянин в среднем съедает 0,5 кг чипсов в год;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европеец: 1–5 кг/год;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американец: 10 кг/год.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1211619372_1211599883_ga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0508">
            <a:off x="5743566" y="172796"/>
            <a:ext cx="2593774" cy="1617064"/>
          </a:xfrm>
          <a:prstGeom prst="rect">
            <a:avLst/>
          </a:prstGeom>
          <a:noFill/>
        </p:spPr>
      </p:pic>
      <p:pic>
        <p:nvPicPr>
          <p:cNvPr id="4098" name="Picture 2" descr="D:\фото\4б\IMG_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3309929" cy="248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/>
              <a:t>Исследовательская часть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5114932" cy="496730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Интервью школьного фельдшера </a:t>
            </a:r>
            <a:endParaRPr lang="ru-RU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49% - ребят начальной школы редко беспокоят боли в животе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5% - периодически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5% - имеют заболевание желудка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2% - имеют заболевание кишечника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2% - находятся под наблюдением врача-специалиста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19% - здоровы</a:t>
            </a:r>
            <a:endParaRPr lang="ru-RU" dirty="0"/>
          </a:p>
        </p:txBody>
      </p:sp>
      <p:pic>
        <p:nvPicPr>
          <p:cNvPr id="8194" name="Picture 2" descr="D:\фото\4б\IMG_0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767044"/>
            <a:ext cx="3214710" cy="2663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Анкетирование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714348" y="2357430"/>
          <a:ext cx="3500462" cy="399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5000628" y="2928934"/>
          <a:ext cx="3571900" cy="342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D:\фото\4б\IMG_0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00042"/>
            <a:ext cx="2643206" cy="2280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29576" cy="11532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Исследование состава чипсов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857784" cy="48634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Состав:</a:t>
            </a:r>
          </a:p>
          <a:p>
            <a:pPr lvl="0"/>
            <a:r>
              <a:rPr lang="ru-RU" dirty="0" smtClean="0"/>
              <a:t>картофель </a:t>
            </a:r>
          </a:p>
          <a:p>
            <a:pPr lvl="0"/>
            <a:r>
              <a:rPr lang="ru-RU" dirty="0" smtClean="0"/>
              <a:t>масло растительное</a:t>
            </a:r>
          </a:p>
          <a:p>
            <a:pPr lvl="0"/>
            <a:r>
              <a:rPr lang="ru-RU" dirty="0" smtClean="0"/>
              <a:t>соль</a:t>
            </a:r>
          </a:p>
          <a:p>
            <a:pPr lvl="0"/>
            <a:r>
              <a:rPr lang="ru-RU" dirty="0" smtClean="0"/>
              <a:t>лактоза</a:t>
            </a:r>
          </a:p>
          <a:p>
            <a:pPr lvl="0"/>
            <a:r>
              <a:rPr lang="ru-RU" dirty="0" smtClean="0"/>
              <a:t>Е 621 (</a:t>
            </a:r>
            <a:r>
              <a:rPr lang="ru-RU" dirty="0" err="1" smtClean="0"/>
              <a:t>глутамат</a:t>
            </a:r>
            <a:r>
              <a:rPr lang="ru-RU" dirty="0" smtClean="0"/>
              <a:t> натрия) </a:t>
            </a:r>
          </a:p>
          <a:p>
            <a:pPr lvl="0"/>
            <a:r>
              <a:rPr lang="ru-RU" dirty="0" smtClean="0"/>
              <a:t>Е 330 (лимонная кислота)</a:t>
            </a:r>
          </a:p>
          <a:p>
            <a:pPr lvl="0"/>
            <a:r>
              <a:rPr lang="ru-RU" dirty="0" smtClean="0"/>
              <a:t>натуральные и натурально-</a:t>
            </a:r>
          </a:p>
          <a:p>
            <a:pPr lvl="0">
              <a:buNone/>
            </a:pPr>
            <a:r>
              <a:rPr lang="ru-RU" dirty="0" smtClean="0"/>
              <a:t>идентичные ароматические вещества</a:t>
            </a:r>
          </a:p>
          <a:p>
            <a:pPr lvl="0"/>
            <a:r>
              <a:rPr lang="ru-RU" dirty="0" smtClean="0"/>
              <a:t>фосфат натрия</a:t>
            </a:r>
          </a:p>
          <a:p>
            <a:pPr lvl="0"/>
            <a:r>
              <a:rPr lang="ru-RU" dirty="0" smtClean="0"/>
              <a:t>акриламид</a:t>
            </a:r>
          </a:p>
          <a:p>
            <a:endParaRPr lang="ru-RU" b="1" dirty="0"/>
          </a:p>
        </p:txBody>
      </p:sp>
      <p:pic>
        <p:nvPicPr>
          <p:cNvPr id="5122" name="Picture 2" descr="D:\фото\4б\IMG_0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114668" cy="233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</TotalTime>
  <Words>387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Исследовательский проект «Чипсы: лакомство или яд?»</vt:lpstr>
      <vt:lpstr>   </vt:lpstr>
      <vt:lpstr>Слайд 3</vt:lpstr>
      <vt:lpstr>   Задачи: </vt:lpstr>
      <vt:lpstr>Методы: </vt:lpstr>
      <vt:lpstr>Мы изучили:</vt:lpstr>
      <vt:lpstr>Исследовательская часть</vt:lpstr>
      <vt:lpstr>Анкетирование</vt:lpstr>
      <vt:lpstr>Исследование состава чипсов </vt:lpstr>
      <vt:lpstr>Наличие крахмала</vt:lpstr>
      <vt:lpstr>Наличие жиров</vt:lpstr>
      <vt:lpstr>Добавки под буквой Е</vt:lpstr>
      <vt:lpstr>Последствия употребления чипсов</vt:lpstr>
      <vt:lpstr>Слайд 14</vt:lpstr>
      <vt:lpstr>Планы на будущее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«Чипсы: лакомство или яд?»</dc:title>
  <dc:creator>lena</dc:creator>
  <cp:lastModifiedBy>lena</cp:lastModifiedBy>
  <cp:revision>31</cp:revision>
  <dcterms:created xsi:type="dcterms:W3CDTF">2012-04-09T15:35:03Z</dcterms:created>
  <dcterms:modified xsi:type="dcterms:W3CDTF">2012-05-03T06:48:16Z</dcterms:modified>
</cp:coreProperties>
</file>