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61" r:id="rId4"/>
    <p:sldId id="262" r:id="rId5"/>
    <p:sldId id="258" r:id="rId6"/>
    <p:sldId id="263" r:id="rId7"/>
    <p:sldId id="264" r:id="rId8"/>
    <p:sldId id="260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DBCEC-E87A-4E9D-86CB-36C140D5D725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B04A5-D730-43E8-8116-08C761420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0C5C8-0FFB-4B12-854B-D8ECCF290662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1D16-7975-4FA5-BA40-26D5B5112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C893A-D242-451C-B4D1-1806BEEF8534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BB849-666E-461B-87E2-8FE4498EE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77054-F4A9-4562-8A2C-F3EC639E4D3A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56E86-3F3C-4ADE-8ACD-53B4E1114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36A8A-46DE-4C47-B727-073705CA2E16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B336F-6816-4CA5-88E4-F442BA2D2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B3F6-8223-463A-9C8C-F3E512D0BC13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7124-7B0D-4CB8-BEF2-AF10A2D38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CFA18-7BE1-49FD-A99C-412F159B4A08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1D819-C259-4F4C-A170-B3E6183EC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0FC1D-DCCB-4CB9-8ED2-D53C760834B3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8EB6E-8078-4044-8231-A809C4A4A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5D19-D3FD-400E-A027-212D417C1A74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71816-8714-418C-BA7C-0926DA9EF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F80B-1D96-47A4-86CD-98DEF0C5D6AC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8B597-C774-4C23-81E8-428792F9C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8EC63-0CF0-46A6-8333-BA10BD984A43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4E79F-1651-476A-A82C-27A0159E2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973733-75D8-4719-A2F8-EDF9047D20BD}" type="datetimeFigureOut">
              <a:rPr lang="ru-RU"/>
              <a:pPr>
                <a:defRPr/>
              </a:pPr>
              <a:t>13.03.2015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33EE67-4C63-4D28-B1AF-337BE0833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27" r:id="rId4"/>
    <p:sldLayoutId id="2147483831" r:id="rId5"/>
    <p:sldLayoutId id="2147483826" r:id="rId6"/>
    <p:sldLayoutId id="2147483832" r:id="rId7"/>
    <p:sldLayoutId id="2147483833" r:id="rId8"/>
    <p:sldLayoutId id="2147483834" r:id="rId9"/>
    <p:sldLayoutId id="2147483825" r:id="rId10"/>
    <p:sldLayoutId id="21474838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 bwMode="auto">
          <a:xfrm>
            <a:off x="428625" y="4000500"/>
            <a:ext cx="8410575" cy="1428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i="1" cap="none" smtClean="0">
                <a:effectLst/>
                <a:latin typeface="Arial" charset="0"/>
              </a:rPr>
              <a:t>Классный руководитель 11А класса Карпеза Ильмира Мансуровна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214438"/>
            <a:ext cx="8458200" cy="2286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smtClean="0">
                <a:solidFill>
                  <a:srgbClr val="443329"/>
                </a:solidFill>
              </a:rPr>
              <a:t>  </a:t>
            </a:r>
            <a:r>
              <a:rPr lang="ru-RU" sz="3200" b="1" smtClean="0">
                <a:solidFill>
                  <a:srgbClr val="443329"/>
                </a:solidFill>
              </a:rPr>
              <a:t>Формирование стрессоустойчивости выпускников перед экзаменами</a:t>
            </a: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solidFill>
                  <a:srgbClr val="FFFF00"/>
                </a:solidFill>
                <a:latin typeface="Monotype Corsiva" pitchFamily="66" charset="0"/>
              </a:rPr>
              <a:t>Муниципальное бюджетное общеобразовательное учреждение</a:t>
            </a:r>
            <a:br>
              <a:rPr lang="ru-RU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>
                <a:solidFill>
                  <a:srgbClr val="FFFF00"/>
                </a:solidFill>
                <a:latin typeface="Monotype Corsiva" pitchFamily="66" charset="0"/>
              </a:rPr>
              <a:t>Гимназия №2</a:t>
            </a:r>
            <a:br>
              <a:rPr lang="ru-RU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>
                <a:solidFill>
                  <a:srgbClr val="FFFF00"/>
                </a:solidFill>
                <a:latin typeface="Monotype Corsiva" pitchFamily="66" charset="0"/>
              </a:rPr>
              <a:t>г. Нерюнгри Республика Саха (Якутия)</a:t>
            </a:r>
          </a:p>
        </p:txBody>
      </p:sp>
      <p:pic>
        <p:nvPicPr>
          <p:cNvPr id="13316" name="Picture 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5563"/>
            <a:ext cx="6096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shko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152400"/>
            <a:ext cx="78581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Обучающийся             Учителя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Без лишнего давления, мягко объяснить перспективу в случае, если девушка не будет уделять должного внимания учебе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Тесное сотрудничество с родителями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Консультация школьного психолога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b="1" dirty="0"/>
          </a:p>
        </p:txBody>
      </p:sp>
      <p:sp>
        <p:nvSpPr>
          <p:cNvPr id="8" name="Содержимое 6"/>
          <p:cNvSpPr>
            <a:spLocks noGrp="1"/>
          </p:cNvSpPr>
          <p:nvPr>
            <p:ph sz="half" idx="1"/>
          </p:nvPr>
        </p:nvSpPr>
        <p:spPr>
          <a:xfrm>
            <a:off x="0" y="1428750"/>
            <a:ext cx="4714875" cy="5143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dirty="0" smtClean="0"/>
              <a:t>Влюбленность и как результат отрицание школы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Выводы: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Полученная оценка на экзамене не определяет человеческой ценности, а всего лишь отражает уровень знаний на данный период времени. Это будет означать, сделает ли человек следующий шаг в своей жизни </a:t>
            </a:r>
            <a:r>
              <a:rPr lang="ru-RU" b="1" dirty="0" smtClean="0"/>
              <a:t>сейчас, </a:t>
            </a:r>
            <a:r>
              <a:rPr lang="ru-RU" dirty="0" smtClean="0"/>
              <a:t>или – </a:t>
            </a:r>
            <a:r>
              <a:rPr lang="ru-RU" b="1" dirty="0" smtClean="0"/>
              <a:t>чуть позже.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Задача научиться воспринимать проверяющих, как внешнюю помеху. Они делают свое дело, а вы свое.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Никакого назидания и уж, конечно, угроз. Только через доверительный разговор.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Сотрудничество с родителями , учителями и психологом.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23554" name="Picture 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609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7" descr="shko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642938"/>
            <a:ext cx="785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008080"/>
          </a:solidFill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>
                <a:solidFill>
                  <a:srgbClr val="FFFF00"/>
                </a:solidFill>
                <a:latin typeface="Monotype Corsiva" pitchFamily="66" charset="0"/>
              </a:rPr>
              <a:t>Муниципальное бюджетное общеобразовательное учреждение</a:t>
            </a:r>
            <a:br>
              <a:rPr lang="ru-RU" sz="1600" dirty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600" dirty="0">
                <a:solidFill>
                  <a:srgbClr val="FFFF00"/>
                </a:solidFill>
                <a:latin typeface="Monotype Corsiva" pitchFamily="66" charset="0"/>
              </a:rPr>
              <a:t>Гимназия №2</a:t>
            </a:r>
            <a:br>
              <a:rPr lang="ru-RU" sz="1600" dirty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600" dirty="0">
                <a:solidFill>
                  <a:srgbClr val="FFFF00"/>
                </a:solidFill>
                <a:latin typeface="Monotype Corsiva" pitchFamily="66" charset="0"/>
              </a:rPr>
              <a:t>г. Нерюнгри Республика Саха (Якутия)</a:t>
            </a:r>
          </a:p>
        </p:txBody>
      </p:sp>
      <p:pic>
        <p:nvPicPr>
          <p:cNvPr id="23557" name="Picture 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6429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 descr="shko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571500"/>
            <a:ext cx="642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333375"/>
            <a:ext cx="8686800" cy="935038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cap="none" smtClean="0">
                <a:effectLst/>
                <a:latin typeface="Arial" charset="0"/>
              </a:rPr>
              <a:t>Памятка для выпускников.</a:t>
            </a:r>
            <a:br>
              <a:rPr lang="ru-RU" sz="1400" cap="none" smtClean="0">
                <a:effectLst/>
                <a:latin typeface="Arial" charset="0"/>
              </a:rPr>
            </a:br>
            <a:r>
              <a:rPr lang="ru-RU" sz="1400" cap="none" smtClean="0">
                <a:effectLst/>
                <a:latin typeface="Arial" charset="0"/>
              </a:rPr>
              <a:t>Как правильно подготовиться к экзамену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41438"/>
            <a:ext cx="8435975" cy="5183187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800" smtClean="0"/>
              <a:t> </a:t>
            </a:r>
            <a:r>
              <a:rPr lang="ru-RU" sz="1600" b="1" smtClean="0"/>
              <a:t>Уточните, когда будет проходить экзамен, в какое время и в каком    месте.</a:t>
            </a:r>
          </a:p>
          <a:p>
            <a:pPr marL="609600" indent="-609600">
              <a:lnSpc>
                <a:spcPct val="80000"/>
              </a:lnSpc>
            </a:pPr>
            <a:r>
              <a:rPr lang="ru-RU" sz="1600" b="1" smtClean="0"/>
              <a:t>Накануне экзамена соберите все, что вам необходимо: ручки, карандаши, калькулятор (проверьте состояние батареек), чертежные принадлежности и т. д. Положите все это в папку или пенал. Не забудьте носовые платки (лучше одноразовые).</a:t>
            </a:r>
          </a:p>
          <a:p>
            <a:pPr marL="609600" indent="-609600">
              <a:lnSpc>
                <a:spcPct val="80000"/>
              </a:lnSpc>
            </a:pPr>
            <a:r>
              <a:rPr lang="ru-RU" sz="1600" b="1" smtClean="0"/>
              <a:t>Не занимайтесь ночью. Выспитесь. Все что вы хотели повторить, повторите утром.</a:t>
            </a:r>
          </a:p>
          <a:p>
            <a:pPr marL="609600" indent="-609600">
              <a:lnSpc>
                <a:spcPct val="80000"/>
              </a:lnSpc>
            </a:pPr>
            <a:r>
              <a:rPr lang="ru-RU" sz="1600" b="1" smtClean="0"/>
              <a:t>Встаньте пораньше, чтобы сделать несколько физических упражнений, принять душ, позавтракать и заранее выйти из дома.</a:t>
            </a:r>
          </a:p>
          <a:p>
            <a:pPr marL="609600" indent="-609600">
              <a:lnSpc>
                <a:spcPct val="80000"/>
              </a:lnSpc>
            </a:pPr>
            <a:r>
              <a:rPr lang="ru-RU" sz="1600" b="1" smtClean="0"/>
              <a:t>Не нервничайте по пустякам, настраивайтесь только на успех. Не корите себя ("Я этого не знаю", "Это я не успел", "Мне не хватило одного дня").</a:t>
            </a:r>
          </a:p>
          <a:p>
            <a:pPr marL="609600" indent="-609600">
              <a:lnSpc>
                <a:spcPct val="80000"/>
              </a:lnSpc>
            </a:pPr>
            <a:r>
              <a:rPr lang="ru-RU" sz="1600" b="1" smtClean="0"/>
              <a:t>Ни с кем не обсуждайте свое волнение, тревогу, страх. Забудьте фразы: "Ой, я так волнуюсь", "Я чувствую, что не сдам" и т. п.</a:t>
            </a:r>
          </a:p>
          <a:p>
            <a:pPr marL="609600" indent="-609600">
              <a:lnSpc>
                <a:spcPct val="80000"/>
              </a:lnSpc>
            </a:pPr>
            <a:r>
              <a:rPr lang="ru-RU" sz="1600" b="1" smtClean="0"/>
              <a:t>Не думайте о том, как отреагируют родители, учителя на ваши результаты (и вообще, меньше думайте об итогах экзамена). Решите, какой результат будет возможным и достаточным.</a:t>
            </a:r>
          </a:p>
          <a:p>
            <a:pPr marL="609600" indent="-609600">
              <a:lnSpc>
                <a:spcPct val="80000"/>
              </a:lnSpc>
            </a:pPr>
            <a:r>
              <a:rPr lang="ru-RU" sz="1600" b="1" smtClean="0"/>
              <a:t>Старайтесь думать о том, как распределите время на экзамене, с чего начнете, как будете проверять ответы и т. п.</a:t>
            </a:r>
          </a:p>
          <a:p>
            <a:pPr marL="609600" indent="-609600">
              <a:lnSpc>
                <a:spcPct val="80000"/>
              </a:lnSpc>
            </a:pPr>
            <a:r>
              <a:rPr lang="ru-RU" sz="1600" b="1" smtClean="0"/>
              <a:t>Просмотрите все вопросы. Начните отвечать на те, которые не вызывают проблем. Обязательно оставьте время на проверку ответов.</a:t>
            </a:r>
          </a:p>
          <a:p>
            <a:pPr marL="609600" indent="-609600">
              <a:lnSpc>
                <a:spcPct val="80000"/>
              </a:lnSpc>
            </a:pPr>
            <a:r>
              <a:rPr lang="ru-RU" sz="1600" b="1" smtClean="0"/>
              <a:t>Не стремитесь сдать работу (даже если все сделано) до окончания экзамена. Лучше еще раз проверить.</a:t>
            </a:r>
          </a:p>
          <a:p>
            <a:pPr marL="609600" indent="-609600">
              <a:lnSpc>
                <a:spcPct val="80000"/>
              </a:lnSpc>
            </a:pPr>
            <a:r>
              <a:rPr lang="ru-RU" sz="1600" b="1" smtClean="0"/>
              <a:t/>
            </a:r>
            <a:br>
              <a:rPr lang="ru-RU" sz="1600" b="1" smtClean="0"/>
            </a:b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cap="none" smtClean="0">
                <a:effectLst/>
              </a:rPr>
              <a:t>Памятка для родителей выпускников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96975"/>
            <a:ext cx="8686800" cy="5661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smtClean="0"/>
              <a:t>Первый совет для родителей - раз уж сдача экзаменов по новой форме неизбежна, старайтесь не накручивать своего ребёнка и не нагнетайте ситуацию.</a:t>
            </a:r>
          </a:p>
          <a:p>
            <a:pPr>
              <a:lnSpc>
                <a:spcPct val="80000"/>
              </a:lnSpc>
            </a:pPr>
            <a:r>
              <a:rPr lang="ru-RU" sz="1600" b="1" smtClean="0"/>
              <a:t>Постарайтесь создать своему ребенку комфортные условия для подготовки к экзаменам. Обеспечьте дома удобный уголок для занятий. </a:t>
            </a:r>
          </a:p>
          <a:p>
            <a:pPr>
              <a:lnSpc>
                <a:spcPct val="80000"/>
              </a:lnSpc>
            </a:pPr>
            <a:r>
              <a:rPr lang="ru-RU" sz="1600" b="1" smtClean="0"/>
              <a:t>Следите за тем, чтобы ваш ребенок не переутомлялся во время подготовки к экзаменам, объясните своему ребенку, что он обязательно должен чередовать занятия с отдыхом. Оптимальный режим для занятий – 40 минут с перерывом по 10 минут, во время которых необходима полная смена деятельности. </a:t>
            </a:r>
          </a:p>
          <a:p>
            <a:pPr>
              <a:lnSpc>
                <a:spcPct val="80000"/>
              </a:lnSpc>
            </a:pPr>
            <a:r>
              <a:rPr lang="ru-RU" sz="1600" b="1" smtClean="0"/>
              <a:t>Обязательно наблюдайте за самочувствием своего ребенка. </a:t>
            </a:r>
          </a:p>
          <a:p>
            <a:pPr>
              <a:lnSpc>
                <a:spcPct val="80000"/>
              </a:lnSpc>
            </a:pPr>
            <a:r>
              <a:rPr lang="ru-RU" sz="1600" b="1" smtClean="0"/>
              <a:t>Обратите особое внимание в период подготовки к экзаменам на питание вашего ребенка: во время интенсивного умственного напряжения ему нужна разнообразная и питательная пища (творог, рыба, свежие фрукты и сухофрукты, орехи, йогурты и сыры). Избегать приема большого количества шоколада, сахара, печенья и конфет.</a:t>
            </a:r>
          </a:p>
          <a:p>
            <a:pPr>
              <a:lnSpc>
                <a:spcPct val="80000"/>
              </a:lnSpc>
            </a:pPr>
            <a:r>
              <a:rPr lang="ru-RU" sz="1600" b="1" smtClean="0"/>
              <a:t>Перед экзаменом крахмальные продукты, такие как картофель, рис, макароны, хлеб подойдут отлично и помогут спокойно спать.</a:t>
            </a:r>
          </a:p>
          <a:p>
            <a:pPr>
              <a:lnSpc>
                <a:spcPct val="80000"/>
              </a:lnSpc>
            </a:pPr>
            <a:r>
              <a:rPr lang="ru-RU" sz="1600" b="1" smtClean="0"/>
              <a:t>Обязательно позавтракать перед экзаменом. На экзамен обязательно пусть возьмет, какую не будь карамельку, она поможет отвлечься от волнения.</a:t>
            </a:r>
          </a:p>
          <a:p>
            <a:pPr>
              <a:lnSpc>
                <a:spcPct val="80000"/>
              </a:lnSpc>
            </a:pPr>
            <a:r>
              <a:rPr lang="ru-RU" sz="1600" b="1" smtClean="0"/>
              <a:t>Проследите, чтобы ваш ребенок уже с вечера перестал готовиться к экзамену, принял душ, совершил вечернюю прогулку. Пусть он выспится, как можно лучше, что бы утром встал отдохнувшим, с ощущением «боевого» настроя. </a:t>
            </a:r>
          </a:p>
          <a:p>
            <a:pPr>
              <a:lnSpc>
                <a:spcPct val="80000"/>
              </a:lnSpc>
            </a:pPr>
            <a:r>
              <a:rPr lang="ru-RU" sz="1600" b="1" smtClean="0"/>
              <a:t>Не забывайте подбадривать  и хвалить своего ребенка. Обязательно повышайте его уверенность в себе, так как чем больше ребенок боится неудачи, тем более вероятность допущения ошибок.</a:t>
            </a:r>
            <a:br>
              <a:rPr lang="ru-RU" sz="1600" b="1" smtClean="0"/>
            </a:b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b="1" smtClean="0"/>
              <a:t>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Ситуация 1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 Я готовлюсь к ЕГЭ интенсивно уже год, ужасно не высыпаюсь и даже времени на еду нет. Мое настроение постоянно ухудшается, сопровождается агрессией. Я ничего не успеваю, и в последнее время у меня просто опустились руки !Мое здоровье только ухудшается. Кабинет гастроэнтеролога - привычное для меня место! Каждый раз, когда я пишу пробный экзамен, я больше всего боюсь не сдать. Боюсь прийти и ничего не написать, хотя вроде знаю предмет хорошо! Просто не могу собраться в трудной ситуации! На меня напала жуткая паника, и я не знаю, как с этим справиться.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20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008080"/>
          </a:solidFill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>
                <a:solidFill>
                  <a:srgbClr val="FFFF00"/>
                </a:solidFill>
                <a:latin typeface="Monotype Corsiva" pitchFamily="66" charset="0"/>
              </a:rPr>
              <a:t>Муниципальное бюджетное общеобразовательное учреждение</a:t>
            </a:r>
            <a:br>
              <a:rPr lang="ru-RU" sz="1600" dirty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600" dirty="0">
                <a:solidFill>
                  <a:srgbClr val="FFFF00"/>
                </a:solidFill>
                <a:latin typeface="Monotype Corsiva" pitchFamily="66" charset="0"/>
              </a:rPr>
              <a:t>Гимназия №2</a:t>
            </a:r>
            <a:br>
              <a:rPr lang="ru-RU" sz="1600" dirty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600" dirty="0">
                <a:solidFill>
                  <a:srgbClr val="FFFF00"/>
                </a:solidFill>
                <a:latin typeface="Monotype Corsiva" pitchFamily="66" charset="0"/>
              </a:rPr>
              <a:t>г. Нерюнгри Республика Саха (Якутия)</a:t>
            </a:r>
          </a:p>
        </p:txBody>
      </p:sp>
      <p:pic>
        <p:nvPicPr>
          <p:cNvPr id="14339" name="Picture 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00063"/>
            <a:ext cx="609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shko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00063"/>
            <a:ext cx="723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Обучающийся              родители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285875"/>
            <a:ext cx="4500562" cy="5214938"/>
          </a:xfrm>
        </p:spPr>
        <p:txBody>
          <a:bodyPr/>
          <a:lstStyle/>
          <a:p>
            <a:pPr algn="just" eaLnBrk="1" hangingPunct="1"/>
            <a:r>
              <a:rPr lang="ru-RU" sz="1900" b="1" smtClean="0"/>
              <a:t>Обратиться к психологу</a:t>
            </a:r>
          </a:p>
          <a:p>
            <a:pPr eaLnBrk="1" hangingPunct="1"/>
            <a:r>
              <a:rPr lang="ru-RU" sz="1900" b="1" smtClean="0"/>
              <a:t>Посоветоваться с учителем, узнать перспективы сдачи.</a:t>
            </a:r>
          </a:p>
          <a:p>
            <a:pPr eaLnBrk="1" hangingPunct="1"/>
            <a:r>
              <a:rPr lang="ru-RU" sz="1900" b="1" smtClean="0"/>
              <a:t>Сочетать отдых и учебу</a:t>
            </a:r>
          </a:p>
          <a:p>
            <a:pPr eaLnBrk="1" hangingPunct="1"/>
            <a:r>
              <a:rPr lang="ru-RU" sz="1900" b="1" smtClean="0"/>
              <a:t>Продумать правильное питание.</a:t>
            </a:r>
          </a:p>
          <a:p>
            <a:pPr eaLnBrk="1" hangingPunct="1"/>
            <a:r>
              <a:rPr lang="ru-RU" sz="1900" b="1" smtClean="0"/>
              <a:t>Постараться держаться рядом и поддержать и отвлечь на что-то позитивное: совместная прогулка; просмотр фильма всей семьей; поход по магазинам и т.д</a:t>
            </a:r>
          </a:p>
          <a:p>
            <a:pPr eaLnBrk="1" hangingPunct="1"/>
            <a:r>
              <a:rPr lang="ru-RU" sz="1900" b="1" smtClean="0"/>
              <a:t>Нанять репетитора по предмету</a:t>
            </a:r>
          </a:p>
          <a:p>
            <a:pPr eaLnBrk="1" hangingPunct="1"/>
            <a:r>
              <a:rPr lang="ru-RU" sz="1900" b="1" smtClean="0"/>
              <a:t>Дать установку: чему быть, того не миновать; что знаешь, то знаешь с тем и иди на экзаме</a:t>
            </a:r>
            <a:r>
              <a:rPr lang="ru-RU" sz="1900" b="1" smtClean="0">
                <a:latin typeface="Arial" charset="0"/>
              </a:rPr>
              <a:t>н</a:t>
            </a:r>
            <a:r>
              <a:rPr lang="ru-RU" sz="1900" b="1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ru-RU" sz="1900" b="1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dirty="0" smtClean="0"/>
              <a:t>Паника, я не сдам!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Обучающийся             учителя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3438" y="1357313"/>
            <a:ext cx="4343400" cy="4724400"/>
          </a:xfrm>
        </p:spPr>
        <p:txBody>
          <a:bodyPr/>
          <a:lstStyle/>
          <a:p>
            <a:pPr eaLnBrk="1" hangingPunct="1"/>
            <a:r>
              <a:rPr lang="ru-RU" sz="2000" b="1" smtClean="0"/>
              <a:t>Хорошее знание материала т.е ответственное отношение к учебе на протяжении всего года</a:t>
            </a:r>
          </a:p>
          <a:p>
            <a:pPr eaLnBrk="1" hangingPunct="1"/>
            <a:r>
              <a:rPr lang="ru-RU" sz="2000" b="1" smtClean="0"/>
              <a:t>Консультация психолога</a:t>
            </a:r>
          </a:p>
          <a:p>
            <a:pPr eaLnBrk="1" hangingPunct="1"/>
            <a:r>
              <a:rPr lang="ru-RU" sz="2000" b="1" smtClean="0"/>
              <a:t>Часы общения «Как правильно готовиться к экзаменам»</a:t>
            </a:r>
          </a:p>
          <a:p>
            <a:pPr eaLnBrk="1" hangingPunct="1"/>
            <a:r>
              <a:rPr lang="ru-RU" sz="2000" b="1" smtClean="0"/>
              <a:t>Родительское собрание на тему: «Стрессоустойчивость»</a:t>
            </a:r>
          </a:p>
          <a:p>
            <a:pPr eaLnBrk="1" hangingPunct="1"/>
            <a:r>
              <a:rPr lang="ru-RU" sz="2000" b="1" smtClean="0"/>
              <a:t>Вызвать родителей в школу и провести собеседование по корректировке ЕГЭ (замена предмета, но только до 1 марта текущего года)</a:t>
            </a:r>
          </a:p>
          <a:p>
            <a:pPr eaLnBrk="1" hangingPunct="1"/>
            <a:endParaRPr lang="ru-RU" sz="2000" b="1" smtClean="0"/>
          </a:p>
        </p:txBody>
      </p:sp>
      <p:sp>
        <p:nvSpPr>
          <p:cNvPr id="16387" name="Содержимое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" name="Содержимое 5"/>
          <p:cNvSpPr txBox="1">
            <a:spLocks/>
          </p:cNvSpPr>
          <p:nvPr/>
        </p:nvSpPr>
        <p:spPr>
          <a:xfrm>
            <a:off x="285750" y="1643063"/>
            <a:ext cx="4191000" cy="472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 sz="3200" dirty="0"/>
              <a:t>Паника, я не сдам!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28670"/>
            <a:ext cx="8686800" cy="36673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Ситуация 2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600" b="1" smtClean="0"/>
              <a:t>    </a:t>
            </a: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В некоторых школах во время сдачи ЕГЭ присутствуют очень злые и грубые проверяющие, которые следят за порядком и выгоняют при малейшем подозрении в списывании, а также все время торопят и не дают сосредоточиться. Как надо себя вести, чтобы не попасть в число их жертв, и чтобы они не очень третировали? списывать и брать мобильник мы с друзьями не собираемся, но угроза сильно действует на психику</a:t>
            </a:r>
            <a:r>
              <a:rPr lang="ru-RU" sz="26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endParaRPr lang="ru-RU" smtClean="0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0" y="0"/>
            <a:ext cx="9144000" cy="85725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>
                <a:solidFill>
                  <a:srgbClr val="FFFF00"/>
                </a:solidFill>
                <a:latin typeface="Monotype Corsiva" pitchFamily="66" charset="0"/>
              </a:rPr>
              <a:t>Муниципальное бюджетное общеобразовательное учреждение</a:t>
            </a:r>
            <a:br>
              <a:rPr lang="ru-RU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>
                <a:solidFill>
                  <a:srgbClr val="FFFF00"/>
                </a:solidFill>
                <a:latin typeface="Monotype Corsiva" pitchFamily="66" charset="0"/>
              </a:rPr>
              <a:t>Гимназия №2</a:t>
            </a:r>
            <a:br>
              <a:rPr lang="ru-RU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>
                <a:solidFill>
                  <a:srgbClr val="FFFF00"/>
                </a:solidFill>
                <a:latin typeface="Monotype Corsiva" pitchFamily="66" charset="0"/>
              </a:rPr>
              <a:t>г. Нерюнгри Республика Саха (Якутия)</a:t>
            </a:r>
          </a:p>
        </p:txBody>
      </p:sp>
      <p:pic>
        <p:nvPicPr>
          <p:cNvPr id="17412" name="Picture 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0"/>
            <a:ext cx="609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shko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152400"/>
            <a:ext cx="78581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Обучающийся               Родители            </a:t>
            </a:r>
            <a:endParaRPr lang="ru-RU" dirty="0"/>
          </a:p>
        </p:txBody>
      </p:sp>
      <p:sp>
        <p:nvSpPr>
          <p:cNvPr id="18434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8" y="1357313"/>
            <a:ext cx="4500562" cy="5072062"/>
          </a:xfrm>
        </p:spPr>
        <p:txBody>
          <a:bodyPr/>
          <a:lstStyle/>
          <a:p>
            <a:pPr eaLnBrk="1" hangingPunct="1"/>
            <a:r>
              <a:rPr lang="ru-RU" sz="1900" b="1" smtClean="0"/>
              <a:t>Обратиться к руководству школы по поводу проверяющих</a:t>
            </a:r>
          </a:p>
          <a:p>
            <a:pPr eaLnBrk="1" hangingPunct="1"/>
            <a:r>
              <a:rPr lang="ru-RU" sz="1900" b="1" smtClean="0"/>
              <a:t>Консультации психолога с моделированием данной ситуации (рекомендации по поведению)</a:t>
            </a:r>
          </a:p>
          <a:p>
            <a:pPr eaLnBrk="1" hangingPunct="1"/>
            <a:r>
              <a:rPr lang="ru-RU" sz="1900" b="1" smtClean="0"/>
              <a:t>Выспаться перед экзаменом, проснуться с абсолютной уверенностью, что все будет хорошо</a:t>
            </a:r>
          </a:p>
          <a:p>
            <a:pPr eaLnBrk="1" hangingPunct="1"/>
            <a:r>
              <a:rPr lang="ru-RU" sz="1900" b="1" smtClean="0"/>
              <a:t>Отодвинуть первую парту ученика от стола организаторов, поскольку ученики испытывают психологический дискомфорт</a:t>
            </a:r>
          </a:p>
          <a:p>
            <a:pPr eaLnBrk="1" hangingPunct="1"/>
            <a:r>
              <a:rPr lang="ru-RU" sz="1900" b="1" smtClean="0"/>
              <a:t>Выяснить условия подачи апелляции в случае какого-либо нарушения</a:t>
            </a:r>
          </a:p>
          <a:p>
            <a:pPr eaLnBrk="1" hangingPunct="1"/>
            <a:endParaRPr lang="ru-RU" sz="1900" b="1" smtClean="0"/>
          </a:p>
        </p:txBody>
      </p:sp>
      <p:sp>
        <p:nvSpPr>
          <p:cNvPr id="7" name="Овал 6"/>
          <p:cNvSpPr/>
          <p:nvPr/>
        </p:nvSpPr>
        <p:spPr>
          <a:xfrm>
            <a:off x="285750" y="1643063"/>
            <a:ext cx="4143375" cy="4714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Страх в  аудитории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Обучающийся             Учителя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9125" y="1143000"/>
            <a:ext cx="4857750" cy="55006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750" b="1" dirty="0" smtClean="0"/>
              <a:t>Объяснить условия подачи апелляции в случае каких-либо нарушений, как со стороны проверяющих, так и со стороны выпускников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750" b="1" dirty="0" smtClean="0"/>
              <a:t>На часах общения с помощью психолога смоделировать подобную ситуацию и выработать пути решения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750" b="1" dirty="0" smtClean="0"/>
              <a:t>За двадцать часов до начала экзамена прекратить «зубрежку» и заняться чем-либо позитивным: спорт, прогулка, поход в кино, хорошая книга и т.д.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750" b="1" dirty="0" smtClean="0"/>
              <a:t>Постараться успокоить своих учеников, подобрать приободряющие фразы: «Вы лучшие!»; «Вы упорно готовились, поэтому вы все сдадите!» «Без сомнения! У вас все получится! Главное, выспаться!»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1750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dirty="0" smtClean="0"/>
              <a:t>Страх в  аудитории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Ситуация 3.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Полгода назад моя дочь, одиннадцатиклассница, влюбилась в молодого человека и перестала заниматься. Ночами она сидит в интернете до 5 утра и ведет с ним переписку, а в школу не может ходить, потому что не высыпается, прогуливает. Никакие уговоры и объяснения не действуют. Члены семьи перестали быть  для нее авторитетной группой. Что делать, ведь скоро сдавать ЕГЭ?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/>
            <a:endParaRPr lang="ru-RU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008080"/>
          </a:solidFill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400" dirty="0">
                <a:solidFill>
                  <a:srgbClr val="FFFF00"/>
                </a:solidFill>
                <a:latin typeface="Monotype Corsiva" pitchFamily="66" charset="0"/>
              </a:rPr>
              <a:t>Муниципальное бюджетное общеобразовательное учреждение</a:t>
            </a:r>
            <a:br>
              <a:rPr lang="ru-RU" sz="1400" dirty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400" dirty="0">
                <a:solidFill>
                  <a:srgbClr val="FFFF00"/>
                </a:solidFill>
                <a:latin typeface="Monotype Corsiva" pitchFamily="66" charset="0"/>
              </a:rPr>
              <a:t>Гимназия №2</a:t>
            </a:r>
            <a:br>
              <a:rPr lang="ru-RU" sz="1400" dirty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1400" dirty="0">
                <a:solidFill>
                  <a:srgbClr val="FFFF00"/>
                </a:solidFill>
                <a:latin typeface="Monotype Corsiva" pitchFamily="66" charset="0"/>
              </a:rPr>
              <a:t>г. Нерюнгри Республика Саха (Якутия</a:t>
            </a:r>
            <a:r>
              <a:rPr lang="ru-RU" sz="1600" dirty="0">
                <a:solidFill>
                  <a:srgbClr val="FFFF00"/>
                </a:solidFill>
                <a:latin typeface="Monotype Corsiva" pitchFamily="66" charset="0"/>
              </a:rPr>
              <a:t>)</a:t>
            </a:r>
          </a:p>
        </p:txBody>
      </p:sp>
      <p:pic>
        <p:nvPicPr>
          <p:cNvPr id="20483" name="Picture 8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609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7" descr="shko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642938"/>
            <a:ext cx="7858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Обучающийся              Родители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5" y="1500188"/>
            <a:ext cx="4429125" cy="5072062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Постараться выяснить личность объекта любви. Если 11-классник, то предложить заниматься вместе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Пригласить молодого человека и выяснить его намерения. Попросить у него помощи в этом вопросе, сделать из него союзника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Встретиться с родителями молодого человека, если это возможно и обговорить проблему в спокойной обстановке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Запереть дома, строгий контроль, забрать компьютер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0" y="1285875"/>
            <a:ext cx="4714875" cy="5143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dirty="0" smtClean="0"/>
              <a:t>Влюбленность и как результат отрицание школы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</TotalTime>
  <Words>1056</Words>
  <PresentationFormat>Экран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13</vt:i4>
      </vt:variant>
    </vt:vector>
  </HeadingPairs>
  <TitlesOfParts>
    <vt:vector size="29" baseType="lpstr">
      <vt:lpstr>Arial</vt:lpstr>
      <vt:lpstr>Franklin Gothic Medium</vt:lpstr>
      <vt:lpstr>Franklin Gothic Book</vt:lpstr>
      <vt:lpstr>Wingdings 2</vt:lpstr>
      <vt:lpstr>Calibri</vt:lpstr>
      <vt:lpstr>Monotype Corsiva</vt:lpstr>
      <vt:lpstr>Times New Roman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Классный руководитель 11А класса Карпеза Ильмира Мансуровна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Памятка для выпускников. Как правильно подготовиться к экзамену</vt:lpstr>
      <vt:lpstr>Памятка для родителей выпускников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Admin</cp:lastModifiedBy>
  <cp:revision>18</cp:revision>
  <dcterms:created xsi:type="dcterms:W3CDTF">2015-02-23T05:12:14Z</dcterms:created>
  <dcterms:modified xsi:type="dcterms:W3CDTF">2015-03-13T07:59:29Z</dcterms:modified>
</cp:coreProperties>
</file>