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969" autoAdjust="0"/>
    <p:restoredTop sz="9466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драматизации в жизни дошкольника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14678" y="3143248"/>
            <a:ext cx="5929322" cy="2286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err="1" smtClean="0">
                <a:ln w="3175">
                  <a:solidFill>
                    <a:schemeClr val="tx1">
                      <a:alpha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Куртёкова</a:t>
            </a:r>
            <a:r>
              <a:rPr lang="ru-RU" sz="3600" dirty="0" smtClean="0">
                <a:ln w="3175">
                  <a:solidFill>
                    <a:schemeClr val="tx1">
                      <a:alpha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600" dirty="0" smtClean="0">
                <a:ln w="3175">
                  <a:solidFill>
                    <a:schemeClr val="tx1">
                      <a:alpha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Н.Д., воспитатель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n w="3175">
                  <a:solidFill>
                    <a:schemeClr val="tx1">
                      <a:alpha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МАДОУ </a:t>
            </a:r>
            <a:r>
              <a:rPr lang="ru-RU" sz="3600" dirty="0" err="1" smtClean="0">
                <a:ln w="3175">
                  <a:solidFill>
                    <a:schemeClr val="tx1">
                      <a:alpha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</a:t>
            </a:r>
            <a:r>
              <a:rPr lang="ru-RU" sz="3600" dirty="0" smtClean="0">
                <a:ln w="3175">
                  <a:solidFill>
                    <a:schemeClr val="tx1">
                      <a:alpha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/с №61 г.Тюмени</a:t>
            </a:r>
            <a:endParaRPr kumimoji="0" lang="ru-RU" sz="3600" b="0" i="0" u="none" strike="noStrike" kern="1200" cap="none" spc="0" normalizeH="0" baseline="0" noProof="0" dirty="0">
              <a:ln w="3175">
                <a:solidFill>
                  <a:schemeClr val="tx1">
                    <a:alpha val="65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16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736574"/>
            <a:ext cx="384042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1584176"/>
          </a:xfrm>
        </p:spPr>
        <p:txBody>
          <a:bodyPr/>
          <a:lstStyle/>
          <a:p>
            <a:r>
              <a:rPr lang="ru-RU" dirty="0" smtClean="0"/>
              <a:t>Совместное участие детей и взрослых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731503"/>
            <a:ext cx="4032448" cy="2785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1634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Театральная деятельность очень важна в развитии речи детей. Она позволяет решать многие педагогические задачи, касающиеся формирования выразительности речи ребёнка, интеллектуального художественно-эстетического воспитания .</a:t>
            </a:r>
          </a:p>
          <a:p>
            <a:pPr marL="0" indent="0">
              <a:buNone/>
            </a:pPr>
            <a:r>
              <a:rPr lang="ru-RU" dirty="0" smtClean="0"/>
              <a:t>Она неисчерпаемый источник развития чувств, переживаний и эмоций, открытий, способ приобщения к духовному богатству. </a:t>
            </a:r>
          </a:p>
          <a:p>
            <a:pPr marL="0" indent="0">
              <a:buNone/>
            </a:pPr>
            <a:r>
              <a:rPr lang="ru-RU" dirty="0" smtClean="0"/>
              <a:t>В результате ребёнок: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познаёт мир умом и сердцем, выражая своё отношение к добру и злу;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познаёт радость, связанную с преодолением трудностей общения, неуверенности в себе.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969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967335"/>
            <a:ext cx="82089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8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71942" cy="1512168"/>
          </a:xfrm>
        </p:spPr>
        <p:txBody>
          <a:bodyPr/>
          <a:lstStyle/>
          <a:p>
            <a:r>
              <a:rPr lang="ru-RU" sz="2400" dirty="0"/>
              <a:t>«Именно драматизация, основанная на действии, совершаемом самим ребенком, наиболее близко, действенно и непосредственно связывает художественное творчество с личными переживаниями». Л. В. Артемова</a:t>
            </a:r>
          </a:p>
        </p:txBody>
      </p:sp>
      <p:pic>
        <p:nvPicPr>
          <p:cNvPr id="6" name="Содержимое 5" descr="DSCN07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6491" y="2247900"/>
            <a:ext cx="5171017" cy="3878263"/>
          </a:xfrm>
        </p:spPr>
      </p:pic>
    </p:spTree>
    <p:extLst>
      <p:ext uri="{BB962C8B-B14F-4D97-AF65-F5344CB8AC3E}">
        <p14:creationId xmlns:p14="http://schemas.microsoft.com/office/powerpoint/2010/main" xmlns="" val="361586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4132981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 Развитие ощущений , чувств и эмоций , воображения ,внимания </a:t>
            </a:r>
            <a:r>
              <a:rPr lang="ru-RU" sz="2800" dirty="0"/>
              <a:t>,</a:t>
            </a:r>
            <a:r>
              <a:rPr lang="ru-RU" sz="2800" dirty="0" smtClean="0"/>
              <a:t>памяти и фантазии.</a:t>
            </a:r>
          </a:p>
          <a:p>
            <a:r>
              <a:rPr lang="ru-RU" sz="2800" dirty="0" smtClean="0"/>
              <a:t> Формирование волевых чувств.</a:t>
            </a:r>
          </a:p>
          <a:p>
            <a:r>
              <a:rPr lang="ru-RU" sz="2800" dirty="0" smtClean="0"/>
              <a:t> Развитие новых навыков и умений (речевых, коммуникативных, организаторских, двигательных и т.д.)</a:t>
            </a:r>
          </a:p>
          <a:p>
            <a:r>
              <a:rPr lang="ru-RU" sz="2800" dirty="0" smtClean="0"/>
              <a:t> Нравственное воспитание.</a:t>
            </a:r>
          </a:p>
          <a:p>
            <a:r>
              <a:rPr lang="ru-RU" sz="2800" dirty="0" smtClean="0"/>
              <a:t> Создание положительного </a:t>
            </a:r>
            <a:r>
              <a:rPr lang="ru-RU" sz="2800" dirty="0"/>
              <a:t>эмоционального настроя, снятием напряжённости, решением конфликтных ситуаций через игру.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21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352927" cy="39933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u="sng" dirty="0"/>
              <a:t>Театрализованная деятельность в детском саду </a:t>
            </a:r>
            <a:r>
              <a:rPr lang="ru-RU" sz="2600" dirty="0" smtClean="0"/>
              <a:t>– это возможность </a:t>
            </a:r>
            <a:r>
              <a:rPr lang="ru-RU" sz="2600" dirty="0"/>
              <a:t>раскрытия творческого потенциала ребёнка, воспитания творческой направленности личности. </a:t>
            </a:r>
            <a:r>
              <a:rPr lang="ru-RU" sz="2600" dirty="0" smtClean="0"/>
              <a:t>Дети учатся замечать в окружающем мире интересные идеи, воплощать их, создавать свой художественный образ персонажа, у них развиваются творческое воображение, ассоциативное мышление, умение видеть необычное в </a:t>
            </a:r>
            <a:r>
              <a:rPr lang="ru-RU" sz="2600" dirty="0"/>
              <a:t>обыденном. Театральное искусство близко и понятно как детям, так и взрослым, прежде всего потому, что в основе его лежит </a:t>
            </a:r>
            <a:r>
              <a:rPr lang="ru-RU" sz="2600" dirty="0" smtClean="0"/>
              <a:t>игра.</a:t>
            </a:r>
            <a:endParaRPr lang="ru-RU" sz="2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1512168"/>
          </a:xfrm>
        </p:spPr>
        <p:txBody>
          <a:bodyPr/>
          <a:lstStyle/>
          <a:p>
            <a:r>
              <a:rPr lang="ru-RU" dirty="0" smtClean="0"/>
              <a:t>Что такое театрализация для дошкольников?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37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театрализации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88093" y="1898830"/>
            <a:ext cx="1872208" cy="5400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Ребёнок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9658" y="3899426"/>
            <a:ext cx="1420014" cy="4656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Импровизация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9657" y="4581128"/>
            <a:ext cx="1420015" cy="8289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Роль костюмов ,декораций , предметного окружения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9659" y="5604799"/>
            <a:ext cx="1420013" cy="5965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Поиск выразительных средств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3899426"/>
            <a:ext cx="1368152" cy="609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Игровые движения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051721" y="5327933"/>
            <a:ext cx="1368151" cy="10791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Работа над моторикой рук и её движением на ширме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51720" y="4617132"/>
            <a:ext cx="1368152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Интонация, характер куклы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9657" y="2726922"/>
            <a:ext cx="1420015" cy="99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Знакомство с основами драматизации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42255" y="2807964"/>
            <a:ext cx="1336882" cy="10914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Знакомство с основами актёрского мастерства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658956" y="4033462"/>
            <a:ext cx="1386746" cy="475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Игровые движения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668253" y="4628728"/>
            <a:ext cx="1368152" cy="5644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Выразительное чтение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051720" y="2726922"/>
            <a:ext cx="1368152" cy="99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Знакомство с основами кукольного театра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655981" y="5252972"/>
            <a:ext cx="1392696" cy="5042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Выразительное движение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711795" y="5903053"/>
            <a:ext cx="133688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Мимика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292080" y="2807964"/>
            <a:ext cx="2016224" cy="10914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Самостоятельная театрализованная деятельность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292080" y="4132264"/>
            <a:ext cx="2016224" cy="4488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Постановка спектаклей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292080" y="4725145"/>
            <a:ext cx="2016224" cy="4680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Игры-драматизации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92080" y="5382760"/>
            <a:ext cx="2016224" cy="484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Рассказывание сказок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524328" y="2807964"/>
            <a:ext cx="1440160" cy="10914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Праздники и развлечения</a:t>
            </a:r>
            <a:endParaRPr lang="ru-RU" dirty="0"/>
          </a:p>
        </p:txBody>
      </p:sp>
      <p:cxnSp>
        <p:nvCxnSpPr>
          <p:cNvPr id="34" name="Прямая со стрелкой 33"/>
          <p:cNvCxnSpPr>
            <a:stCxn id="6" idx="1"/>
          </p:cNvCxnSpPr>
          <p:nvPr/>
        </p:nvCxnSpPr>
        <p:spPr>
          <a:xfrm flipH="1">
            <a:off x="909666" y="2168860"/>
            <a:ext cx="2678427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2891612" y="2276872"/>
            <a:ext cx="696481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460301" y="2168860"/>
            <a:ext cx="2784107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460301" y="2366882"/>
            <a:ext cx="695875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380236" y="2492896"/>
            <a:ext cx="0" cy="234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>
            <a:endCxn id="13" idx="1"/>
          </p:cNvCxnSpPr>
          <p:nvPr/>
        </p:nvCxnSpPr>
        <p:spPr>
          <a:xfrm rot="16200000" flipH="1">
            <a:off x="-235704" y="3696903"/>
            <a:ext cx="778570" cy="9215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>
            <a:endCxn id="15" idx="1"/>
          </p:cNvCxnSpPr>
          <p:nvPr/>
        </p:nvCxnSpPr>
        <p:spPr>
          <a:xfrm rot="16200000" flipH="1">
            <a:off x="-667375" y="4128573"/>
            <a:ext cx="1641911" cy="9215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endCxn id="16" idx="1"/>
          </p:cNvCxnSpPr>
          <p:nvPr/>
        </p:nvCxnSpPr>
        <p:spPr>
          <a:xfrm rot="16200000" flipH="1">
            <a:off x="-1083446" y="4619949"/>
            <a:ext cx="2474054" cy="9215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07503" y="3353695"/>
            <a:ext cx="92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endCxn id="17" idx="1"/>
          </p:cNvCxnSpPr>
          <p:nvPr/>
        </p:nvCxnSpPr>
        <p:spPr>
          <a:xfrm rot="16200000" flipH="1">
            <a:off x="1554423" y="3706976"/>
            <a:ext cx="850578" cy="14401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endCxn id="19" idx="1"/>
          </p:cNvCxnSpPr>
          <p:nvPr/>
        </p:nvCxnSpPr>
        <p:spPr>
          <a:xfrm rot="16200000" flipH="1">
            <a:off x="1241630" y="4095073"/>
            <a:ext cx="1476165" cy="14401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>
            <a:endCxn id="18" idx="1"/>
          </p:cNvCxnSpPr>
          <p:nvPr/>
        </p:nvCxnSpPr>
        <p:spPr>
          <a:xfrm rot="16200000" flipH="1">
            <a:off x="995665" y="4811464"/>
            <a:ext cx="1968095" cy="14401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1907704" y="3353694"/>
            <a:ext cx="13881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>
            <a:endCxn id="22" idx="1"/>
          </p:cNvCxnSpPr>
          <p:nvPr/>
        </p:nvCxnSpPr>
        <p:spPr>
          <a:xfrm rot="16200000" flipH="1">
            <a:off x="3274387" y="3886721"/>
            <a:ext cx="698275" cy="708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>
            <a:endCxn id="23" idx="1"/>
          </p:cNvCxnSpPr>
          <p:nvPr/>
        </p:nvCxnSpPr>
        <p:spPr>
          <a:xfrm rot="16200000" flipH="1">
            <a:off x="3044181" y="4286890"/>
            <a:ext cx="1167982" cy="8016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/>
          <p:cNvCxnSpPr>
            <a:endCxn id="25" idx="1"/>
          </p:cNvCxnSpPr>
          <p:nvPr/>
        </p:nvCxnSpPr>
        <p:spPr>
          <a:xfrm rot="16200000" flipH="1">
            <a:off x="2886218" y="4735337"/>
            <a:ext cx="1471639" cy="6788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>
            <a:endCxn id="27" idx="1"/>
          </p:cNvCxnSpPr>
          <p:nvPr/>
        </p:nvCxnSpPr>
        <p:spPr>
          <a:xfrm rot="16200000" flipH="1">
            <a:off x="3169002" y="5612287"/>
            <a:ext cx="961885" cy="1237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3588091" y="3573015"/>
            <a:ext cx="708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Соединительная линия уступом 81"/>
          <p:cNvCxnSpPr>
            <a:endCxn id="29" idx="1"/>
          </p:cNvCxnSpPr>
          <p:nvPr/>
        </p:nvCxnSpPr>
        <p:spPr>
          <a:xfrm rot="16200000" flipH="1">
            <a:off x="4828232" y="3892847"/>
            <a:ext cx="783681" cy="14401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оединительная линия уступом 83"/>
          <p:cNvCxnSpPr>
            <a:endCxn id="30" idx="1"/>
          </p:cNvCxnSpPr>
          <p:nvPr/>
        </p:nvCxnSpPr>
        <p:spPr>
          <a:xfrm rot="16200000" flipH="1">
            <a:off x="4690200" y="4357290"/>
            <a:ext cx="1059745" cy="14401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endCxn id="31" idx="1"/>
          </p:cNvCxnSpPr>
          <p:nvPr/>
        </p:nvCxnSpPr>
        <p:spPr>
          <a:xfrm rot="16200000" flipH="1">
            <a:off x="4887088" y="5220147"/>
            <a:ext cx="665969" cy="14401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5148064" y="3573015"/>
            <a:ext cx="1440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43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1291750"/>
          </a:xfrm>
        </p:spPr>
        <p:txBody>
          <a:bodyPr/>
          <a:lstStyle/>
          <a:p>
            <a:r>
              <a:rPr lang="ru-RU" sz="4000" dirty="0" smtClean="0"/>
              <a:t>Игровое творчество на основе литературного произведения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37" y="2036676"/>
            <a:ext cx="4739303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717032"/>
            <a:ext cx="4536504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4803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0040" y="2657414"/>
            <a:ext cx="4332479" cy="3249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Кукольное творчество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91980" y="2672916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8637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988840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«Бибабо»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644008" y="3479102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6278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59" y="2014803"/>
            <a:ext cx="3097731" cy="2323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440160"/>
          </a:xfrm>
        </p:spPr>
        <p:txBody>
          <a:bodyPr/>
          <a:lstStyle/>
          <a:p>
            <a:r>
              <a:rPr lang="ru-RU" dirty="0" smtClean="0"/>
              <a:t>Создание развивающей среды в группе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4415983"/>
            <a:ext cx="439248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65" y="4653136"/>
            <a:ext cx="2656297" cy="1992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59614" y="2300875"/>
            <a:ext cx="249627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8124" y="1988840"/>
            <a:ext cx="3132348" cy="234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6377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214</TotalTime>
  <Words>345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Роль драматизации в жизни дошкольника</vt:lpstr>
      <vt:lpstr>«Именно драматизация, основанная на действии, совершаемом самим ребенком, наиболее близко, действенно и непосредственно связывает художественное творчество с личными переживаниями». Л. В. Артемова</vt:lpstr>
      <vt:lpstr>Задачи:</vt:lpstr>
      <vt:lpstr>Что такое театрализация для дошкольников?</vt:lpstr>
      <vt:lpstr>Средства театрализации</vt:lpstr>
      <vt:lpstr>Игровое творчество на основе литературного произведения</vt:lpstr>
      <vt:lpstr>Кукольное творчество</vt:lpstr>
      <vt:lpstr>Театр «Бибабо»</vt:lpstr>
      <vt:lpstr>Создание развивающей среды в группе</vt:lpstr>
      <vt:lpstr>Совместное участие детей и взрослых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драматизации в жизни дошкольника</dc:title>
  <dc:creator>вадим измайлов</dc:creator>
  <cp:lastModifiedBy>Настя</cp:lastModifiedBy>
  <cp:revision>23</cp:revision>
  <dcterms:created xsi:type="dcterms:W3CDTF">2015-11-23T15:32:20Z</dcterms:created>
  <dcterms:modified xsi:type="dcterms:W3CDTF">2016-01-27T13:41:23Z</dcterms:modified>
</cp:coreProperties>
</file>