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63" r:id="rId5"/>
    <p:sldId id="264" r:id="rId6"/>
    <p:sldId id="283" r:id="rId7"/>
    <p:sldId id="265" r:id="rId8"/>
    <p:sldId id="266" r:id="rId9"/>
    <p:sldId id="267" r:id="rId10"/>
    <p:sldId id="268" r:id="rId11"/>
    <p:sldId id="269" r:id="rId12"/>
    <p:sldId id="282" r:id="rId13"/>
    <p:sldId id="270" r:id="rId14"/>
    <p:sldId id="271" r:id="rId15"/>
    <p:sldId id="274" r:id="rId16"/>
    <p:sldId id="275" r:id="rId17"/>
    <p:sldId id="276" r:id="rId18"/>
    <p:sldId id="277" r:id="rId19"/>
    <p:sldId id="278" r:id="rId20"/>
    <p:sldId id="287" r:id="rId21"/>
    <p:sldId id="279"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a:srgbClr val="6600FF"/>
    <a:srgbClr val="FF9933"/>
    <a:srgbClr val="66FF99"/>
    <a:srgbClr val="FFCCFF"/>
    <a:srgbClr val="CCFFFF"/>
    <a:srgbClr val="0033CC"/>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4660"/>
  </p:normalViewPr>
  <p:slideViewPr>
    <p:cSldViewPr>
      <p:cViewPr varScale="1">
        <p:scale>
          <a:sx n="67" d="100"/>
          <a:sy n="67" d="100"/>
        </p:scale>
        <p:origin x="6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ata4.xml.rels><?xml version="1.0" encoding="UTF-8" standalone="yes"?>
<Relationships xmlns="http://schemas.openxmlformats.org/package/2006/relationships"><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1" Type="http://schemas.openxmlformats.org/officeDocument/2006/relationships/image" Target="../media/image15.jpeg"/></Relationships>
</file>

<file path=ppt/diagrams/_rels/data6.xml.rels><?xml version="1.0" encoding="UTF-8" standalone="yes"?>
<Relationships xmlns="http://schemas.openxmlformats.org/package/2006/relationships"><Relationship Id="rId1" Type="http://schemas.openxmlformats.org/officeDocument/2006/relationships/image" Target="../media/image16.jpeg"/></Relationships>
</file>

<file path=ppt/diagrams/_rels/data7.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AAEA5-1CA3-4FDA-B9E1-05FC43D4BF5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CCFFFF"/>
        </a:solidFill>
        <a:ln w="38100">
          <a:solidFill>
            <a:srgbClr val="6600FF"/>
          </a:solidFill>
        </a:ln>
      </dgm:spPr>
      <dgm:t>
        <a:bodyPr/>
        <a:lstStyle/>
        <a:p>
          <a:pPr rtl="0"/>
          <a:r>
            <a:rPr lang="ru-RU" sz="1200" b="1" dirty="0" smtClean="0">
              <a:solidFill>
                <a:schemeClr val="bg1"/>
              </a:solidFill>
            </a:rPr>
            <a:t>1.</a:t>
          </a:r>
          <a:r>
            <a:rPr lang="en-US" sz="1200" b="1" dirty="0" smtClean="0">
              <a:solidFill>
                <a:schemeClr val="bg1"/>
              </a:solidFill>
            </a:rPr>
            <a:t> </a:t>
          </a:r>
          <a:r>
            <a:rPr lang="ru-RU" sz="1200" b="1" dirty="0" smtClean="0">
              <a:solidFill>
                <a:schemeClr val="bg1"/>
              </a:solidFill>
            </a:rPr>
            <a:t>На счёт 1-4 закрыть глаза с напряжением, на счёт 1-6 раскрыть глаза</a:t>
          </a:r>
          <a:endParaRPr lang="ru-RU" sz="1200" b="1" dirty="0">
            <a:solidFill>
              <a:schemeClr val="bg1"/>
            </a:solidFill>
          </a:endParaRPr>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2857"/>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773B6C15-17B0-46CF-9568-8B6447D19D4B}" type="presOf" srcId="{7B1AAEA5-1CA3-4FDA-B9E1-05FC43D4BF51}" destId="{EF51D3E0-3965-4110-9BE4-536797C520CA}" srcOrd="0" destOrd="0" presId="urn:microsoft.com/office/officeart/2005/8/layout/vList4#1"/>
    <dgm:cxn modelId="{613AAFAA-C920-4D32-825E-CEBDADA6E39F}" type="presOf" srcId="{547F9BF1-2BAA-4DF0-B719-3AC3B66A3A54}" destId="{DED4DCA2-7189-4303-96E1-227CDD8BF293}" srcOrd="0" destOrd="0" presId="urn:microsoft.com/office/officeart/2005/8/layout/vList4#1"/>
    <dgm:cxn modelId="{E725294C-E464-4D06-B6D9-76BAB0437F34}" type="presOf" srcId="{547F9BF1-2BAA-4DF0-B719-3AC3B66A3A54}" destId="{CEDA5876-A302-424E-9A96-D986AAEBB8A3}" srcOrd="1" destOrd="0" presId="urn:microsoft.com/office/officeart/2005/8/layout/vList4#1"/>
    <dgm:cxn modelId="{30184185-DBEE-4BE5-90EE-F29E8283734F}" type="presParOf" srcId="{EF51D3E0-3965-4110-9BE4-536797C520CA}" destId="{553E5969-5EA2-446D-A3C7-E41EF2630D8A}" srcOrd="0" destOrd="0" presId="urn:microsoft.com/office/officeart/2005/8/layout/vList4#1"/>
    <dgm:cxn modelId="{39B5C229-93AA-409C-B79D-D2B42E37810D}" type="presParOf" srcId="{553E5969-5EA2-446D-A3C7-E41EF2630D8A}" destId="{DED4DCA2-7189-4303-96E1-227CDD8BF293}" srcOrd="0" destOrd="0" presId="urn:microsoft.com/office/officeart/2005/8/layout/vList4#1"/>
    <dgm:cxn modelId="{1ABA7A9B-9CDC-40A8-8FF2-054ABF30D0F2}" type="presParOf" srcId="{553E5969-5EA2-446D-A3C7-E41EF2630D8A}" destId="{B8B4F0D3-B968-44F8-A266-BF1EDBC64741}" srcOrd="1" destOrd="0" presId="urn:microsoft.com/office/officeart/2005/8/layout/vList4#1"/>
    <dgm:cxn modelId="{370831AD-9BC1-4EB4-9CDE-C61F1A3AD385}" type="presParOf" srcId="{553E5969-5EA2-446D-A3C7-E41EF2630D8A}" destId="{CEDA5876-A302-424E-9A96-D986AAEBB8A3}"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65880-6A0B-47E2-A0D1-A3D483BC659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22874538-F07F-4AEC-9D35-A6C0229544E9}">
      <dgm:prSet/>
      <dgm:spPr>
        <a:solidFill>
          <a:srgbClr val="66FF99"/>
        </a:solidFill>
        <a:ln w="38100">
          <a:solidFill>
            <a:srgbClr val="FF9933"/>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mj-lt"/>
            </a:rPr>
            <a:t>2.Посмотреть на кончик носа на счёт 1-4 , а потом перевести взгляд вдаль на счёт 1-6</a:t>
          </a:r>
        </a:p>
        <a:p>
          <a:pPr defTabSz="1377950" rtl="0">
            <a:lnSpc>
              <a:spcPct val="90000"/>
            </a:lnSpc>
            <a:spcBef>
              <a:spcPct val="0"/>
            </a:spcBef>
            <a:spcAft>
              <a:spcPct val="35000"/>
            </a:spcAft>
          </a:pPr>
          <a:endParaRPr lang="ru-RU" b="1" dirty="0">
            <a:solidFill>
              <a:schemeClr val="bg1"/>
            </a:solidFill>
          </a:endParaRPr>
        </a:p>
      </dgm:t>
    </dgm:pt>
    <dgm:pt modelId="{4A19BF73-9C54-4A8F-BE9B-EB4DB2B3DBE3}" type="parTrans" cxnId="{479DEEEE-B42D-4AA7-8CF5-6CCAC2C5A1A3}">
      <dgm:prSet/>
      <dgm:spPr/>
      <dgm:t>
        <a:bodyPr/>
        <a:lstStyle/>
        <a:p>
          <a:endParaRPr lang="ru-RU"/>
        </a:p>
      </dgm:t>
    </dgm:pt>
    <dgm:pt modelId="{2114C117-E8CB-4B09-B026-23BEF9BEC67A}" type="sibTrans" cxnId="{479DEEEE-B42D-4AA7-8CF5-6CCAC2C5A1A3}">
      <dgm:prSet/>
      <dgm:spPr/>
      <dgm:t>
        <a:bodyPr/>
        <a:lstStyle/>
        <a:p>
          <a:endParaRPr lang="ru-RU"/>
        </a:p>
      </dgm:t>
    </dgm:pt>
    <dgm:pt modelId="{F228AD55-9354-4A9E-AE7F-8BB527078E3A}" type="pres">
      <dgm:prSet presAssocID="{0AD65880-6A0B-47E2-A0D1-A3D483BC659E}" presName="linear" presStyleCnt="0">
        <dgm:presLayoutVars>
          <dgm:dir/>
          <dgm:resizeHandles val="exact"/>
        </dgm:presLayoutVars>
      </dgm:prSet>
      <dgm:spPr/>
      <dgm:t>
        <a:bodyPr/>
        <a:lstStyle/>
        <a:p>
          <a:endParaRPr lang="ru-RU"/>
        </a:p>
      </dgm:t>
    </dgm:pt>
    <dgm:pt modelId="{96BDAF1D-447D-4E43-BB7A-85E8658E5E62}" type="pres">
      <dgm:prSet presAssocID="{22874538-F07F-4AEC-9D35-A6C0229544E9}" presName="comp" presStyleCnt="0"/>
      <dgm:spPr/>
    </dgm:pt>
    <dgm:pt modelId="{FAA47C27-E447-453B-A927-958351F07139}" type="pres">
      <dgm:prSet presAssocID="{22874538-F07F-4AEC-9D35-A6C0229544E9}" presName="box" presStyleLbl="node1" presStyleIdx="0" presStyleCnt="1" custLinFactNeighborX="-2637"/>
      <dgm:spPr/>
      <dgm:t>
        <a:bodyPr/>
        <a:lstStyle/>
        <a:p>
          <a:endParaRPr lang="ru-RU"/>
        </a:p>
      </dgm:t>
    </dgm:pt>
    <dgm:pt modelId="{D5FF983E-E567-4035-A01F-0E2AF235A3E7}" type="pres">
      <dgm:prSet presAssocID="{22874538-F07F-4AEC-9D35-A6C0229544E9}"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a:solidFill>
            <a:schemeClr val="tx1"/>
          </a:solidFill>
        </a:ln>
      </dgm:spPr>
    </dgm:pt>
    <dgm:pt modelId="{9C224382-BCB6-4D10-B8D4-F683384F7F6B}" type="pres">
      <dgm:prSet presAssocID="{22874538-F07F-4AEC-9D35-A6C0229544E9}" presName="text" presStyleLbl="node1" presStyleIdx="0" presStyleCnt="1">
        <dgm:presLayoutVars>
          <dgm:bulletEnabled val="1"/>
        </dgm:presLayoutVars>
      </dgm:prSet>
      <dgm:spPr/>
      <dgm:t>
        <a:bodyPr/>
        <a:lstStyle/>
        <a:p>
          <a:endParaRPr lang="ru-RU"/>
        </a:p>
      </dgm:t>
    </dgm:pt>
  </dgm:ptLst>
  <dgm:cxnLst>
    <dgm:cxn modelId="{479DEEEE-B42D-4AA7-8CF5-6CCAC2C5A1A3}" srcId="{0AD65880-6A0B-47E2-A0D1-A3D483BC659E}" destId="{22874538-F07F-4AEC-9D35-A6C0229544E9}" srcOrd="0" destOrd="0" parTransId="{4A19BF73-9C54-4A8F-BE9B-EB4DB2B3DBE3}" sibTransId="{2114C117-E8CB-4B09-B026-23BEF9BEC67A}"/>
    <dgm:cxn modelId="{AFF29935-66C0-4F0A-8C89-300C99783DBD}" type="presOf" srcId="{22874538-F07F-4AEC-9D35-A6C0229544E9}" destId="{FAA47C27-E447-453B-A927-958351F07139}" srcOrd="0" destOrd="0" presId="urn:microsoft.com/office/officeart/2005/8/layout/vList4#2"/>
    <dgm:cxn modelId="{45DC4379-8236-46AE-821B-940C922EE5E4}" type="presOf" srcId="{22874538-F07F-4AEC-9D35-A6C0229544E9}" destId="{9C224382-BCB6-4D10-B8D4-F683384F7F6B}" srcOrd="1" destOrd="0" presId="urn:microsoft.com/office/officeart/2005/8/layout/vList4#2"/>
    <dgm:cxn modelId="{95FAA319-1E9B-4DCE-9ED9-426EDEFC14FE}" type="presOf" srcId="{0AD65880-6A0B-47E2-A0D1-A3D483BC659E}" destId="{F228AD55-9354-4A9E-AE7F-8BB527078E3A}" srcOrd="0" destOrd="0" presId="urn:microsoft.com/office/officeart/2005/8/layout/vList4#2"/>
    <dgm:cxn modelId="{08656E5B-C6B2-4C22-890B-903862C3A018}" type="presParOf" srcId="{F228AD55-9354-4A9E-AE7F-8BB527078E3A}" destId="{96BDAF1D-447D-4E43-BB7A-85E8658E5E62}" srcOrd="0" destOrd="0" presId="urn:microsoft.com/office/officeart/2005/8/layout/vList4#2"/>
    <dgm:cxn modelId="{4C760332-D6F9-4EC4-8824-991EB5E9CC3A}" type="presParOf" srcId="{96BDAF1D-447D-4E43-BB7A-85E8658E5E62}" destId="{FAA47C27-E447-453B-A927-958351F07139}" srcOrd="0" destOrd="0" presId="urn:microsoft.com/office/officeart/2005/8/layout/vList4#2"/>
    <dgm:cxn modelId="{81256B02-C852-4E74-B9CC-51A0019788A3}" type="presParOf" srcId="{96BDAF1D-447D-4E43-BB7A-85E8658E5E62}" destId="{D5FF983E-E567-4035-A01F-0E2AF235A3E7}" srcOrd="1" destOrd="0" presId="urn:microsoft.com/office/officeart/2005/8/layout/vList4#2"/>
    <dgm:cxn modelId="{5177F0A2-5A0F-4E94-80DB-88406DE15296}" type="presParOf" srcId="{96BDAF1D-447D-4E43-BB7A-85E8658E5E62}" destId="{9C224382-BCB6-4D10-B8D4-F683384F7F6B}" srcOrd="2" destOrd="0" presId="urn:microsoft.com/office/officeart/2005/8/layout/vList4#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AAEA5-1CA3-4FDA-B9E1-05FC43D4BF51}"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CC99FF"/>
        </a:solidFill>
        <a:ln w="38100">
          <a:solidFill>
            <a:srgbClr val="FFFF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bg1"/>
              </a:solidFill>
              <a:latin typeface="+mj-lt"/>
            </a:rPr>
            <a:t>3.Не поворачивая головы, медленно делать круговые движения глазами: вверх-вправо-вниз-влево и в обратную сторону : вверх-влево-вниз-вправо, затем посмотреть вдаль на счёт 1-6</a:t>
          </a:r>
        </a:p>
        <a:p>
          <a:pPr defTabSz="1377950" rtl="0">
            <a:lnSpc>
              <a:spcPct val="90000"/>
            </a:lnSpc>
            <a:spcBef>
              <a:spcPct val="0"/>
            </a:spcBef>
            <a:spcAft>
              <a:spcPct val="35000"/>
            </a:spcAft>
          </a:pPr>
          <a:endParaRPr lang="ru-RU" sz="1000" b="1"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4286" custLinFactNeighborY="-2585"/>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39DC7E77-0E24-4C99-A7DA-0E8989D9B8D4}" type="presOf" srcId="{547F9BF1-2BAA-4DF0-B719-3AC3B66A3A54}" destId="{DED4DCA2-7189-4303-96E1-227CDD8BF293}" srcOrd="0" destOrd="0" presId="urn:microsoft.com/office/officeart/2005/8/layout/vList4#3"/>
    <dgm:cxn modelId="{233BB22A-31B0-4900-978A-042648CC6A06}" type="presOf" srcId="{547F9BF1-2BAA-4DF0-B719-3AC3B66A3A54}" destId="{CEDA5876-A302-424E-9A96-D986AAEBB8A3}" srcOrd="1" destOrd="0" presId="urn:microsoft.com/office/officeart/2005/8/layout/vList4#3"/>
    <dgm:cxn modelId="{5FB455CB-B744-4493-80F0-C77BDD2D20A0}" type="presOf" srcId="{7B1AAEA5-1CA3-4FDA-B9E1-05FC43D4BF51}" destId="{EF51D3E0-3965-4110-9BE4-536797C520CA}" srcOrd="0" destOrd="0" presId="urn:microsoft.com/office/officeart/2005/8/layout/vList4#3"/>
    <dgm:cxn modelId="{CB85342F-922B-460C-97BF-4E22D54A6623}" type="presParOf" srcId="{EF51D3E0-3965-4110-9BE4-536797C520CA}" destId="{553E5969-5EA2-446D-A3C7-E41EF2630D8A}" srcOrd="0" destOrd="0" presId="urn:microsoft.com/office/officeart/2005/8/layout/vList4#3"/>
    <dgm:cxn modelId="{99D3F376-4C53-4EBD-9014-EB294A4316F7}" type="presParOf" srcId="{553E5969-5EA2-446D-A3C7-E41EF2630D8A}" destId="{DED4DCA2-7189-4303-96E1-227CDD8BF293}" srcOrd="0" destOrd="0" presId="urn:microsoft.com/office/officeart/2005/8/layout/vList4#3"/>
    <dgm:cxn modelId="{ABB16335-73A0-48DC-80AA-A1CA13C1C398}" type="presParOf" srcId="{553E5969-5EA2-446D-A3C7-E41EF2630D8A}" destId="{B8B4F0D3-B968-44F8-A266-BF1EDBC64741}" srcOrd="1" destOrd="0" presId="urn:microsoft.com/office/officeart/2005/8/layout/vList4#3"/>
    <dgm:cxn modelId="{12B0AB7D-FAE7-4D11-86D9-87FA1BEDD180}" type="presParOf" srcId="{553E5969-5EA2-446D-A3C7-E41EF2630D8A}" destId="{CEDA5876-A302-424E-9A96-D986AAEBB8A3}" srcOrd="2" destOrd="0" presId="urn:microsoft.com/office/officeart/2005/8/layout/vList4#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AAEA5-1CA3-4FDA-B9E1-05FC43D4BF51}"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chemeClr val="accent1">
            <a:lumMod val="60000"/>
            <a:lumOff val="40000"/>
          </a:schemeClr>
        </a:solidFill>
        <a:ln w="38100">
          <a:solidFill>
            <a:srgbClr val="FF00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bg1"/>
              </a:solidFill>
              <a:latin typeface="+mj-lt"/>
            </a:rPr>
            <a:t>4.Держа голову неподвижно, перевести взор и зафиксировать его: на счёт 1-4 вверх, на счёт 1-6 –прямо. Проделать движения глазами по диагонали сначала в одну, потом в другую сторону, затем, на счёт 1-6, посмотреть прямо</a:t>
          </a:r>
        </a:p>
        <a:p>
          <a:pPr defTabSz="1377950" rtl="0">
            <a:lnSpc>
              <a:spcPct val="90000"/>
            </a:lnSpc>
            <a:spcBef>
              <a:spcPct val="0"/>
            </a:spcBef>
            <a:spcAft>
              <a:spcPct val="35000"/>
            </a:spcAft>
          </a:pPr>
          <a:endParaRPr lang="ru-RU" sz="1000" b="1" dirty="0">
            <a:solidFill>
              <a:schemeClr val="bg1"/>
            </a:solidFill>
          </a:endParaRPr>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Y="-22342" custLinFactNeighborX="8412" custLinFactNeighborY="-100000"/>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830979E5-5CFF-4C07-96DB-BF4B6BBBBD94}" type="presOf" srcId="{547F9BF1-2BAA-4DF0-B719-3AC3B66A3A54}" destId="{CEDA5876-A302-424E-9A96-D986AAEBB8A3}" srcOrd="1" destOrd="0" presId="urn:microsoft.com/office/officeart/2005/8/layout/vList4#4"/>
    <dgm:cxn modelId="{6535EF58-954C-46D4-99CA-F1DE15EB4C92}" type="presOf" srcId="{547F9BF1-2BAA-4DF0-B719-3AC3B66A3A54}" destId="{DED4DCA2-7189-4303-96E1-227CDD8BF293}" srcOrd="0" destOrd="0" presId="urn:microsoft.com/office/officeart/2005/8/layout/vList4#4"/>
    <dgm:cxn modelId="{6F2EECCB-316D-4AF0-98F5-DC994C7BB4D1}" type="presOf" srcId="{7B1AAEA5-1CA3-4FDA-B9E1-05FC43D4BF51}" destId="{EF51D3E0-3965-4110-9BE4-536797C520CA}" srcOrd="0" destOrd="0" presId="urn:microsoft.com/office/officeart/2005/8/layout/vList4#4"/>
    <dgm:cxn modelId="{20DEDFEB-0D33-4051-8EC1-BE4AC56676B7}" type="presParOf" srcId="{EF51D3E0-3965-4110-9BE4-536797C520CA}" destId="{553E5969-5EA2-446D-A3C7-E41EF2630D8A}" srcOrd="0" destOrd="0" presId="urn:microsoft.com/office/officeart/2005/8/layout/vList4#4"/>
    <dgm:cxn modelId="{42B2A126-3F61-4E9A-8064-9CF8EB92DABB}" type="presParOf" srcId="{553E5969-5EA2-446D-A3C7-E41EF2630D8A}" destId="{DED4DCA2-7189-4303-96E1-227CDD8BF293}" srcOrd="0" destOrd="0" presId="urn:microsoft.com/office/officeart/2005/8/layout/vList4#4"/>
    <dgm:cxn modelId="{E9ECF390-65AD-478A-972B-DADCEA54EE97}" type="presParOf" srcId="{553E5969-5EA2-446D-A3C7-E41EF2630D8A}" destId="{B8B4F0D3-B968-44F8-A266-BF1EDBC64741}" srcOrd="1" destOrd="0" presId="urn:microsoft.com/office/officeart/2005/8/layout/vList4#4"/>
    <dgm:cxn modelId="{9B7CB360-D239-4A70-B73D-615095807E6A}" type="presParOf" srcId="{553E5969-5EA2-446D-A3C7-E41EF2630D8A}" destId="{CEDA5876-A302-424E-9A96-D986AAEBB8A3}" srcOrd="2" destOrd="0" presId="urn:microsoft.com/office/officeart/2005/8/layout/vList4#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AAEA5-1CA3-4FDA-B9E1-05FC43D4BF51}"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66CCFF"/>
        </a:solidFill>
        <a:ln w="38100">
          <a:solidFill>
            <a:srgbClr val="0033CC"/>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bg1"/>
              </a:solidFill>
              <a:latin typeface="+mj-lt"/>
            </a:rPr>
            <a:t>5.Посмотреть на кончик указательного пальца, удалённого от глаз на расстоянии 25-30 см, на счёт 1-4 медленно приблизить его к кончику носа, потом, опять же, глядя на кончик пальца, удалять на то же расстояние</a:t>
          </a:r>
        </a:p>
        <a:p>
          <a:pPr defTabSz="1377950" rtl="0">
            <a:lnSpc>
              <a:spcPct val="90000"/>
            </a:lnSpc>
            <a:spcBef>
              <a:spcPct val="0"/>
            </a:spcBef>
            <a:spcAft>
              <a:spcPct val="35000"/>
            </a:spcAft>
          </a:pPr>
          <a:endParaRPr lang="ru-RU" sz="8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Y="-22671" custLinFactNeighborY="-100000"/>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5F50F5DD-85C5-41F6-BC46-52D24F76D305}" type="presOf" srcId="{547F9BF1-2BAA-4DF0-B719-3AC3B66A3A54}" destId="{CEDA5876-A302-424E-9A96-D986AAEBB8A3}" srcOrd="1" destOrd="0" presId="urn:microsoft.com/office/officeart/2005/8/layout/vList4#5"/>
    <dgm:cxn modelId="{5D6A60CB-368A-4900-AD21-A6883F567C42}" type="presOf" srcId="{547F9BF1-2BAA-4DF0-B719-3AC3B66A3A54}" destId="{DED4DCA2-7189-4303-96E1-227CDD8BF293}" srcOrd="0" destOrd="0" presId="urn:microsoft.com/office/officeart/2005/8/layout/vList4#5"/>
    <dgm:cxn modelId="{ABDE657D-99FC-43BB-ACAA-C6521CDFC58A}" type="presOf" srcId="{7B1AAEA5-1CA3-4FDA-B9E1-05FC43D4BF51}" destId="{EF51D3E0-3965-4110-9BE4-536797C520CA}" srcOrd="0" destOrd="0" presId="urn:microsoft.com/office/officeart/2005/8/layout/vList4#5"/>
    <dgm:cxn modelId="{5D19584F-EFC7-44AF-90E2-93D9F0AAFFA6}" type="presParOf" srcId="{EF51D3E0-3965-4110-9BE4-536797C520CA}" destId="{553E5969-5EA2-446D-A3C7-E41EF2630D8A}" srcOrd="0" destOrd="0" presId="urn:microsoft.com/office/officeart/2005/8/layout/vList4#5"/>
    <dgm:cxn modelId="{DA2F6113-A1BF-4239-A288-47D2A18B3066}" type="presParOf" srcId="{553E5969-5EA2-446D-A3C7-E41EF2630D8A}" destId="{DED4DCA2-7189-4303-96E1-227CDD8BF293}" srcOrd="0" destOrd="0" presId="urn:microsoft.com/office/officeart/2005/8/layout/vList4#5"/>
    <dgm:cxn modelId="{007BDE5F-EC62-44B8-BAA4-DC4475CC6EF2}" type="presParOf" srcId="{553E5969-5EA2-446D-A3C7-E41EF2630D8A}" destId="{B8B4F0D3-B968-44F8-A266-BF1EDBC64741}" srcOrd="1" destOrd="0" presId="urn:microsoft.com/office/officeart/2005/8/layout/vList4#5"/>
    <dgm:cxn modelId="{F1F7503F-1893-4D14-9ACA-FA50611EADB1}" type="presParOf" srcId="{553E5969-5EA2-446D-A3C7-E41EF2630D8A}" destId="{CEDA5876-A302-424E-9A96-D986AAEBB8A3}" srcOrd="2" destOrd="0" presId="urn:microsoft.com/office/officeart/2005/8/layout/vList4#5"/>
  </dgm:cxnLst>
  <dgm:bg>
    <a:solidFill>
      <a:srgbClr val="66CCFF"/>
    </a:solidFill>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1AAEA5-1CA3-4FDA-B9E1-05FC43D4BF51}"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chemeClr val="accent6">
            <a:lumMod val="60000"/>
            <a:lumOff val="40000"/>
          </a:schemeClr>
        </a:solidFill>
        <a:ln w="38100">
          <a:solidFill>
            <a:srgbClr val="00CC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mj-lt"/>
            </a:rPr>
            <a:t>6. «Метка на стекле»: переводить взгляд с метки на стекле окна (красный кружок диаметром 3-5 мм) на выбранный предмет вдали за окном</a:t>
          </a:r>
          <a:endParaRPr lang="ru-RU" sz="1200" dirty="0" smtClean="0">
            <a:solidFill>
              <a:schemeClr val="bg1"/>
            </a:solidFill>
            <a:latin typeface="+mj-lt"/>
          </a:endParaRPr>
        </a:p>
        <a:p>
          <a:pPr defTabSz="1377950" rtl="0">
            <a:lnSpc>
              <a:spcPct val="90000"/>
            </a:lnSpc>
            <a:spcBef>
              <a:spcPct val="0"/>
            </a:spcBef>
            <a:spcAft>
              <a:spcPct val="35000"/>
            </a:spcAft>
          </a:pPr>
          <a:endParaRPr lang="ru-RU" sz="10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30582" custLinFactNeighborY="-33692"/>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90D1C214-AA27-472C-B242-4B4F79F83219}" type="presOf" srcId="{7B1AAEA5-1CA3-4FDA-B9E1-05FC43D4BF51}" destId="{EF51D3E0-3965-4110-9BE4-536797C520CA}" srcOrd="0" destOrd="0" presId="urn:microsoft.com/office/officeart/2005/8/layout/vList4#6"/>
    <dgm:cxn modelId="{91BCC929-0400-4ECB-8FE1-8F5F645AC8D3}" type="presOf" srcId="{547F9BF1-2BAA-4DF0-B719-3AC3B66A3A54}" destId="{CEDA5876-A302-424E-9A96-D986AAEBB8A3}" srcOrd="1" destOrd="0" presId="urn:microsoft.com/office/officeart/2005/8/layout/vList4#6"/>
    <dgm:cxn modelId="{F5889105-058A-41AC-B381-6EBFC5AAA9D2}" type="presOf" srcId="{547F9BF1-2BAA-4DF0-B719-3AC3B66A3A54}" destId="{DED4DCA2-7189-4303-96E1-227CDD8BF293}" srcOrd="0" destOrd="0" presId="urn:microsoft.com/office/officeart/2005/8/layout/vList4#6"/>
    <dgm:cxn modelId="{C0E45BF7-928B-47F9-AD90-3C2202246D69}" type="presParOf" srcId="{EF51D3E0-3965-4110-9BE4-536797C520CA}" destId="{553E5969-5EA2-446D-A3C7-E41EF2630D8A}" srcOrd="0" destOrd="0" presId="urn:microsoft.com/office/officeart/2005/8/layout/vList4#6"/>
    <dgm:cxn modelId="{91748CCA-2FD0-42C0-A2E8-DB4E31190E43}" type="presParOf" srcId="{553E5969-5EA2-446D-A3C7-E41EF2630D8A}" destId="{DED4DCA2-7189-4303-96E1-227CDD8BF293}" srcOrd="0" destOrd="0" presId="urn:microsoft.com/office/officeart/2005/8/layout/vList4#6"/>
    <dgm:cxn modelId="{945944B4-1B90-4D4C-AF91-7F4CBF53D7AF}" type="presParOf" srcId="{553E5969-5EA2-446D-A3C7-E41EF2630D8A}" destId="{B8B4F0D3-B968-44F8-A266-BF1EDBC64741}" srcOrd="1" destOrd="0" presId="urn:microsoft.com/office/officeart/2005/8/layout/vList4#6"/>
    <dgm:cxn modelId="{1A639723-0777-4ADB-8BD9-499120F6185B}" type="presParOf" srcId="{553E5969-5EA2-446D-A3C7-E41EF2630D8A}" destId="{CEDA5876-A302-424E-9A96-D986AAEBB8A3}" srcOrd="2" destOrd="0" presId="urn:microsoft.com/office/officeart/2005/8/layout/vList4#6"/>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1AAEA5-1CA3-4FDA-B9E1-05FC43D4BF51}"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FFCCFF"/>
        </a:solidFill>
        <a:ln w="38100">
          <a:solidFill>
            <a:srgbClr val="7030A0"/>
          </a:solidFill>
        </a:ln>
      </dgm:spPr>
      <dgm:t>
        <a:bodyPr/>
        <a:lstStyle/>
        <a:p>
          <a:pPr marL="137160" indent="0">
            <a:buNone/>
          </a:pPr>
          <a:endParaRPr lang="en-US" sz="1400" dirty="0" smtClean="0">
            <a:solidFill>
              <a:schemeClr val="bg1"/>
            </a:solidFill>
            <a:latin typeface="+mj-lt"/>
          </a:endParaRPr>
        </a:p>
        <a:p>
          <a:pPr marL="137160" indent="0">
            <a:buNone/>
          </a:pPr>
          <a:r>
            <a:rPr lang="ru-RU" sz="1200" b="1" dirty="0" smtClean="0">
              <a:solidFill>
                <a:schemeClr val="bg1"/>
              </a:solidFill>
              <a:latin typeface="+mj-lt"/>
            </a:rPr>
            <a:t>7.Перемещать взгляд по траекториям: по восьмёрке, по часовой стрелке и против</a:t>
          </a:r>
        </a:p>
        <a:p>
          <a:pPr marL="137160" indent="0">
            <a:buNone/>
          </a:pPr>
          <a:endParaRPr lang="ru-RU" sz="1200" b="1" dirty="0" smtClean="0">
            <a:latin typeface="+mj-lt"/>
          </a:endParaRPr>
        </a:p>
        <a:p>
          <a:pPr rtl="0"/>
          <a:endParaRPr lang="ru-RU" sz="12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4286"/>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943DCC53-24C6-41A2-B89D-C5FF0C6703D4}" type="presOf" srcId="{7B1AAEA5-1CA3-4FDA-B9E1-05FC43D4BF51}" destId="{EF51D3E0-3965-4110-9BE4-536797C520CA}" srcOrd="0" destOrd="0" presId="urn:microsoft.com/office/officeart/2005/8/layout/vList4#7"/>
    <dgm:cxn modelId="{EB7F0802-CA66-40E9-ACEF-4AF5A7DC5CEC}" type="presOf" srcId="{547F9BF1-2BAA-4DF0-B719-3AC3B66A3A54}" destId="{DED4DCA2-7189-4303-96E1-227CDD8BF293}" srcOrd="0" destOrd="0" presId="urn:microsoft.com/office/officeart/2005/8/layout/vList4#7"/>
    <dgm:cxn modelId="{71D36D94-E8D1-4321-BF3D-47FEC840DCCE}" type="presOf" srcId="{547F9BF1-2BAA-4DF0-B719-3AC3B66A3A54}" destId="{CEDA5876-A302-424E-9A96-D986AAEBB8A3}" srcOrd="1" destOrd="0" presId="urn:microsoft.com/office/officeart/2005/8/layout/vList4#7"/>
    <dgm:cxn modelId="{B593861E-181E-4767-85C6-766AA56A318B}" type="presParOf" srcId="{EF51D3E0-3965-4110-9BE4-536797C520CA}" destId="{553E5969-5EA2-446D-A3C7-E41EF2630D8A}" srcOrd="0" destOrd="0" presId="urn:microsoft.com/office/officeart/2005/8/layout/vList4#7"/>
    <dgm:cxn modelId="{D33180EF-8B9F-4852-96CA-99240A13AE21}" type="presParOf" srcId="{553E5969-5EA2-446D-A3C7-E41EF2630D8A}" destId="{DED4DCA2-7189-4303-96E1-227CDD8BF293}" srcOrd="0" destOrd="0" presId="urn:microsoft.com/office/officeart/2005/8/layout/vList4#7"/>
    <dgm:cxn modelId="{0A862B85-45EE-49D1-8BF0-487F8EC112C7}" type="presParOf" srcId="{553E5969-5EA2-446D-A3C7-E41EF2630D8A}" destId="{B8B4F0D3-B968-44F8-A266-BF1EDBC64741}" srcOrd="1" destOrd="0" presId="urn:microsoft.com/office/officeart/2005/8/layout/vList4#7"/>
    <dgm:cxn modelId="{E8DFC5E6-917F-4D7B-AFED-279BDAB53DE4}" type="presParOf" srcId="{553E5969-5EA2-446D-A3C7-E41EF2630D8A}" destId="{CEDA5876-A302-424E-9A96-D986AAEBB8A3}" srcOrd="2" destOrd="0" presId="urn:microsoft.com/office/officeart/2005/8/layout/vList4#7"/>
  </dgm:cxnLst>
  <dgm:bg>
    <a:solidFill>
      <a:schemeClr val="accent5">
        <a:lumMod val="40000"/>
        <a:lumOff val="60000"/>
      </a:schemeClr>
    </a:solidFill>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533D95-562D-4220-A779-2B12F293EEA6}" type="doc">
      <dgm:prSet loTypeId="urn:microsoft.com/office/officeart/2005/8/layout/rings+Icon" loCatId="relationship" qsTypeId="urn:microsoft.com/office/officeart/2005/8/quickstyle/3d2" qsCatId="3D" csTypeId="urn:microsoft.com/office/officeart/2005/8/colors/accent1_2" csCatId="accent1" phldr="1"/>
      <dgm:spPr/>
      <dgm:t>
        <a:bodyPr/>
        <a:lstStyle/>
        <a:p>
          <a:endParaRPr lang="ru-RU"/>
        </a:p>
      </dgm:t>
    </dgm:pt>
    <dgm:pt modelId="{06F2BF9D-089B-414C-A97C-241347435276}">
      <dgm:prSet phldrT="[Текст]" custT="1"/>
      <dgm:spPr>
        <a:solidFill>
          <a:srgbClr val="FF0000"/>
        </a:solidFill>
      </dgm:spPr>
      <dgm:t>
        <a:bodyPr/>
        <a:lstStyle/>
        <a:p>
          <a:r>
            <a:rPr lang="ru-RU" sz="2000" dirty="0" smtClean="0">
              <a:solidFill>
                <a:srgbClr val="990000"/>
              </a:solidFill>
              <a:latin typeface="+mj-lt"/>
            </a:rPr>
            <a:t>Компьютер помогает выявить и развить способности ребенка</a:t>
          </a:r>
          <a:endParaRPr lang="ru-RU" sz="2000" dirty="0">
            <a:solidFill>
              <a:srgbClr val="990000"/>
            </a:solidFill>
            <a:latin typeface="+mj-lt"/>
          </a:endParaRPr>
        </a:p>
      </dgm:t>
    </dgm:pt>
    <dgm:pt modelId="{122324D8-D9A0-466A-94C1-91742CE925F0}" type="parTrans" cxnId="{DA19F779-740E-44CB-B12C-DE4D6DE8087A}">
      <dgm:prSet/>
      <dgm:spPr/>
      <dgm:t>
        <a:bodyPr/>
        <a:lstStyle/>
        <a:p>
          <a:endParaRPr lang="ru-RU"/>
        </a:p>
      </dgm:t>
    </dgm:pt>
    <dgm:pt modelId="{6D81DEDD-9C51-45C6-AF81-943510DF30EE}" type="sibTrans" cxnId="{DA19F779-740E-44CB-B12C-DE4D6DE8087A}">
      <dgm:prSet/>
      <dgm:spPr/>
      <dgm:t>
        <a:bodyPr/>
        <a:lstStyle/>
        <a:p>
          <a:endParaRPr lang="ru-RU"/>
        </a:p>
      </dgm:t>
    </dgm:pt>
    <dgm:pt modelId="{3E49CF15-11AD-49D5-9208-59E526A1FA52}">
      <dgm:prSet phldrT="[Текст]" custT="1"/>
      <dgm:spPr>
        <a:solidFill>
          <a:srgbClr val="9900CC"/>
        </a:solidFill>
      </dgm:spPr>
      <dgm:t>
        <a:bodyPr/>
        <a:lstStyle/>
        <a:p>
          <a:r>
            <a:rPr lang="ru-RU" sz="2000" dirty="0" smtClean="0">
              <a:solidFill>
                <a:srgbClr val="FFFF00"/>
              </a:solidFill>
              <a:latin typeface="+mj-lt"/>
            </a:rPr>
            <a:t>Усиливает концентрацию внимания</a:t>
          </a:r>
          <a:endParaRPr lang="ru-RU" sz="2000" dirty="0">
            <a:solidFill>
              <a:srgbClr val="FFFF00"/>
            </a:solidFill>
            <a:latin typeface="+mj-lt"/>
          </a:endParaRPr>
        </a:p>
      </dgm:t>
    </dgm:pt>
    <dgm:pt modelId="{7611CC2D-7924-428E-8A2B-D3EA0C92429D}" type="parTrans" cxnId="{D1071216-906C-4747-8346-80B4D7C01D79}">
      <dgm:prSet/>
      <dgm:spPr/>
      <dgm:t>
        <a:bodyPr/>
        <a:lstStyle/>
        <a:p>
          <a:endParaRPr lang="ru-RU"/>
        </a:p>
      </dgm:t>
    </dgm:pt>
    <dgm:pt modelId="{4BDFD46B-697C-4D5D-A2E8-C4C8D0AACFE2}" type="sibTrans" cxnId="{D1071216-906C-4747-8346-80B4D7C01D79}">
      <dgm:prSet/>
      <dgm:spPr/>
      <dgm:t>
        <a:bodyPr/>
        <a:lstStyle/>
        <a:p>
          <a:endParaRPr lang="ru-RU"/>
        </a:p>
      </dgm:t>
    </dgm:pt>
    <dgm:pt modelId="{F4768987-22F8-486A-B6CF-BDB91AE94225}">
      <dgm:prSet phldrT="[Текст]" custT="1"/>
      <dgm:spPr>
        <a:solidFill>
          <a:srgbClr val="92D050"/>
        </a:solidFill>
      </dgm:spPr>
      <dgm:t>
        <a:bodyPr/>
        <a:lstStyle/>
        <a:p>
          <a:r>
            <a:rPr lang="ru-RU" sz="2000" dirty="0" smtClean="0">
              <a:solidFill>
                <a:srgbClr val="FF0000"/>
              </a:solidFill>
              <a:latin typeface="+mj-lt"/>
            </a:rPr>
            <a:t>Является великолепным способом обучения</a:t>
          </a:r>
          <a:endParaRPr lang="ru-RU" sz="2000" dirty="0">
            <a:solidFill>
              <a:srgbClr val="FF0000"/>
            </a:solidFill>
            <a:latin typeface="+mj-lt"/>
          </a:endParaRPr>
        </a:p>
      </dgm:t>
    </dgm:pt>
    <dgm:pt modelId="{164E8D29-422E-41C0-9593-F5A5B9F4DD35}" type="parTrans" cxnId="{F4E0E488-FF90-4CC5-90B1-27DF93E22AFE}">
      <dgm:prSet/>
      <dgm:spPr/>
      <dgm:t>
        <a:bodyPr/>
        <a:lstStyle/>
        <a:p>
          <a:endParaRPr lang="ru-RU"/>
        </a:p>
      </dgm:t>
    </dgm:pt>
    <dgm:pt modelId="{4C8F9F8C-ECF6-455E-B38A-EA1D068F15B1}" type="sibTrans" cxnId="{F4E0E488-FF90-4CC5-90B1-27DF93E22AFE}">
      <dgm:prSet/>
      <dgm:spPr/>
      <dgm:t>
        <a:bodyPr/>
        <a:lstStyle/>
        <a:p>
          <a:endParaRPr lang="ru-RU"/>
        </a:p>
      </dgm:t>
    </dgm:pt>
    <dgm:pt modelId="{EBBEE8FB-3137-47CB-80D1-CA346377C425}">
      <dgm:prSet phldrT="[Текст]" custT="1"/>
      <dgm:spPr>
        <a:solidFill>
          <a:srgbClr val="FFFF00"/>
        </a:solidFill>
      </dgm:spPr>
      <dgm:t>
        <a:bodyPr/>
        <a:lstStyle/>
        <a:p>
          <a:r>
            <a:rPr lang="ru-RU" sz="2000" dirty="0" smtClean="0">
              <a:solidFill>
                <a:srgbClr val="3333FF"/>
              </a:solidFill>
              <a:latin typeface="+mj-lt"/>
            </a:rPr>
            <a:t>Развивает самостоятельное мышление </a:t>
          </a:r>
          <a:endParaRPr lang="ru-RU" sz="2000" dirty="0">
            <a:solidFill>
              <a:srgbClr val="3333FF"/>
            </a:solidFill>
            <a:latin typeface="+mj-lt"/>
          </a:endParaRPr>
        </a:p>
      </dgm:t>
    </dgm:pt>
    <dgm:pt modelId="{AC02E996-0E20-47C4-9006-6D74460430B3}" type="parTrans" cxnId="{0619ACD8-9BE4-4ADC-B99B-34469745FEAF}">
      <dgm:prSet/>
      <dgm:spPr/>
      <dgm:t>
        <a:bodyPr/>
        <a:lstStyle/>
        <a:p>
          <a:endParaRPr lang="ru-RU"/>
        </a:p>
      </dgm:t>
    </dgm:pt>
    <dgm:pt modelId="{A6506AEB-F728-40C0-99D9-466976CB6BE4}" type="sibTrans" cxnId="{0619ACD8-9BE4-4ADC-B99B-34469745FEAF}">
      <dgm:prSet/>
      <dgm:spPr/>
      <dgm:t>
        <a:bodyPr/>
        <a:lstStyle/>
        <a:p>
          <a:endParaRPr lang="ru-RU"/>
        </a:p>
      </dgm:t>
    </dgm:pt>
    <dgm:pt modelId="{A5E8763C-155D-40C6-A98D-092FF621FBC3}">
      <dgm:prSet phldrT="[Текст]" custT="1"/>
      <dgm:spPr>
        <a:solidFill>
          <a:srgbClr val="00B0F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solidFill>
                <a:srgbClr val="9900CC"/>
              </a:solidFill>
              <a:latin typeface="+mj-lt"/>
            </a:rPr>
            <a:t>Учит ребенка быстро переключаться с одного действия на другое</a:t>
          </a:r>
        </a:p>
        <a:p>
          <a:pPr defTabSz="889000">
            <a:lnSpc>
              <a:spcPct val="90000"/>
            </a:lnSpc>
            <a:spcBef>
              <a:spcPct val="0"/>
            </a:spcBef>
            <a:spcAft>
              <a:spcPct val="35000"/>
            </a:spcAft>
          </a:pPr>
          <a:endParaRPr lang="ru-RU" sz="2000" dirty="0">
            <a:solidFill>
              <a:srgbClr val="00B050"/>
            </a:solidFill>
          </a:endParaRPr>
        </a:p>
      </dgm:t>
    </dgm:pt>
    <dgm:pt modelId="{B3A88A12-2315-4157-B19B-B49F31A61823}" type="parTrans" cxnId="{EB61514B-438F-4B96-9BC8-410FF4415EF5}">
      <dgm:prSet/>
      <dgm:spPr/>
      <dgm:t>
        <a:bodyPr/>
        <a:lstStyle/>
        <a:p>
          <a:endParaRPr lang="ru-RU"/>
        </a:p>
      </dgm:t>
    </dgm:pt>
    <dgm:pt modelId="{495A30AB-089E-4B52-AC1C-C9C54615BDB8}" type="sibTrans" cxnId="{EB61514B-438F-4B96-9BC8-410FF4415EF5}">
      <dgm:prSet/>
      <dgm:spPr/>
      <dgm:t>
        <a:bodyPr/>
        <a:lstStyle/>
        <a:p>
          <a:endParaRPr lang="ru-RU"/>
        </a:p>
      </dgm:t>
    </dgm:pt>
    <dgm:pt modelId="{258209C2-E046-414A-A046-824B6A6F7F97}" type="pres">
      <dgm:prSet presAssocID="{E5533D95-562D-4220-A779-2B12F293EEA6}" presName="Name0" presStyleCnt="0">
        <dgm:presLayoutVars>
          <dgm:chMax val="7"/>
          <dgm:dir/>
          <dgm:resizeHandles val="exact"/>
        </dgm:presLayoutVars>
      </dgm:prSet>
      <dgm:spPr/>
      <dgm:t>
        <a:bodyPr/>
        <a:lstStyle/>
        <a:p>
          <a:endParaRPr lang="ru-RU"/>
        </a:p>
      </dgm:t>
    </dgm:pt>
    <dgm:pt modelId="{BAB4BC17-EF29-47E7-A75C-76DAB9C36CFE}" type="pres">
      <dgm:prSet presAssocID="{E5533D95-562D-4220-A779-2B12F293EEA6}" presName="ellipse1" presStyleLbl="vennNode1" presStyleIdx="0" presStyleCnt="5" custScaleX="131563">
        <dgm:presLayoutVars>
          <dgm:bulletEnabled val="1"/>
        </dgm:presLayoutVars>
      </dgm:prSet>
      <dgm:spPr/>
      <dgm:t>
        <a:bodyPr/>
        <a:lstStyle/>
        <a:p>
          <a:endParaRPr lang="ru-RU"/>
        </a:p>
      </dgm:t>
    </dgm:pt>
    <dgm:pt modelId="{F294E593-D15F-46D1-B9A4-7A868E66242D}" type="pres">
      <dgm:prSet presAssocID="{E5533D95-562D-4220-A779-2B12F293EEA6}" presName="ellipse2" presStyleLbl="vennNode1" presStyleIdx="1" presStyleCnt="5" custScaleX="124895">
        <dgm:presLayoutVars>
          <dgm:bulletEnabled val="1"/>
        </dgm:presLayoutVars>
      </dgm:prSet>
      <dgm:spPr/>
      <dgm:t>
        <a:bodyPr/>
        <a:lstStyle/>
        <a:p>
          <a:endParaRPr lang="ru-RU"/>
        </a:p>
      </dgm:t>
    </dgm:pt>
    <dgm:pt modelId="{0AFF95E6-AC07-48A4-8937-0456D8FB660A}" type="pres">
      <dgm:prSet presAssocID="{E5533D95-562D-4220-A779-2B12F293EEA6}" presName="ellipse3" presStyleLbl="vennNode1" presStyleIdx="2" presStyleCnt="5" custScaleX="124334">
        <dgm:presLayoutVars>
          <dgm:bulletEnabled val="1"/>
        </dgm:presLayoutVars>
      </dgm:prSet>
      <dgm:spPr/>
      <dgm:t>
        <a:bodyPr/>
        <a:lstStyle/>
        <a:p>
          <a:endParaRPr lang="ru-RU"/>
        </a:p>
      </dgm:t>
    </dgm:pt>
    <dgm:pt modelId="{09A671E9-A932-4AE4-9E93-12C8BD655976}" type="pres">
      <dgm:prSet presAssocID="{E5533D95-562D-4220-A779-2B12F293EEA6}" presName="ellipse4" presStyleLbl="vennNode1" presStyleIdx="3" presStyleCnt="5" custScaleX="128906">
        <dgm:presLayoutVars>
          <dgm:bulletEnabled val="1"/>
        </dgm:presLayoutVars>
      </dgm:prSet>
      <dgm:spPr/>
      <dgm:t>
        <a:bodyPr/>
        <a:lstStyle/>
        <a:p>
          <a:endParaRPr lang="ru-RU"/>
        </a:p>
      </dgm:t>
    </dgm:pt>
    <dgm:pt modelId="{78AB5C94-5DD0-4561-B9B8-AB3F6B3D130B}" type="pres">
      <dgm:prSet presAssocID="{E5533D95-562D-4220-A779-2B12F293EEA6}" presName="ellipse5" presStyleLbl="vennNode1" presStyleIdx="4" presStyleCnt="5" custScaleX="129825">
        <dgm:presLayoutVars>
          <dgm:bulletEnabled val="1"/>
        </dgm:presLayoutVars>
      </dgm:prSet>
      <dgm:spPr/>
      <dgm:t>
        <a:bodyPr/>
        <a:lstStyle/>
        <a:p>
          <a:endParaRPr lang="ru-RU"/>
        </a:p>
      </dgm:t>
    </dgm:pt>
  </dgm:ptLst>
  <dgm:cxnLst>
    <dgm:cxn modelId="{F4E0E488-FF90-4CC5-90B1-27DF93E22AFE}" srcId="{E5533D95-562D-4220-A779-2B12F293EEA6}" destId="{F4768987-22F8-486A-B6CF-BDB91AE94225}" srcOrd="2" destOrd="0" parTransId="{164E8D29-422E-41C0-9593-F5A5B9F4DD35}" sibTransId="{4C8F9F8C-ECF6-455E-B38A-EA1D068F15B1}"/>
    <dgm:cxn modelId="{DA19F779-740E-44CB-B12C-DE4D6DE8087A}" srcId="{E5533D95-562D-4220-A779-2B12F293EEA6}" destId="{06F2BF9D-089B-414C-A97C-241347435276}" srcOrd="0" destOrd="0" parTransId="{122324D8-D9A0-466A-94C1-91742CE925F0}" sibTransId="{6D81DEDD-9C51-45C6-AF81-943510DF30EE}"/>
    <dgm:cxn modelId="{B0741F97-2B42-4F21-A957-D3F98C1A2624}" type="presOf" srcId="{06F2BF9D-089B-414C-A97C-241347435276}" destId="{BAB4BC17-EF29-47E7-A75C-76DAB9C36CFE}" srcOrd="0" destOrd="0" presId="urn:microsoft.com/office/officeart/2005/8/layout/rings+Icon"/>
    <dgm:cxn modelId="{6160A8DC-4C2D-400F-B131-BFF89C604916}" type="presOf" srcId="{F4768987-22F8-486A-B6CF-BDB91AE94225}" destId="{0AFF95E6-AC07-48A4-8937-0456D8FB660A}" srcOrd="0" destOrd="0" presId="urn:microsoft.com/office/officeart/2005/8/layout/rings+Icon"/>
    <dgm:cxn modelId="{0619ACD8-9BE4-4ADC-B99B-34469745FEAF}" srcId="{E5533D95-562D-4220-A779-2B12F293EEA6}" destId="{EBBEE8FB-3137-47CB-80D1-CA346377C425}" srcOrd="3" destOrd="0" parTransId="{AC02E996-0E20-47C4-9006-6D74460430B3}" sibTransId="{A6506AEB-F728-40C0-99D9-466976CB6BE4}"/>
    <dgm:cxn modelId="{EB61514B-438F-4B96-9BC8-410FF4415EF5}" srcId="{E5533D95-562D-4220-A779-2B12F293EEA6}" destId="{A5E8763C-155D-40C6-A98D-092FF621FBC3}" srcOrd="4" destOrd="0" parTransId="{B3A88A12-2315-4157-B19B-B49F31A61823}" sibTransId="{495A30AB-089E-4B52-AC1C-C9C54615BDB8}"/>
    <dgm:cxn modelId="{D1071216-906C-4747-8346-80B4D7C01D79}" srcId="{E5533D95-562D-4220-A779-2B12F293EEA6}" destId="{3E49CF15-11AD-49D5-9208-59E526A1FA52}" srcOrd="1" destOrd="0" parTransId="{7611CC2D-7924-428E-8A2B-D3EA0C92429D}" sibTransId="{4BDFD46B-697C-4D5D-A2E8-C4C8D0AACFE2}"/>
    <dgm:cxn modelId="{430C6B5B-5543-4E8B-86FB-211D04E9B56B}" type="presOf" srcId="{A5E8763C-155D-40C6-A98D-092FF621FBC3}" destId="{78AB5C94-5DD0-4561-B9B8-AB3F6B3D130B}" srcOrd="0" destOrd="0" presId="urn:microsoft.com/office/officeart/2005/8/layout/rings+Icon"/>
    <dgm:cxn modelId="{227F568F-72AD-4599-8091-AB5CC18C1F61}" type="presOf" srcId="{E5533D95-562D-4220-A779-2B12F293EEA6}" destId="{258209C2-E046-414A-A046-824B6A6F7F97}" srcOrd="0" destOrd="0" presId="urn:microsoft.com/office/officeart/2005/8/layout/rings+Icon"/>
    <dgm:cxn modelId="{827B2693-EC38-451D-86B9-E26CF61C4286}" type="presOf" srcId="{3E49CF15-11AD-49D5-9208-59E526A1FA52}" destId="{F294E593-D15F-46D1-B9A4-7A868E66242D}" srcOrd="0" destOrd="0" presId="urn:microsoft.com/office/officeart/2005/8/layout/rings+Icon"/>
    <dgm:cxn modelId="{A11A3B0A-ACA1-465E-85F8-E96AFDF814B4}" type="presOf" srcId="{EBBEE8FB-3137-47CB-80D1-CA346377C425}" destId="{09A671E9-A932-4AE4-9E93-12C8BD655976}" srcOrd="0" destOrd="0" presId="urn:microsoft.com/office/officeart/2005/8/layout/rings+Icon"/>
    <dgm:cxn modelId="{6E027BAC-98E0-4CF2-8FDE-40E78C552003}" type="presParOf" srcId="{258209C2-E046-414A-A046-824B6A6F7F97}" destId="{BAB4BC17-EF29-47E7-A75C-76DAB9C36CFE}" srcOrd="0" destOrd="0" presId="urn:microsoft.com/office/officeart/2005/8/layout/rings+Icon"/>
    <dgm:cxn modelId="{6D11D891-213F-48E8-A27F-4244BDF4D8AA}" type="presParOf" srcId="{258209C2-E046-414A-A046-824B6A6F7F97}" destId="{F294E593-D15F-46D1-B9A4-7A868E66242D}" srcOrd="1" destOrd="0" presId="urn:microsoft.com/office/officeart/2005/8/layout/rings+Icon"/>
    <dgm:cxn modelId="{09FDC74E-EFC5-4419-A9C2-33914E5849B5}" type="presParOf" srcId="{258209C2-E046-414A-A046-824B6A6F7F97}" destId="{0AFF95E6-AC07-48A4-8937-0456D8FB660A}" srcOrd="2" destOrd="0" presId="urn:microsoft.com/office/officeart/2005/8/layout/rings+Icon"/>
    <dgm:cxn modelId="{CEB91150-0CCD-4820-B30F-754E5DB1A38B}" type="presParOf" srcId="{258209C2-E046-414A-A046-824B6A6F7F97}" destId="{09A671E9-A932-4AE4-9E93-12C8BD655976}" srcOrd="3" destOrd="0" presId="urn:microsoft.com/office/officeart/2005/8/layout/rings+Icon"/>
    <dgm:cxn modelId="{69828B07-379E-4A7F-A288-CB27A126A48A}" type="presParOf" srcId="{258209C2-E046-414A-A046-824B6A6F7F97}" destId="{78AB5C94-5DD0-4561-B9B8-AB3F6B3D130B}" srcOrd="4"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DF66CDB-D678-4509-B13F-8B6CFAACBFC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DF66CDB-D678-4509-B13F-8B6CFAACBF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F18A997-803F-466B-844F-44CBB8DB5706}"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18A997-803F-466B-844F-44CBB8DB5706}" type="datetimeFigureOut">
              <a:rPr lang="ru-RU" smtClean="0"/>
              <a:pPr/>
              <a:t>22.11.2015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F66CDB-D678-4509-B13F-8B6CFAACBFC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6.wav"/></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0.wav"/><Relationship Id="rId1" Type="http://schemas.openxmlformats.org/officeDocument/2006/relationships/slideLayout" Target="../slideLayouts/slideLayout8.xml"/><Relationship Id="rId4" Type="http://schemas.openxmlformats.org/officeDocument/2006/relationships/audio" Target="../media/audio100.wav"/></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1.wav"/><Relationship Id="rId1" Type="http://schemas.openxmlformats.org/officeDocument/2006/relationships/slideLayout" Target="../slideLayouts/slideLayout8.xml"/><Relationship Id="rId5" Type="http://schemas.openxmlformats.org/officeDocument/2006/relationships/audio" Target="../media/audio110.wav"/><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8.wav"/><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5.wav"/><Relationship Id="rId1" Type="http://schemas.openxmlformats.org/officeDocument/2006/relationships/slideLayout" Target="../slideLayouts/slideLayout8.xml"/><Relationship Id="rId4" Type="http://schemas.openxmlformats.org/officeDocument/2006/relationships/audio" Target="../media/audio50.wav"/></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0.wav"/></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audio" Target="../media/audio20.wav"/><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2.wav"/><Relationship Id="rId1" Type="http://schemas.openxmlformats.org/officeDocument/2006/relationships/slideLayout" Target="../slideLayouts/slideLayout8.xml"/><Relationship Id="rId4" Type="http://schemas.openxmlformats.org/officeDocument/2006/relationships/audio" Target="../media/audio120.wav"/></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3.wav"/><Relationship Id="rId1" Type="http://schemas.openxmlformats.org/officeDocument/2006/relationships/slideLayout" Target="../slideLayouts/slideLayout8.xml"/><Relationship Id="rId4" Type="http://schemas.openxmlformats.org/officeDocument/2006/relationships/audio" Target="../media/audio130.wav"/></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3.wav"/><Relationship Id="rId1" Type="http://schemas.openxmlformats.org/officeDocument/2006/relationships/slideLayout" Target="../slideLayouts/slideLayout8.xml"/><Relationship Id="rId5" Type="http://schemas.openxmlformats.org/officeDocument/2006/relationships/audio" Target="../media/audio30.wav"/><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4.wav"/><Relationship Id="rId1" Type="http://schemas.openxmlformats.org/officeDocument/2006/relationships/slideLayout" Target="../slideLayouts/slideLayout8.xml"/><Relationship Id="rId5" Type="http://schemas.openxmlformats.org/officeDocument/2006/relationships/audio" Target="../media/audio140.wav"/><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0.wav"/><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4.wav"/><Relationship Id="rId1" Type="http://schemas.openxmlformats.org/officeDocument/2006/relationships/slideLayout" Target="../slideLayouts/slideLayout8.xml"/><Relationship Id="rId5" Type="http://schemas.openxmlformats.org/officeDocument/2006/relationships/audio" Target="../media/audio40.wav"/><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5.wav"/><Relationship Id="rId1" Type="http://schemas.openxmlformats.org/officeDocument/2006/relationships/slideLayout" Target="../slideLayouts/slideLayout2.xml"/><Relationship Id="rId5" Type="http://schemas.openxmlformats.org/officeDocument/2006/relationships/audio" Target="../media/audio150.wav"/><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3.wav"/><Relationship Id="rId1" Type="http://schemas.openxmlformats.org/officeDocument/2006/relationships/slideLayout" Target="../slideLayouts/slideLayout5.xml"/><Relationship Id="rId5" Type="http://schemas.openxmlformats.org/officeDocument/2006/relationships/audio" Target="../media/audio30.wav"/><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8.xml"/><Relationship Id="rId4" Type="http://schemas.openxmlformats.org/officeDocument/2006/relationships/audio" Target="../media/audio40.wav"/></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50.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audio" Target="../media/audio60.wav"/><Relationship Id="rId3" Type="http://schemas.openxmlformats.org/officeDocument/2006/relationships/image" Target="../media/image10.jpeg"/><Relationship Id="rId21" Type="http://schemas.openxmlformats.org/officeDocument/2006/relationships/diagramQuickStyle" Target="../diagrams/quickStyle4.xml"/><Relationship Id="rId34" Type="http://schemas.openxmlformats.org/officeDocument/2006/relationships/diagramData" Target="../diagrams/data7.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audio" Target="../media/audio6.wav"/><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7.wav"/><Relationship Id="rId1" Type="http://schemas.openxmlformats.org/officeDocument/2006/relationships/slideLayout" Target="../slideLayouts/slideLayout8.xml"/><Relationship Id="rId5" Type="http://schemas.openxmlformats.org/officeDocument/2006/relationships/audio" Target="../media/audio70.wav"/><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audio" Target="../media/audio80.wav"/><Relationship Id="rId5" Type="http://schemas.openxmlformats.org/officeDocument/2006/relationships/image" Target="../media/image21.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9.wav"/><Relationship Id="rId1" Type="http://schemas.openxmlformats.org/officeDocument/2006/relationships/slideLayout" Target="../slideLayouts/slideLayout8.xml"/><Relationship Id="rId5" Type="http://schemas.openxmlformats.org/officeDocument/2006/relationships/audio" Target="../media/audio90.wav"/><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476672"/>
            <a:ext cx="7200800" cy="648072"/>
          </a:xfrm>
        </p:spPr>
        <p:txBody>
          <a:bodyPr>
            <a:noAutofit/>
          </a:bodyPr>
          <a:lstStyle/>
          <a:p>
            <a:r>
              <a:rPr lang="ru-RU" sz="3200" dirty="0" smtClean="0">
                <a:solidFill>
                  <a:srgbClr val="FFFF00"/>
                </a:solidFill>
              </a:rPr>
              <a:t>Родительское собрание </a:t>
            </a:r>
            <a:br>
              <a:rPr lang="ru-RU" sz="3200" dirty="0" smtClean="0">
                <a:solidFill>
                  <a:srgbClr val="FFFF00"/>
                </a:solidFill>
              </a:rPr>
            </a:br>
            <a:r>
              <a:rPr lang="ru-RU" sz="3200" dirty="0" smtClean="0">
                <a:solidFill>
                  <a:srgbClr val="FFFF00"/>
                </a:solidFill>
              </a:rPr>
              <a:t>в подготовительной группе ДОУ</a:t>
            </a:r>
            <a:endParaRPr lang="ru-RU" sz="3200" dirty="0">
              <a:solidFill>
                <a:srgbClr val="FFFF00"/>
              </a:solidFill>
            </a:endParaRPr>
          </a:p>
        </p:txBody>
      </p:sp>
      <p:pic>
        <p:nvPicPr>
          <p:cNvPr id="1027" name="Picture 3" descr="M:\Собрание\Дети и компьютер картинки\s218497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268760"/>
            <a:ext cx="4176464" cy="5262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35096"/>
      </p:ext>
    </p:extLst>
  </p:cSld>
  <p:clrMapOvr>
    <a:masterClrMapping/>
  </p:clrMapOvr>
  <mc:AlternateContent xmlns:mc="http://schemas.openxmlformats.org/markup-compatibility/2006" xmlns:p14="http://schemas.microsoft.com/office/powerpoint/2010/main">
    <mc:Choice Requires="p14">
      <p:transition spd="slow" p14:dur="3000" advClick="0" advTm="15000">
        <p14:doors dir="vert"/>
        <p:sndAc>
          <p:stSnd>
            <p:snd r:embed="rId2" name="drumroll.wav"/>
          </p:stSnd>
        </p:sndAc>
      </p:transition>
    </mc:Choice>
    <mc:Fallback xmlns="">
      <p:transition spd="slow" advClick="0" advTm="15000">
        <p:fade/>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3008313" cy="814412"/>
          </a:xfrm>
          <a:solidFill>
            <a:srgbClr val="FF9900"/>
          </a:solidFill>
        </p:spPr>
        <p:txBody>
          <a:bodyPr>
            <a:normAutofit/>
          </a:bodyPr>
          <a:lstStyle/>
          <a:p>
            <a:pPr algn="ctr"/>
            <a:r>
              <a:rPr lang="ru-RU" sz="3600" b="1" dirty="0" smtClean="0">
                <a:solidFill>
                  <a:srgbClr val="CCFFFF"/>
                </a:solidFill>
              </a:rPr>
              <a:t>Излучение</a:t>
            </a:r>
            <a:endParaRPr lang="ru-RU" sz="3600" b="1" dirty="0">
              <a:solidFill>
                <a:srgbClr val="CCFFFF"/>
              </a:solidFill>
            </a:endParaRPr>
          </a:p>
        </p:txBody>
      </p:sp>
      <p:sp>
        <p:nvSpPr>
          <p:cNvPr id="4" name="Объект 3"/>
          <p:cNvSpPr>
            <a:spLocks noGrp="1"/>
          </p:cNvSpPr>
          <p:nvPr>
            <p:ph sz="half" idx="1"/>
          </p:nvPr>
        </p:nvSpPr>
        <p:spPr>
          <a:xfrm>
            <a:off x="3779912" y="404664"/>
            <a:ext cx="5040560" cy="6336704"/>
          </a:xfrm>
        </p:spPr>
        <p:txBody>
          <a:bodyPr>
            <a:normAutofit fontScale="70000" lnSpcReduction="20000"/>
          </a:bodyPr>
          <a:lstStyle/>
          <a:p>
            <a:pPr marL="137160" indent="0" algn="just">
              <a:buNone/>
            </a:pPr>
            <a:r>
              <a:rPr lang="ru-RU" dirty="0">
                <a:latin typeface="+mj-lt"/>
              </a:rPr>
              <a:t>Изначально все родители боятся радиации от компьютерного монитора. Но должна вам сказать, что у современных мониторов предусмотрены все меры безопасности: в частности, собственно то, что называется радиацией (гамма-лучи и нейтроны), монитор вообще не производит. В нём просто нет устройств со столь высокой энергией. Также ничего не излучает системный блок. Но вы наверно заметили, что нигде в квартире пыль не скапливается с такой скоростью, как на компьютерном столе. Дело в том, что на электроннолучевой трубке кинескопа имеется потенциал в 100 раз выше напряжения в сети. Сам по себе потенциал не опасен, но он создаётся между экраном дисплея и лицом сидящего перед ним, и разгоняет осевшие на экран пылинки до огромных скоростей. И эти пылинки летят, естественно, во все стороны и оседают на компьютерный стол и лицо ребёнка. Следовательно, необходимо постоянно снижать количество пыли в помещении посредством влажной уборки. А ребёнка, вставшего из-за компьютерного стола, следует умыть прохладной водой или протереть лицо влажной салфеткой.</a:t>
            </a:r>
          </a:p>
          <a:p>
            <a:pPr algn="just"/>
            <a:endParaRPr lang="ru-RU" dirty="0"/>
          </a:p>
        </p:txBody>
      </p:sp>
      <p:pic>
        <p:nvPicPr>
          <p:cNvPr id="5" name="Рисунок 6" descr="C:\Documents and Settings\Администратор\Local Settings\Temporary Internet Files\Content.IE5\OPQRSTUV\MCj02321390000[1].wmf"/>
          <p:cNvPicPr>
            <a:picLocks noChangeAspect="1" noChangeArrowheads="1"/>
          </p:cNvPicPr>
          <p:nvPr/>
        </p:nvPicPr>
        <p:blipFill>
          <a:blip r:embed="rId3" cstate="print"/>
          <a:srcRect/>
          <a:stretch>
            <a:fillRect/>
          </a:stretch>
        </p:blipFill>
        <p:spPr bwMode="auto">
          <a:xfrm>
            <a:off x="285751" y="2143125"/>
            <a:ext cx="3494162" cy="3071813"/>
          </a:xfrm>
          <a:prstGeom prst="rect">
            <a:avLst/>
          </a:prstGeom>
          <a:noFill/>
          <a:ln w="9525">
            <a:noFill/>
            <a:miter lim="800000"/>
            <a:headEnd/>
            <a:tailEnd/>
          </a:ln>
        </p:spPr>
      </p:pic>
    </p:spTree>
    <p:extLst>
      <p:ext uri="{BB962C8B-B14F-4D97-AF65-F5344CB8AC3E}">
        <p14:creationId xmlns:p14="http://schemas.microsoft.com/office/powerpoint/2010/main" val="3460479096"/>
      </p:ext>
    </p:extLst>
  </p:cSld>
  <p:clrMapOvr>
    <a:masterClrMapping/>
  </p:clrMapOvr>
  <mc:AlternateContent xmlns:mc="http://schemas.openxmlformats.org/markup-compatibility/2006" xmlns:p14="http://schemas.microsoft.com/office/powerpoint/2010/main">
    <mc:Choice Requires="p14">
      <p:transition spd="slow" p14:dur="2500" advClick="0" advTm="20000">
        <p:checker/>
        <p:sndAc>
          <p:stSnd>
            <p:snd r:embed="rId2" name="arrow.wav"/>
          </p:stSnd>
        </p:sndAc>
      </p:transition>
    </mc:Choice>
    <mc:Fallback xmlns="">
      <p:transition spd="slow" advClick="0" advTm="20000">
        <p:checker/>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3008313" cy="958428"/>
          </a:xfrm>
          <a:solidFill>
            <a:srgbClr val="9900CC"/>
          </a:solidFill>
        </p:spPr>
        <p:txBody>
          <a:bodyPr>
            <a:normAutofit/>
          </a:bodyPr>
          <a:lstStyle/>
          <a:p>
            <a:pPr algn="ctr"/>
            <a:r>
              <a:rPr lang="ru-RU" sz="2800" b="1" dirty="0" smtClean="0">
                <a:solidFill>
                  <a:srgbClr val="FFFF00"/>
                </a:solidFill>
              </a:rPr>
              <a:t>Компьютерная зависимость</a:t>
            </a:r>
            <a:endParaRPr lang="ru-RU" sz="2800" b="1" dirty="0">
              <a:solidFill>
                <a:srgbClr val="FFFF00"/>
              </a:solidFill>
            </a:endParaRPr>
          </a:p>
        </p:txBody>
      </p:sp>
      <p:sp>
        <p:nvSpPr>
          <p:cNvPr id="4" name="Объект 3"/>
          <p:cNvSpPr>
            <a:spLocks noGrp="1"/>
          </p:cNvSpPr>
          <p:nvPr>
            <p:ph sz="half" idx="1"/>
          </p:nvPr>
        </p:nvSpPr>
        <p:spPr>
          <a:xfrm>
            <a:off x="3779912" y="332656"/>
            <a:ext cx="5040560" cy="6408712"/>
          </a:xfrm>
        </p:spPr>
        <p:txBody>
          <a:bodyPr>
            <a:normAutofit fontScale="85000" lnSpcReduction="20000"/>
          </a:bodyPr>
          <a:lstStyle/>
          <a:p>
            <a:pPr marL="137160" indent="0" algn="just">
              <a:buNone/>
            </a:pPr>
            <a:r>
              <a:rPr lang="ru-RU" sz="2800" dirty="0">
                <a:solidFill>
                  <a:srgbClr val="FFFF00"/>
                </a:solidFill>
                <a:latin typeface="Arial Narrow" pitchFamily="34" charset="0"/>
              </a:rPr>
              <a:t>Современный ребенок рано знакомится с компьютером. Мы радуемся, глядя, как ловко малыш нажимает на кнопки домашней техники. Многим родителям нравится, что дети не балуются, не носятся по улице, а мирно сидят дома за компьютером. В результате, взрослые порой не подозревают, какую информацию черпает их ребенок из компьютера. Они не догадываются, что машина не только становится для ребенка няней или источником знаний, но начинает эмоционально заменять ему родителей, особенно много работающих родителей. Постепенно ребенок проводит за компьютером все больше времени. Отдельно различают психологическую зависимость от Интернета </a:t>
            </a:r>
            <a:r>
              <a:rPr lang="ru-RU" sz="2800" i="1" dirty="0">
                <a:solidFill>
                  <a:srgbClr val="FFFF00"/>
                </a:solidFill>
                <a:latin typeface="Arial Narrow" pitchFamily="34" charset="0"/>
              </a:rPr>
              <a:t>(</a:t>
            </a:r>
            <a:r>
              <a:rPr lang="ru-RU" sz="2800" i="1" dirty="0" err="1">
                <a:solidFill>
                  <a:srgbClr val="FFFF00"/>
                </a:solidFill>
                <a:latin typeface="Arial Narrow" pitchFamily="34" charset="0"/>
              </a:rPr>
              <a:t>сетеголизм</a:t>
            </a:r>
            <a:r>
              <a:rPr lang="ru-RU" sz="2800" i="1" dirty="0">
                <a:solidFill>
                  <a:srgbClr val="FFFF00"/>
                </a:solidFill>
                <a:latin typeface="Arial Narrow" pitchFamily="34" charset="0"/>
              </a:rPr>
              <a:t>)</a:t>
            </a:r>
            <a:r>
              <a:rPr lang="ru-RU" sz="2800" dirty="0">
                <a:solidFill>
                  <a:srgbClr val="FFFF00"/>
                </a:solidFill>
                <a:latin typeface="Arial Narrow" pitchFamily="34" charset="0"/>
              </a:rPr>
              <a:t> и компьютерных игр </a:t>
            </a:r>
            <a:r>
              <a:rPr lang="ru-RU" sz="2800" i="1" dirty="0">
                <a:solidFill>
                  <a:srgbClr val="FFFF00"/>
                </a:solidFill>
                <a:latin typeface="Arial Narrow" pitchFamily="34" charset="0"/>
              </a:rPr>
              <a:t>(</a:t>
            </a:r>
            <a:r>
              <a:rPr lang="ru-RU" sz="2800" i="1" dirty="0" err="1">
                <a:solidFill>
                  <a:srgbClr val="FFFF00"/>
                </a:solidFill>
                <a:latin typeface="Arial Narrow" pitchFamily="34" charset="0"/>
              </a:rPr>
              <a:t>кибераддикция</a:t>
            </a:r>
            <a:r>
              <a:rPr lang="ru-RU" sz="2800" i="1" dirty="0">
                <a:solidFill>
                  <a:srgbClr val="FFFF00"/>
                </a:solidFill>
                <a:latin typeface="Arial Narrow" pitchFamily="34" charset="0"/>
              </a:rPr>
              <a:t>)</a:t>
            </a:r>
            <a:r>
              <a:rPr lang="ru-RU" sz="2800" dirty="0">
                <a:solidFill>
                  <a:srgbClr val="FFFF00"/>
                </a:solidFill>
                <a:latin typeface="Arial Narrow" pitchFamily="34" charset="0"/>
              </a:rPr>
              <a:t>.</a:t>
            </a:r>
          </a:p>
          <a:p>
            <a:pPr marL="137160" indent="0" algn="just">
              <a:buNone/>
            </a:pPr>
            <a:endParaRPr lang="ru-RU" dirty="0"/>
          </a:p>
        </p:txBody>
      </p:sp>
      <p:pic>
        <p:nvPicPr>
          <p:cNvPr id="11266" name="Picture 2" descr="M:\Собрание\Дети и компьютер картинки\21959906769916416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813"/>
                    </a14:imgEffect>
                  </a14:imgLayer>
                </a14:imgProps>
              </a:ext>
              <a:ext uri="{28A0092B-C50C-407E-A947-70E740481C1C}">
                <a14:useLocalDpi xmlns:a14="http://schemas.microsoft.com/office/drawing/2010/main" val="0"/>
              </a:ext>
            </a:extLst>
          </a:blip>
          <a:srcRect/>
          <a:stretch>
            <a:fillRect/>
          </a:stretch>
        </p:blipFill>
        <p:spPr bwMode="auto">
          <a:xfrm>
            <a:off x="183981" y="2204864"/>
            <a:ext cx="3689688" cy="301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43890"/>
      </p:ext>
    </p:extLst>
  </p:cSld>
  <p:clrMapOvr>
    <a:masterClrMapping/>
  </p:clrMapOvr>
  <mc:AlternateContent xmlns:mc="http://schemas.openxmlformats.org/markup-compatibility/2006" xmlns:p14="http://schemas.microsoft.com/office/powerpoint/2010/main">
    <mc:Choice Requires="p14">
      <p:transition spd="slow" advClick="0" advTm="15000">
        <p14:flash/>
        <p:sndAc>
          <p:stSnd>
            <p:snd r:embed="rId2" name="push.wav"/>
          </p:stSnd>
        </p:sndAc>
      </p:transition>
    </mc:Choice>
    <mc:Fallback xmlns="">
      <p:transition spd="slow" advClick="0" advTm="15000">
        <p:fade/>
        <p:sndAc>
          <p:stSnd>
            <p:snd r:embed="rId5"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836712"/>
            <a:ext cx="2635746" cy="1162050"/>
          </a:xfrm>
        </p:spPr>
        <p:txBody>
          <a:bodyPr>
            <a:noAutofit/>
          </a:bodyPr>
          <a:lstStyle/>
          <a:p>
            <a:pPr algn="ctr"/>
            <a:r>
              <a:rPr lang="ru-RU" b="1" dirty="0" smtClean="0"/>
              <a:t>Рекомендации по предупреждению компьютерной зависимости</a:t>
            </a:r>
            <a:endParaRPr lang="ru-RU" b="1" dirty="0"/>
          </a:p>
        </p:txBody>
      </p:sp>
      <p:sp>
        <p:nvSpPr>
          <p:cNvPr id="4" name="Объект 3"/>
          <p:cNvSpPr>
            <a:spLocks noGrp="1"/>
          </p:cNvSpPr>
          <p:nvPr>
            <p:ph sz="half" idx="1"/>
          </p:nvPr>
        </p:nvSpPr>
        <p:spPr>
          <a:xfrm>
            <a:off x="179512" y="188640"/>
            <a:ext cx="6264696" cy="6336704"/>
          </a:xfrm>
          <a:solidFill>
            <a:srgbClr val="FFFFCC"/>
          </a:solidFill>
        </p:spPr>
        <p:txBody>
          <a:bodyPr>
            <a:noAutofit/>
          </a:bodyPr>
          <a:lstStyle/>
          <a:p>
            <a:pPr marL="137160" indent="0">
              <a:buNone/>
            </a:pPr>
            <a:r>
              <a:rPr lang="ru-RU" sz="1600" b="1" dirty="0">
                <a:solidFill>
                  <a:srgbClr val="0000CC"/>
                </a:solidFill>
                <a:latin typeface="+mj-lt"/>
              </a:rPr>
              <a:t>Для профилактики компьютерной зависимости психологи советуют следующее</a:t>
            </a:r>
            <a:r>
              <a:rPr lang="ru-RU" sz="1600" b="1" dirty="0">
                <a:solidFill>
                  <a:schemeClr val="bg2">
                    <a:lumMod val="60000"/>
                    <a:lumOff val="40000"/>
                  </a:schemeClr>
                </a:solidFill>
                <a:latin typeface="+mj-lt"/>
              </a:rPr>
              <a:t>:</a:t>
            </a:r>
          </a:p>
          <a:p>
            <a:pPr lvl="0">
              <a:buSzPct val="100000"/>
              <a:buBlip>
                <a:blip r:embed="rId3"/>
              </a:buBlip>
            </a:pPr>
            <a:r>
              <a:rPr lang="ru-RU" sz="1500" b="1" dirty="0">
                <a:solidFill>
                  <a:schemeClr val="bg1"/>
                </a:solidFill>
                <a:latin typeface="Arial Narrow" pitchFamily="34" charset="0"/>
              </a:rPr>
              <a:t>Показывать личный положительный пример. Важно, чтобы слова не расходились с делом. </a:t>
            </a:r>
            <a:r>
              <a:rPr lang="ru-RU" sz="1500" b="1" dirty="0" smtClean="0">
                <a:solidFill>
                  <a:schemeClr val="bg1"/>
                </a:solidFill>
                <a:latin typeface="Arial Narrow" pitchFamily="34" charset="0"/>
              </a:rPr>
              <a:t>Если </a:t>
            </a:r>
            <a:r>
              <a:rPr lang="ru-RU" sz="1500" b="1" dirty="0">
                <a:solidFill>
                  <a:schemeClr val="bg1"/>
                </a:solidFill>
                <a:latin typeface="Arial Narrow" pitchFamily="34" charset="0"/>
              </a:rPr>
              <a:t>отец разрешает играть сыну не более </a:t>
            </a:r>
            <a:r>
              <a:rPr lang="ru-RU" sz="1500" b="1" dirty="0" smtClean="0">
                <a:solidFill>
                  <a:schemeClr val="bg1"/>
                </a:solidFill>
                <a:latin typeface="Arial Narrow" pitchFamily="34" charset="0"/>
              </a:rPr>
              <a:t>нескольких минут  </a:t>
            </a:r>
            <a:r>
              <a:rPr lang="ru-RU" sz="1500" b="1" dirty="0">
                <a:solidFill>
                  <a:schemeClr val="bg1"/>
                </a:solidFill>
                <a:latin typeface="Arial Narrow" pitchFamily="34" charset="0"/>
              </a:rPr>
              <a:t>в день, то сам не должен играть по три-четыре.</a:t>
            </a:r>
          </a:p>
          <a:p>
            <a:pPr lvl="0">
              <a:buSzPct val="100000"/>
              <a:buBlip>
                <a:blip r:embed="rId3"/>
              </a:buBlip>
            </a:pPr>
            <a:r>
              <a:rPr lang="ru-RU" sz="1500" b="1" dirty="0">
                <a:solidFill>
                  <a:schemeClr val="bg1"/>
                </a:solidFill>
                <a:latin typeface="Arial Narrow" pitchFamily="34" charset="0"/>
              </a:rPr>
              <a:t>Ограничьте время работы с компьютером, объяснив, что компьютер – не право, а привилегия, поэтому общение с ним подлежит контролю со стороны родителей. Резко запрещать работать на компьютере нельзя</a:t>
            </a:r>
            <a:r>
              <a:rPr lang="ru-RU" sz="1500" b="1" dirty="0" smtClean="0">
                <a:solidFill>
                  <a:schemeClr val="bg1"/>
                </a:solidFill>
                <a:latin typeface="Arial Narrow" pitchFamily="34" charset="0"/>
              </a:rPr>
              <a:t>.</a:t>
            </a:r>
            <a:endParaRPr lang="ru-RU" sz="1500" b="1" dirty="0">
              <a:solidFill>
                <a:schemeClr val="bg1"/>
              </a:solidFill>
              <a:latin typeface="Arial Narrow" pitchFamily="34" charset="0"/>
            </a:endParaRPr>
          </a:p>
          <a:p>
            <a:pPr lvl="0">
              <a:buSzPct val="100000"/>
              <a:buBlip>
                <a:blip r:embed="rId3"/>
              </a:buBlip>
            </a:pPr>
            <a:r>
              <a:rPr lang="ru-RU" sz="1500" b="1" dirty="0">
                <a:solidFill>
                  <a:schemeClr val="bg1"/>
                </a:solidFill>
                <a:latin typeface="Arial Narrow" pitchFamily="34" charset="0"/>
              </a:rPr>
              <a:t>Предложить  другие возможности времяпрепровождения. Можно составить список дел, которыми можно заняться в свободное время. Желательно, чтобы в списке были совместные занятия (походы в кино, на природу, </a:t>
            </a:r>
            <a:r>
              <a:rPr lang="ru-RU" sz="1500" b="1" dirty="0" smtClean="0">
                <a:solidFill>
                  <a:schemeClr val="bg1"/>
                </a:solidFill>
                <a:latin typeface="Arial Narrow" pitchFamily="34" charset="0"/>
              </a:rPr>
              <a:t>настольные и подвижные игры </a:t>
            </a:r>
            <a:r>
              <a:rPr lang="ru-RU" sz="1500" b="1" dirty="0">
                <a:solidFill>
                  <a:schemeClr val="bg1"/>
                </a:solidFill>
                <a:latin typeface="Arial Narrow" pitchFamily="34" charset="0"/>
              </a:rPr>
              <a:t>и т.д.)</a:t>
            </a:r>
          </a:p>
          <a:p>
            <a:pPr lvl="0">
              <a:buSzPct val="100000"/>
              <a:buBlip>
                <a:blip r:embed="rId3"/>
              </a:buBlip>
            </a:pPr>
            <a:r>
              <a:rPr lang="ru-RU" sz="1500" b="1" dirty="0">
                <a:solidFill>
                  <a:schemeClr val="bg1"/>
                </a:solidFill>
                <a:latin typeface="Arial Narrow" pitchFamily="34" charset="0"/>
              </a:rPr>
              <a:t>Использовать компьютер как элемент эффективного воспитания, в качестве поощрения (например, </a:t>
            </a:r>
            <a:r>
              <a:rPr lang="ru-RU" sz="1500" b="1" dirty="0" smtClean="0">
                <a:solidFill>
                  <a:schemeClr val="bg1"/>
                </a:solidFill>
                <a:latin typeface="Arial Narrow" pitchFamily="34" charset="0"/>
              </a:rPr>
              <a:t>за </a:t>
            </a:r>
            <a:r>
              <a:rPr lang="ru-RU" sz="1500" b="1" dirty="0">
                <a:solidFill>
                  <a:schemeClr val="bg1"/>
                </a:solidFill>
                <a:latin typeface="Arial Narrow" pitchFamily="34" charset="0"/>
              </a:rPr>
              <a:t>уборку </a:t>
            </a:r>
            <a:r>
              <a:rPr lang="ru-RU" sz="1500" b="1" dirty="0" smtClean="0">
                <a:solidFill>
                  <a:schemeClr val="bg1"/>
                </a:solidFill>
                <a:latin typeface="Arial Narrow" pitchFamily="34" charset="0"/>
              </a:rPr>
              <a:t>игрушек).</a:t>
            </a:r>
            <a:endParaRPr lang="ru-RU" sz="1500" b="1" dirty="0">
              <a:solidFill>
                <a:schemeClr val="bg1"/>
              </a:solidFill>
              <a:latin typeface="Arial Narrow" pitchFamily="34" charset="0"/>
            </a:endParaRPr>
          </a:p>
          <a:p>
            <a:pPr lvl="0">
              <a:buSzPct val="100000"/>
              <a:buBlip>
                <a:blip r:embed="rId3"/>
              </a:buBlip>
            </a:pPr>
            <a:r>
              <a:rPr lang="ru-RU" sz="1500" b="1" dirty="0">
                <a:solidFill>
                  <a:schemeClr val="bg1"/>
                </a:solidFill>
                <a:latin typeface="Arial Narrow" pitchFamily="34" charset="0"/>
              </a:rPr>
              <a:t>Обращать внимание на игры, в которые играют дети, т.к. некоторые из них могут стать причиной бессонницы, раздражительности, агрессивности, специфических страхов.</a:t>
            </a:r>
          </a:p>
          <a:p>
            <a:pPr lvl="0">
              <a:buSzPct val="100000"/>
              <a:buBlip>
                <a:blip r:embed="rId3"/>
              </a:buBlip>
            </a:pPr>
            <a:r>
              <a:rPr lang="ru-RU" sz="1500" b="1" dirty="0">
                <a:solidFill>
                  <a:schemeClr val="bg1"/>
                </a:solidFill>
                <a:latin typeface="Arial Narrow" pitchFamily="34" charset="0"/>
              </a:rPr>
              <a:t>Обсуждать игры вместе с ребёнком. Отдавать предпочтение развивающим  играм. Крайне важно научить ребёнка критически относиться к компьютерным играм, показывать, что это очень малая часть доступных развлечений, что жизнь гораздо разнообразней, что игра не заменит общения.</a:t>
            </a:r>
          </a:p>
          <a:p>
            <a:pPr>
              <a:buSzPct val="100000"/>
              <a:buBlip>
                <a:blip r:embed="rId3"/>
              </a:buBlip>
            </a:pPr>
            <a:r>
              <a:rPr lang="ru-RU" sz="1500" b="1" dirty="0">
                <a:solidFill>
                  <a:schemeClr val="bg1"/>
                </a:solidFill>
                <a:latin typeface="Arial Narrow" pitchFamily="34" charset="0"/>
              </a:rPr>
              <a:t>Если родители самостоятельно не могут справиться с проблемой, необходимо обращаться к психологам.</a:t>
            </a:r>
          </a:p>
        </p:txBody>
      </p:sp>
      <p:pic>
        <p:nvPicPr>
          <p:cNvPr id="21506" name="Picture 2" descr="M:\Собрание\Дети и компьютер картинки\11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420888"/>
            <a:ext cx="2306536" cy="1985019"/>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08759"/>
      </p:ext>
    </p:extLst>
  </p:cSld>
  <p:clrMapOvr>
    <a:masterClrMapping/>
  </p:clrMapOvr>
  <p:transition spd="slow" advClick="0" advTm="20000">
    <p:randomBar dir="vert"/>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3312368" cy="52638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Миф№2</a:t>
            </a:r>
            <a:r>
              <a:rPr lang="ru-RU"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Компьютерные игры приносят только вред</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Объект 3"/>
          <p:cNvSpPr>
            <a:spLocks noGrp="1"/>
          </p:cNvSpPr>
          <p:nvPr>
            <p:ph sz="half" idx="1"/>
          </p:nvPr>
        </p:nvSpPr>
        <p:spPr>
          <a:xfrm>
            <a:off x="3635896" y="404664"/>
            <a:ext cx="5400600" cy="6264696"/>
          </a:xfrm>
        </p:spPr>
        <p:txBody>
          <a:bodyPr>
            <a:noAutofit/>
          </a:bodyPr>
          <a:lstStyle/>
          <a:p>
            <a:pPr marL="137160" indent="0" algn="just">
              <a:buNone/>
            </a:pPr>
            <a:r>
              <a:rPr lang="ru-RU" sz="1800" b="1" dirty="0">
                <a:solidFill>
                  <a:srgbClr val="66FFFF"/>
                </a:solidFill>
                <a:latin typeface="+mj-lt"/>
              </a:rPr>
              <a:t>Игры на компьютере: </a:t>
            </a:r>
            <a:r>
              <a:rPr lang="ru-RU" sz="1800" i="1" dirty="0">
                <a:solidFill>
                  <a:srgbClr val="FFCCCC"/>
                </a:solidFill>
                <a:latin typeface="+mj-lt"/>
              </a:rPr>
              <a:t>Аркадные </a:t>
            </a:r>
            <a:r>
              <a:rPr lang="ru-RU" sz="1800" dirty="0">
                <a:solidFill>
                  <a:srgbClr val="FFCCCC"/>
                </a:solidFill>
                <a:latin typeface="+mj-lt"/>
              </a:rPr>
              <a:t>игры развивают реакцию и способность принимать решения в сложной обстановке. </a:t>
            </a:r>
            <a:r>
              <a:rPr lang="ru-RU" sz="1800" i="1" dirty="0">
                <a:solidFill>
                  <a:srgbClr val="FFCCCC"/>
                </a:solidFill>
                <a:latin typeface="+mj-lt"/>
              </a:rPr>
              <a:t>Логические </a:t>
            </a:r>
            <a:r>
              <a:rPr lang="ru-RU" sz="1800" dirty="0">
                <a:solidFill>
                  <a:srgbClr val="FFCCCC"/>
                </a:solidFill>
                <a:latin typeface="+mj-lt"/>
              </a:rPr>
              <a:t>игры развивают мышление, сообразительность и находчивость. </a:t>
            </a:r>
            <a:r>
              <a:rPr lang="ru-RU" sz="1800" i="1" dirty="0">
                <a:solidFill>
                  <a:srgbClr val="FFCCCC"/>
                </a:solidFill>
                <a:latin typeface="+mj-lt"/>
              </a:rPr>
              <a:t>Аркадно-логические</a:t>
            </a:r>
            <a:r>
              <a:rPr lang="ru-RU" sz="1800" dirty="0">
                <a:solidFill>
                  <a:srgbClr val="FFCCCC"/>
                </a:solidFill>
                <a:latin typeface="+mj-lt"/>
              </a:rPr>
              <a:t> игры</a:t>
            </a:r>
            <a:r>
              <a:rPr lang="ru-RU" sz="1800" b="1" dirty="0">
                <a:solidFill>
                  <a:srgbClr val="FFCCCC"/>
                </a:solidFill>
                <a:latin typeface="+mj-lt"/>
              </a:rPr>
              <a:t> </a:t>
            </a:r>
            <a:r>
              <a:rPr lang="ru-RU" sz="1800" dirty="0">
                <a:solidFill>
                  <a:srgbClr val="FFCCCC"/>
                </a:solidFill>
                <a:latin typeface="+mj-lt"/>
              </a:rPr>
              <a:t>развивают сообразительность и скорость реакции. В </a:t>
            </a:r>
            <a:r>
              <a:rPr lang="ru-RU" sz="1800" i="1" dirty="0">
                <a:solidFill>
                  <a:srgbClr val="FFCCCC"/>
                </a:solidFill>
                <a:latin typeface="+mj-lt"/>
              </a:rPr>
              <a:t>активных </a:t>
            </a:r>
            <a:r>
              <a:rPr lang="ru-RU" sz="1800" dirty="0">
                <a:solidFill>
                  <a:srgbClr val="FFCCCC"/>
                </a:solidFill>
                <a:latin typeface="+mj-lt"/>
              </a:rPr>
              <a:t>играх большую роль имеет звук выстрелов и разрывов снарядов. </a:t>
            </a:r>
            <a:r>
              <a:rPr lang="ru-RU" sz="1800" i="1" dirty="0">
                <a:solidFill>
                  <a:srgbClr val="FFCCCC"/>
                </a:solidFill>
                <a:latin typeface="+mj-lt"/>
              </a:rPr>
              <a:t>Деловые игры</a:t>
            </a:r>
            <a:r>
              <a:rPr lang="ru-RU" sz="1800" b="1" dirty="0">
                <a:solidFill>
                  <a:srgbClr val="FFCCCC"/>
                </a:solidFill>
                <a:latin typeface="+mj-lt"/>
              </a:rPr>
              <a:t> </a:t>
            </a:r>
            <a:r>
              <a:rPr lang="ru-RU" sz="1800" dirty="0">
                <a:solidFill>
                  <a:srgbClr val="FFCCCC"/>
                </a:solidFill>
                <a:latin typeface="+mj-lt"/>
              </a:rPr>
              <a:t>помогают почувствовать себя специалистом в какой-нибудь профессии познакомиться с интересными профессиями</a:t>
            </a:r>
            <a:r>
              <a:rPr lang="ru-RU" sz="1800" dirty="0" smtClean="0">
                <a:solidFill>
                  <a:srgbClr val="FFCCCC"/>
                </a:solidFill>
                <a:latin typeface="+mj-lt"/>
              </a:rPr>
              <a:t>. Большинство </a:t>
            </a:r>
            <a:r>
              <a:rPr lang="ru-RU" sz="1800" i="1" dirty="0">
                <a:solidFill>
                  <a:srgbClr val="FFCCCC"/>
                </a:solidFill>
                <a:latin typeface="+mj-lt"/>
              </a:rPr>
              <a:t>квестов</a:t>
            </a:r>
            <a:r>
              <a:rPr lang="ru-RU" sz="1800" dirty="0">
                <a:solidFill>
                  <a:srgbClr val="FFCCCC"/>
                </a:solidFill>
                <a:latin typeface="+mj-lt"/>
              </a:rPr>
              <a:t> сделаны на английском языке, поэтому они помогают изучать язык. .</a:t>
            </a:r>
          </a:p>
          <a:p>
            <a:pPr marL="137160" indent="0" algn="just">
              <a:buNone/>
            </a:pPr>
            <a:r>
              <a:rPr lang="ru-RU" sz="1800" b="1" u="sng" dirty="0">
                <a:solidFill>
                  <a:srgbClr val="00B050"/>
                </a:solidFill>
                <a:latin typeface="+mj-lt"/>
              </a:rPr>
              <a:t>Полезные стороны игр:</a:t>
            </a:r>
            <a:r>
              <a:rPr lang="ru-RU" sz="1800" dirty="0">
                <a:solidFill>
                  <a:srgbClr val="00B050"/>
                </a:solidFill>
                <a:latin typeface="+mj-lt"/>
              </a:rPr>
              <a:t> </a:t>
            </a:r>
            <a:r>
              <a:rPr lang="ru-RU" sz="1800" dirty="0">
                <a:solidFill>
                  <a:srgbClr val="FFCCCC"/>
                </a:solidFill>
                <a:latin typeface="+mj-lt"/>
              </a:rPr>
              <a:t>компьютерные игры развивают логику, мышление, память, внимательность, в некоторых играх развивает знание иностранных языков, знание компьютера и т.д.</a:t>
            </a:r>
          </a:p>
          <a:p>
            <a:pPr marL="137160" indent="0" algn="just">
              <a:buNone/>
            </a:pPr>
            <a:r>
              <a:rPr lang="ru-RU" sz="1800" b="1" u="sng" dirty="0">
                <a:solidFill>
                  <a:srgbClr val="FFC000"/>
                </a:solidFill>
                <a:latin typeface="+mj-lt"/>
              </a:rPr>
              <a:t>Отрицательные стороны игр:</a:t>
            </a:r>
            <a:r>
              <a:rPr lang="ru-RU" sz="1800" dirty="0">
                <a:solidFill>
                  <a:srgbClr val="FFC000"/>
                </a:solidFill>
                <a:latin typeface="+mj-lt"/>
              </a:rPr>
              <a:t> </a:t>
            </a:r>
            <a:r>
              <a:rPr lang="ru-RU" sz="1800" dirty="0">
                <a:solidFill>
                  <a:srgbClr val="FFCCCC"/>
                </a:solidFill>
                <a:latin typeface="+mj-lt"/>
              </a:rPr>
              <a:t>психические расстройства, ухудшение зрения, развитие жестокости, игры как “наркотики”, ухудшение физической, учебной подготовки. </a:t>
            </a:r>
          </a:p>
          <a:p>
            <a:pPr marL="137160" indent="0" algn="just">
              <a:buNone/>
            </a:pPr>
            <a:endParaRPr lang="ru-RU" sz="1800" dirty="0"/>
          </a:p>
        </p:txBody>
      </p:sp>
      <p:pic>
        <p:nvPicPr>
          <p:cNvPr id="12290" name="Picture 2" descr="M:\Собрание\Дети и компьютер картинки\img_22015257_180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52936"/>
            <a:ext cx="3336032" cy="2502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451841"/>
      </p:ext>
    </p:extLst>
  </p:cSld>
  <p:clrMapOvr>
    <a:masterClrMapping/>
  </p:clrMapOvr>
  <mc:AlternateContent xmlns:mc="http://schemas.openxmlformats.org/markup-compatibility/2006" xmlns:p14="http://schemas.microsoft.com/office/powerpoint/2010/main">
    <mc:Choice Requires="p14">
      <p:transition spd="slow" p14:dur="1100" advClick="0" advTm="15000">
        <p14:switch dir="r"/>
        <p:sndAc>
          <p:stSnd>
            <p:snd r:embed="rId2" name="click.wav"/>
          </p:stSnd>
        </p:sndAc>
      </p:transition>
    </mc:Choice>
    <mc:Fallback xmlns="">
      <p:transition spd="slow" advClick="0" advTm="15000">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435280" cy="5069160"/>
          </a:xfrm>
        </p:spPr>
        <p:txBody>
          <a:bodyPr>
            <a:normAutofit fontScale="62500" lnSpcReduction="20000"/>
          </a:bodyPr>
          <a:lstStyle/>
          <a:p>
            <a:pPr marL="628650" indent="-457200">
              <a:buSzPct val="100000"/>
              <a:buBlip>
                <a:blip r:embed="rId3"/>
              </a:buBlip>
            </a:pPr>
            <a:r>
              <a:rPr lang="ru-RU" sz="3000" dirty="0" smtClean="0">
                <a:solidFill>
                  <a:srgbClr val="66FFFF"/>
                </a:solidFill>
                <a:latin typeface="+mj-lt"/>
              </a:rPr>
              <a:t>Прежде </a:t>
            </a:r>
            <a:r>
              <a:rPr lang="ru-RU" sz="3000" dirty="0">
                <a:solidFill>
                  <a:srgbClr val="66FFFF"/>
                </a:solidFill>
                <a:latin typeface="+mj-lt"/>
              </a:rPr>
              <a:t>всего, выбирайте жанр игры в соответствии с темпераментом и склонностями ребёнка: одним детям лучше подходят спокойные, размеренные игры, другим – активные, динамические.</a:t>
            </a:r>
          </a:p>
          <a:p>
            <a:pPr marL="628650" indent="-457200">
              <a:buSzPct val="100000"/>
              <a:buBlip>
                <a:blip r:embed="rId3"/>
              </a:buBlip>
            </a:pPr>
            <a:r>
              <a:rPr lang="ru-RU" sz="3000" dirty="0" smtClean="0">
                <a:solidFill>
                  <a:srgbClr val="FFFF00"/>
                </a:solidFill>
                <a:latin typeface="+mj-lt"/>
              </a:rPr>
              <a:t>Разрешайте </a:t>
            </a:r>
            <a:r>
              <a:rPr lang="ru-RU" sz="3000" dirty="0">
                <a:solidFill>
                  <a:srgbClr val="FFFF00"/>
                </a:solidFill>
                <a:latin typeface="+mj-lt"/>
              </a:rPr>
              <a:t>дольше играть в игры с исследовательским содержанием, чем с развлекательным. Если ребёнок проявляет инициативу, пытается разрешить возникшую проблему, анализирует сложившуюся ситуацию и делает из неё выводы – такая игра, несомненно, содержит элементы исследования. </a:t>
            </a:r>
          </a:p>
          <a:p>
            <a:pPr marL="628650" indent="-457200">
              <a:buSzPct val="100000"/>
              <a:buBlip>
                <a:blip r:embed="rId3"/>
              </a:buBlip>
            </a:pPr>
            <a:r>
              <a:rPr lang="ru-RU" sz="3000" dirty="0" smtClean="0">
                <a:solidFill>
                  <a:srgbClr val="FF99FF"/>
                </a:solidFill>
                <a:latin typeface="+mj-lt"/>
              </a:rPr>
              <a:t>Продолжительность </a:t>
            </a:r>
            <a:r>
              <a:rPr lang="ru-RU" sz="3000" dirty="0">
                <a:solidFill>
                  <a:srgbClr val="FF99FF"/>
                </a:solidFill>
                <a:latin typeface="+mj-lt"/>
              </a:rPr>
              <a:t>игры выбирайте в соответствии с возрастом ребёнка и характером игры. Ритм и продолжительность игры должны быть сбалансированы: если ритм игры напряжён, то игра не должна быть продолжительной.</a:t>
            </a:r>
          </a:p>
          <a:p>
            <a:pPr marL="628650" indent="-457200">
              <a:buSzPct val="100000"/>
              <a:buBlip>
                <a:blip r:embed="rId3"/>
              </a:buBlip>
            </a:pPr>
            <a:r>
              <a:rPr lang="ru-RU" sz="3000" dirty="0" smtClean="0">
                <a:solidFill>
                  <a:srgbClr val="92D050"/>
                </a:solidFill>
                <a:latin typeface="+mj-lt"/>
              </a:rPr>
              <a:t>Не </a:t>
            </a:r>
            <a:r>
              <a:rPr lang="ru-RU" sz="3000" dirty="0">
                <a:solidFill>
                  <a:srgbClr val="92D050"/>
                </a:solidFill>
                <a:latin typeface="+mj-lt"/>
              </a:rPr>
              <a:t>прерывайте игру ребёнка до завершения эпизода – малыш должен покидать компьютер с сознанием успешно выполненного дела.</a:t>
            </a:r>
          </a:p>
          <a:p>
            <a:pPr marL="628650" indent="-457200">
              <a:buSzPct val="100000"/>
              <a:buBlip>
                <a:blip r:embed="rId3"/>
              </a:buBlip>
            </a:pPr>
            <a:r>
              <a:rPr lang="ru-RU" sz="3000" dirty="0" smtClean="0">
                <a:solidFill>
                  <a:schemeClr val="tx1">
                    <a:lumMod val="75000"/>
                  </a:schemeClr>
                </a:solidFill>
                <a:latin typeface="+mj-lt"/>
              </a:rPr>
              <a:t>Постарайтесь</a:t>
            </a:r>
            <a:r>
              <a:rPr lang="ru-RU" sz="3000" dirty="0">
                <a:solidFill>
                  <a:schemeClr val="tx1">
                    <a:lumMod val="75000"/>
                  </a:schemeClr>
                </a:solidFill>
                <a:latin typeface="+mj-lt"/>
              </a:rPr>
              <a:t>, чтобы ребёнок усвоил главный принцип продолжительности игровых сеансов – нельзя играть в игры в ущерб жизненно важным занятиям, таким как сон, еда, отдых, физкультура, игры на свежем воздухе и др</a:t>
            </a:r>
            <a:r>
              <a:rPr lang="ru-RU" sz="3000" dirty="0">
                <a:solidFill>
                  <a:schemeClr val="bg1"/>
                </a:solidFill>
                <a:latin typeface="+mj-lt"/>
              </a:rPr>
              <a:t>.</a:t>
            </a:r>
          </a:p>
          <a:p>
            <a:pPr marL="137160" indent="0">
              <a:buNone/>
            </a:pPr>
            <a:endParaRPr lang="ru-RU" dirty="0"/>
          </a:p>
        </p:txBody>
      </p:sp>
      <p:sp>
        <p:nvSpPr>
          <p:cNvPr id="4" name="Горизонтальный свиток 3"/>
          <p:cNvSpPr/>
          <p:nvPr/>
        </p:nvSpPr>
        <p:spPr>
          <a:xfrm>
            <a:off x="539552" y="0"/>
            <a:ext cx="8208912" cy="1681344"/>
          </a:xfrm>
          <a:prstGeom prst="horizontalScroll">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C000"/>
                </a:solidFill>
                <a:latin typeface="+mj-lt"/>
              </a:rPr>
              <a:t>Рекомендации для правильного применения компьютерных игр</a:t>
            </a:r>
            <a:endParaRPr lang="ru-RU" sz="2800" dirty="0">
              <a:solidFill>
                <a:srgbClr val="FFC000"/>
              </a:solidFill>
              <a:latin typeface="+mj-lt"/>
            </a:endParaRPr>
          </a:p>
        </p:txBody>
      </p:sp>
    </p:spTree>
    <p:extLst>
      <p:ext uri="{BB962C8B-B14F-4D97-AF65-F5344CB8AC3E}">
        <p14:creationId xmlns:p14="http://schemas.microsoft.com/office/powerpoint/2010/main" val="3255921359"/>
      </p:ext>
    </p:extLst>
  </p:cSld>
  <p:clrMapOvr>
    <a:masterClrMapping/>
  </p:clrMapOvr>
  <mc:AlternateContent xmlns:mc="http://schemas.openxmlformats.org/markup-compatibility/2006" xmlns:p14="http://schemas.microsoft.com/office/powerpoint/2010/main">
    <mc:Choice Requires="p14">
      <p:transition spd="slow" p14:dur="1600" advClick="0" advTm="15000">
        <p14:prism isContent="1" isInverted="1"/>
        <p:sndAc>
          <p:stSnd>
            <p:snd r:embed="rId2" name="chimes.wav"/>
          </p:stSnd>
        </p:sndAc>
      </p:transition>
    </mc:Choice>
    <mc:Fallback xmlns="">
      <p:transition spd="slow" advClick="0" advTm="15000">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grpId="0" nodeType="clickEffect">
                                  <p:stCondLst>
                                    <p:cond delay="0"/>
                                  </p:stCondLst>
                                  <p:iterate type="lt">
                                    <p:tmPct val="4000"/>
                                  </p:iterate>
                                  <p:childTnLst>
                                    <p:set>
                                      <p:cBhvr override="childStyle">
                                        <p:cTn id="16" dur="500" fill="hold"/>
                                        <p:tgtEl>
                                          <p:spTgt spid="3">
                                            <p:txEl>
                                              <p:pRg st="1" end="1"/>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3">
                                            <p:txEl>
                                              <p:pRg st="3" end="3"/>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0" nodeType="clickEffect">
                                  <p:stCondLst>
                                    <p:cond delay="0"/>
                                  </p:stCondLst>
                                  <p:iterate type="lt">
                                    <p:tmPct val="4000"/>
                                  </p:iterate>
                                  <p:childTnLst>
                                    <p:set>
                                      <p:cBhvr override="childStyle">
                                        <p:cTn id="28"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3008313" cy="598388"/>
          </a:xfrm>
        </p:spPr>
        <p:txBody>
          <a:bodyPr>
            <a:normAutofit fontScale="90000"/>
          </a:bodyPr>
          <a:lstStyle/>
          <a:p>
            <a:pPr algn="ctr"/>
            <a: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Миф№3</a:t>
            </a:r>
            <a:b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31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Компьютер только для игр и развлечений</a:t>
            </a:r>
            <a:endParaRPr lang="ru-RU" sz="31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4" name="Объект 3"/>
          <p:cNvSpPr>
            <a:spLocks noGrp="1"/>
          </p:cNvSpPr>
          <p:nvPr>
            <p:ph sz="half" idx="1"/>
          </p:nvPr>
        </p:nvSpPr>
        <p:spPr>
          <a:xfrm>
            <a:off x="3851920" y="3140968"/>
            <a:ext cx="4834880" cy="2985195"/>
          </a:xfrm>
        </p:spPr>
        <p:txBody>
          <a:bodyPr>
            <a:normAutofit lnSpcReduction="10000"/>
          </a:bodyPr>
          <a:lstStyle/>
          <a:p>
            <a:pPr marL="137160" indent="0">
              <a:buNone/>
            </a:pPr>
            <a:r>
              <a:rPr lang="ru-RU" b="1" dirty="0">
                <a:solidFill>
                  <a:srgbClr val="FFFF00"/>
                </a:solidFill>
                <a:latin typeface="+mj-lt"/>
              </a:rPr>
              <a:t>1 чудо: </a:t>
            </a:r>
            <a:r>
              <a:rPr lang="ru-RU" b="1" dirty="0">
                <a:latin typeface="+mj-lt"/>
              </a:rPr>
              <a:t>У</a:t>
            </a:r>
            <a:r>
              <a:rPr lang="ru-RU" b="1" dirty="0" smtClean="0">
                <a:latin typeface="+mj-lt"/>
              </a:rPr>
              <a:t> </a:t>
            </a:r>
            <a:r>
              <a:rPr lang="ru-RU" b="1" dirty="0">
                <a:latin typeface="+mj-lt"/>
              </a:rPr>
              <a:t>детей развиваются такие важнейшие операции мышления как обобщение и классификация, которые при стандартном обучении начинают формироваться с 6-7 лет.</a:t>
            </a:r>
          </a:p>
          <a:p>
            <a:pPr marL="137160" indent="0">
              <a:buNone/>
            </a:pPr>
            <a:endParaRPr lang="ru-RU" dirty="0">
              <a:latin typeface="+mj-lt"/>
            </a:endParaRPr>
          </a:p>
        </p:txBody>
      </p:sp>
      <p:pic>
        <p:nvPicPr>
          <p:cNvPr id="16386" name="Picture 2" descr="M:\Собрание\Дети и компьютер картинки\internet_06089-6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2" y="2492896"/>
            <a:ext cx="3245346" cy="324534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Собрание\Дети и компьютер картинки\untitled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0648"/>
            <a:ext cx="2712311" cy="282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35104"/>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sndAc>
          <p:stSnd>
            <p:snd r:embed="rId2" name="chimes.wav"/>
          </p:stSnd>
        </p:sndAc>
      </p:transition>
    </mc:Choice>
    <mc:Fallback xmlns="">
      <p:transition spd="slow" advClick="0" advTm="15000">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anim calcmode="lin" valueType="num">
                                      <p:cBhvr>
                                        <p:cTn id="19" dur="1000" fill="hold"/>
                                        <p:tgtEl>
                                          <p:spTgt spid="16388"/>
                                        </p:tgtEl>
                                        <p:attrNameLst>
                                          <p:attrName>style.rotation</p:attrName>
                                        </p:attrNameLst>
                                      </p:cBhvr>
                                      <p:tavLst>
                                        <p:tav tm="0">
                                          <p:val>
                                            <p:fltVal val="90"/>
                                          </p:val>
                                        </p:tav>
                                        <p:tav tm="100000">
                                          <p:val>
                                            <p:fltVal val="0"/>
                                          </p:val>
                                        </p:tav>
                                      </p:tavLst>
                                    </p:anim>
                                    <p:animEffect transition="in" filter="fade">
                                      <p:cBhvr>
                                        <p:cTn id="2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3851920" y="1052736"/>
            <a:ext cx="5112568" cy="5316190"/>
          </a:xfrm>
        </p:spPr>
        <p:txBody>
          <a:bodyPr>
            <a:normAutofit fontScale="70000" lnSpcReduction="20000"/>
          </a:bodyPr>
          <a:lstStyle/>
          <a:p>
            <a:pPr marL="137160" indent="0">
              <a:buNone/>
            </a:pPr>
            <a:r>
              <a:rPr lang="ru-RU" b="1" dirty="0">
                <a:solidFill>
                  <a:srgbClr val="FFFF00"/>
                </a:solidFill>
                <a:latin typeface="+mj-lt"/>
              </a:rPr>
              <a:t>2 чудо: </a:t>
            </a:r>
            <a:r>
              <a:rPr lang="ru-RU" b="1" dirty="0">
                <a:latin typeface="+mj-lt"/>
              </a:rPr>
              <a:t>У</a:t>
            </a:r>
            <a:r>
              <a:rPr lang="ru-RU" b="1" dirty="0" smtClean="0">
                <a:latin typeface="+mj-lt"/>
              </a:rPr>
              <a:t> </a:t>
            </a:r>
            <a:r>
              <a:rPr lang="ru-RU" b="1" dirty="0">
                <a:latin typeface="+mj-lt"/>
              </a:rPr>
              <a:t>детей очень рано начинает развиваться так называемая знаковая функция сознания, то есть понимание того, что окружающий нас мир - это и реальные предметы, и картинки, схемы, это слова и уравнения и, наконец, это наши мысли, которые являются наиболее сложным, идеальным уровнем действительности. "Знаковая функция сознания" лежит в основе самой возможности мыслить без опоры на внешние предметы. О важности такого мышления и сложности его развития говорят известные многим родителям трудности при обучении детей счету или чтению "про себя". Компьютерные игры дают возможность облегчить процесс перехода психического действия из внешнего плана во внутренний.</a:t>
            </a:r>
          </a:p>
          <a:p>
            <a:pPr marL="137160" indent="0">
              <a:buNone/>
            </a:pPr>
            <a:endParaRPr lang="ru-RU" dirty="0"/>
          </a:p>
        </p:txBody>
      </p:sp>
      <p:pic>
        <p:nvPicPr>
          <p:cNvPr id="5" name="Picture 3" descr="M:\Собрание\Дети и компьютер картинки\1346009944_schoolchild-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3672408" cy="252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50331"/>
      </p:ext>
    </p:extLst>
  </p:cSld>
  <p:clrMapOvr>
    <a:masterClrMapping/>
  </p:clrMapOvr>
  <mc:AlternateContent xmlns:mc="http://schemas.openxmlformats.org/markup-compatibility/2006" xmlns:p14="http://schemas.microsoft.com/office/powerpoint/2010/main">
    <mc:Choice Requires="p14">
      <p:transition spd="slow" p14:dur="2000" advClick="0" advTm="15000">
        <p14:ferris dir="l"/>
        <p:sndAc>
          <p:stSnd>
            <p:snd r:embed="rId2" name="coin.wav"/>
          </p:stSnd>
        </p:sndAc>
      </p:transition>
    </mc:Choice>
    <mc:Fallback xmlns="">
      <p:transition spd="slow" advClick="0" advTm="15000">
        <p:fade/>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251520" y="836712"/>
            <a:ext cx="5111750" cy="5688632"/>
          </a:xfrm>
        </p:spPr>
        <p:txBody>
          <a:bodyPr>
            <a:normAutofit lnSpcReduction="10000"/>
          </a:bodyPr>
          <a:lstStyle/>
          <a:p>
            <a:pPr marL="137160" indent="0">
              <a:buNone/>
            </a:pPr>
            <a:r>
              <a:rPr lang="ru-RU" b="1" dirty="0">
                <a:solidFill>
                  <a:srgbClr val="FFFF00"/>
                </a:solidFill>
                <a:latin typeface="+mj-lt"/>
              </a:rPr>
              <a:t>3 чудо: </a:t>
            </a:r>
            <a:r>
              <a:rPr lang="ru-RU" b="1" dirty="0">
                <a:latin typeface="+mj-lt"/>
              </a:rPr>
              <a:t>Не только психологи, но и родители, и воспитатели, занимающиеся с детьми на компьютере, заметили, что в процессе этих занятий улучшаются память и внимание детей. Детская память непроизвольна, дети запоминают только яркие, эмоциональные для них случаи или детали, и здесь опять незаменимым помощником является компьютер. </a:t>
            </a:r>
          </a:p>
          <a:p>
            <a:pPr marL="137160" indent="0">
              <a:buNone/>
            </a:pPr>
            <a:endParaRPr lang="ru-RU" dirty="0"/>
          </a:p>
        </p:txBody>
      </p:sp>
      <p:pic>
        <p:nvPicPr>
          <p:cNvPr id="17410" name="Picture 2" descr="M:\Собрание\Дети и компьютер картинки\2814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8"/>
            <a:ext cx="4176464" cy="3168352"/>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966051727"/>
      </p:ext>
    </p:extLst>
  </p:cSld>
  <p:clrMapOvr>
    <a:masterClrMapping/>
  </p:clrMapOvr>
  <mc:AlternateContent xmlns:mc="http://schemas.openxmlformats.org/markup-compatibility/2006" xmlns:p14="http://schemas.microsoft.com/office/powerpoint/2010/main">
    <mc:Choice Requires="p14">
      <p:transition spd="slow" p14:dur="1300" advClick="0" advTm="15000">
        <p14:pan dir="u"/>
        <p:sndAc>
          <p:stSnd>
            <p:snd r:embed="rId2" name="whoosh.wav"/>
          </p:stSnd>
        </p:sndAc>
      </p:transition>
    </mc:Choice>
    <mc:Fallback xmlns="">
      <p:transition spd="slow" advClick="0" advTm="15000">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323528" y="1196753"/>
            <a:ext cx="5111750" cy="2952327"/>
          </a:xfrm>
        </p:spPr>
        <p:txBody>
          <a:bodyPr/>
          <a:lstStyle/>
          <a:p>
            <a:pPr marL="137160" indent="0">
              <a:buNone/>
            </a:pPr>
            <a:r>
              <a:rPr lang="ru-RU" b="1" dirty="0" smtClean="0">
                <a:solidFill>
                  <a:srgbClr val="FFFF00"/>
                </a:solidFill>
                <a:latin typeface="+mj-lt"/>
              </a:rPr>
              <a:t>4 чудо:</a:t>
            </a:r>
            <a:r>
              <a:rPr lang="ru-RU" dirty="0" smtClean="0">
                <a:solidFill>
                  <a:srgbClr val="FFFF00"/>
                </a:solidFill>
                <a:latin typeface="+mj-lt"/>
              </a:rPr>
              <a:t> </a:t>
            </a:r>
            <a:r>
              <a:rPr lang="ru-RU" b="1" dirty="0" smtClean="0">
                <a:latin typeface="+mj-lt"/>
              </a:rPr>
              <a:t>Он делает значимым и ярким содержание усваиваемого материала, что не только ускоряет его запоминание, но и делает его более осмысленным и долговременным.</a:t>
            </a:r>
          </a:p>
          <a:p>
            <a:endParaRPr lang="ru-RU" dirty="0">
              <a:latin typeface="+mj-lt"/>
            </a:endParaRPr>
          </a:p>
        </p:txBody>
      </p:sp>
      <p:pic>
        <p:nvPicPr>
          <p:cNvPr id="18434" name="Picture 2" descr="M:\Собрание\Дети и компьютер картинки\Blogai.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00" b="97600" l="400" r="95800"/>
                    </a14:imgEffect>
                  </a14:imgLayer>
                </a14:imgProps>
              </a:ext>
              <a:ext uri="{28A0092B-C50C-407E-A947-70E740481C1C}">
                <a14:useLocalDpi xmlns:a14="http://schemas.microsoft.com/office/drawing/2010/main" val="0"/>
              </a:ext>
            </a:extLst>
          </a:blip>
          <a:srcRect/>
          <a:stretch>
            <a:fillRect/>
          </a:stretch>
        </p:blipFill>
        <p:spPr bwMode="auto">
          <a:xfrm>
            <a:off x="4499992" y="191683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40888"/>
      </p:ext>
    </p:extLst>
  </p:cSld>
  <p:clrMapOvr>
    <a:masterClrMapping/>
  </p:clrMapOvr>
  <mc:AlternateContent xmlns:mc="http://schemas.openxmlformats.org/markup-compatibility/2006" xmlns:p14="http://schemas.microsoft.com/office/powerpoint/2010/main">
    <mc:Choice Requires="p14">
      <p:transition spd="slow" p14:dur="900" advClick="0" advTm="15000">
        <p14:warp dir="in"/>
        <p:sndAc>
          <p:stSnd>
            <p:snd r:embed="rId2" name="camera.wav"/>
          </p:stSnd>
        </p:sndAc>
      </p:transition>
    </mc:Choice>
    <mc:Fallback xmlns="">
      <p:transition spd="slow" advClick="0" advTm="15000">
        <p:fade/>
        <p:sndAc>
          <p:stSnd>
            <p:snd r:embed="rId5"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p:txBody>
          <a:bodyPr>
            <a:normAutofit fontScale="92500" lnSpcReduction="20000"/>
          </a:bodyPr>
          <a:lstStyle/>
          <a:p>
            <a:pPr marL="137160" indent="0">
              <a:buNone/>
            </a:pPr>
            <a:r>
              <a:rPr lang="ru-RU" b="1" dirty="0">
                <a:solidFill>
                  <a:srgbClr val="FFFF00"/>
                </a:solidFill>
                <a:latin typeface="+mj-lt"/>
              </a:rPr>
              <a:t>5 чудо: </a:t>
            </a:r>
            <a:r>
              <a:rPr lang="ru-RU" b="1" dirty="0">
                <a:latin typeface="+mj-lt"/>
              </a:rPr>
              <a:t>Компьютерные игры имеют большое значение не только для развития интеллекта детей, но и для развития их моторики, точнее для формирования моторной координации и координации совместной деятельности зрительного и моторного анализаторов. В любых играх действия рук нужно сочетать с видимым действием на экране. Так, совершенно естественно, без дополнительных специальных занятий, развивается необходимая зрительно-моторная координация.</a:t>
            </a:r>
          </a:p>
          <a:p>
            <a:pPr marL="137160" indent="0">
              <a:buNone/>
            </a:pPr>
            <a:endParaRPr lang="ru-RU" dirty="0"/>
          </a:p>
        </p:txBody>
      </p:sp>
      <p:pic>
        <p:nvPicPr>
          <p:cNvPr id="19458" name="Picture 2" descr="M:\Собрание\Дети и компьютер картинки\28818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87" y="692696"/>
            <a:ext cx="3171825" cy="2381250"/>
          </a:xfrm>
          <a:prstGeom prst="rect">
            <a:avLst/>
          </a:prstGeom>
          <a:solidFill>
            <a:srgbClr val="FFFFFF">
              <a:shade val="85000"/>
            </a:srgbClr>
          </a:solidFill>
          <a:ln w="190500" cap="sq">
            <a:solidFill>
              <a:srgbClr val="CC66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9459" name="Picture 3" descr="M:\Собрание\Дети и компьютер картинки\1315656623_4y1irzlhhqvonm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87" y="3746376"/>
            <a:ext cx="3306565" cy="2349996"/>
          </a:xfrm>
          <a:prstGeom prst="rect">
            <a:avLst/>
          </a:prstGeom>
          <a:solidFill>
            <a:srgbClr val="FFFFFF">
              <a:shade val="85000"/>
            </a:srgbClr>
          </a:solidFill>
          <a:ln w="190500" cap="rnd">
            <a:solidFill>
              <a:srgbClr val="66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097842366"/>
      </p:ext>
    </p:extLst>
  </p:cSld>
  <p:clrMapOvr>
    <a:masterClrMapping/>
  </p:clrMapOvr>
  <mc:AlternateContent xmlns:mc="http://schemas.openxmlformats.org/markup-compatibility/2006" xmlns:p14="http://schemas.microsoft.com/office/powerpoint/2010/main">
    <mc:Choice Requires="p14">
      <p:transition spd="slow" p14:dur="3400" advClick="0" advTm="15000">
        <p14:reveal/>
        <p:sndAc>
          <p:stSnd>
            <p:snd r:embed="rId2" name="voltage.wav"/>
          </p:stSnd>
        </p:sndAc>
      </p:transition>
    </mc:Choice>
    <mc:Fallback xmlns="">
      <p:transition spd="slow" advClick="0" advTm="15000">
        <p:fade/>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458"/>
                                        </p:tgtEl>
                                        <p:attrNameLst>
                                          <p:attrName>r</p:attrName>
                                        </p:attrNameLst>
                                      </p:cBhvr>
                                    </p:animRot>
                                    <p:animRot by="-240000">
                                      <p:cBhvr>
                                        <p:cTn id="7" dur="200" fill="hold">
                                          <p:stCondLst>
                                            <p:cond delay="200"/>
                                          </p:stCondLst>
                                        </p:cTn>
                                        <p:tgtEl>
                                          <p:spTgt spid="19458"/>
                                        </p:tgtEl>
                                        <p:attrNameLst>
                                          <p:attrName>r</p:attrName>
                                        </p:attrNameLst>
                                      </p:cBhvr>
                                    </p:animRot>
                                    <p:animRot by="240000">
                                      <p:cBhvr>
                                        <p:cTn id="8" dur="200" fill="hold">
                                          <p:stCondLst>
                                            <p:cond delay="400"/>
                                          </p:stCondLst>
                                        </p:cTn>
                                        <p:tgtEl>
                                          <p:spTgt spid="19458"/>
                                        </p:tgtEl>
                                        <p:attrNameLst>
                                          <p:attrName>r</p:attrName>
                                        </p:attrNameLst>
                                      </p:cBhvr>
                                    </p:animRot>
                                    <p:animRot by="-240000">
                                      <p:cBhvr>
                                        <p:cTn id="9" dur="200" fill="hold">
                                          <p:stCondLst>
                                            <p:cond delay="600"/>
                                          </p:stCondLst>
                                        </p:cTn>
                                        <p:tgtEl>
                                          <p:spTgt spid="19458"/>
                                        </p:tgtEl>
                                        <p:attrNameLst>
                                          <p:attrName>r</p:attrName>
                                        </p:attrNameLst>
                                      </p:cBhvr>
                                    </p:animRot>
                                    <p:animRot by="120000">
                                      <p:cBhvr>
                                        <p:cTn id="10" dur="200" fill="hold">
                                          <p:stCondLst>
                                            <p:cond delay="800"/>
                                          </p:stCondLst>
                                        </p:cTn>
                                        <p:tgtEl>
                                          <p:spTgt spid="1945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circle(in)">
                                      <p:cBhvr>
                                        <p:cTn id="15"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692696"/>
            <a:ext cx="6635080" cy="936104"/>
          </a:xfrm>
        </p:spPr>
        <p:txBody>
          <a:bodyPr>
            <a:noAutofit/>
          </a:bodyPr>
          <a:lstStyle/>
          <a:p>
            <a:pPr algn="r"/>
            <a:r>
              <a:rPr lang="ru-RU" sz="2000" dirty="0" smtClean="0">
                <a:solidFill>
                  <a:srgbClr val="FFFFCC"/>
                </a:solidFill>
                <a:effectLst/>
                <a:latin typeface="Arial Black" pitchFamily="34" charset="0"/>
              </a:rPr>
              <a:t>При правильном подходе к занятиям</a:t>
            </a:r>
            <a:br>
              <a:rPr lang="ru-RU" sz="2000" dirty="0" smtClean="0">
                <a:solidFill>
                  <a:srgbClr val="FFFFCC"/>
                </a:solidFill>
                <a:effectLst/>
                <a:latin typeface="Arial Black" pitchFamily="34" charset="0"/>
              </a:rPr>
            </a:br>
            <a:r>
              <a:rPr lang="ru-RU" sz="2000" dirty="0" smtClean="0">
                <a:solidFill>
                  <a:srgbClr val="FFFFCC"/>
                </a:solidFill>
                <a:effectLst/>
                <a:latin typeface="Arial Black" pitchFamily="34" charset="0"/>
              </a:rPr>
              <a:t> на компьютере можно </a:t>
            </a:r>
            <a:r>
              <a:rPr lang="ru-RU" sz="2000" dirty="0">
                <a:solidFill>
                  <a:srgbClr val="FFFFCC"/>
                </a:solidFill>
                <a:effectLst/>
                <a:latin typeface="Arial Black" pitchFamily="34" charset="0"/>
              </a:rPr>
              <a:t>извлечь максимум </a:t>
            </a:r>
            <a:r>
              <a:rPr lang="ru-RU" sz="2000" dirty="0" smtClean="0">
                <a:solidFill>
                  <a:srgbClr val="FFFFCC"/>
                </a:solidFill>
                <a:effectLst/>
                <a:latin typeface="Arial Black" pitchFamily="34" charset="0"/>
              </a:rPr>
              <a:t> </a:t>
            </a:r>
            <a:br>
              <a:rPr lang="ru-RU" sz="2000" dirty="0" smtClean="0">
                <a:solidFill>
                  <a:srgbClr val="FFFFCC"/>
                </a:solidFill>
                <a:effectLst/>
                <a:latin typeface="Arial Black" pitchFamily="34" charset="0"/>
              </a:rPr>
            </a:br>
            <a:r>
              <a:rPr lang="ru-RU" sz="2000" dirty="0" smtClean="0">
                <a:solidFill>
                  <a:srgbClr val="FFFFCC"/>
                </a:solidFill>
                <a:effectLst/>
                <a:latin typeface="Arial Black" pitchFamily="34" charset="0"/>
              </a:rPr>
              <a:t>пользы для развития ребенка</a:t>
            </a:r>
            <a:br>
              <a:rPr lang="ru-RU" sz="2000" dirty="0" smtClean="0">
                <a:solidFill>
                  <a:srgbClr val="FFFFCC"/>
                </a:solidFill>
                <a:effectLst/>
                <a:latin typeface="Arial Black" pitchFamily="34" charset="0"/>
              </a:rPr>
            </a:br>
            <a:r>
              <a:rPr lang="ru-RU" sz="2000" dirty="0" smtClean="0">
                <a:solidFill>
                  <a:srgbClr val="FFFFCC"/>
                </a:solidFill>
                <a:effectLst/>
                <a:latin typeface="Monotype Corsiva" pitchFamily="66" charset="0"/>
              </a:rPr>
              <a:t>Б. Шлимович</a:t>
            </a:r>
            <a:r>
              <a:rPr lang="ru-RU" sz="2000" dirty="0">
                <a:solidFill>
                  <a:srgbClr val="FFFFCC"/>
                </a:solidFill>
                <a:effectLst/>
              </a:rPr>
              <a:t/>
            </a:r>
            <a:br>
              <a:rPr lang="ru-RU" sz="2000" dirty="0">
                <a:solidFill>
                  <a:srgbClr val="FFFFCC"/>
                </a:solidFill>
                <a:effectLst/>
              </a:rPr>
            </a:br>
            <a:r>
              <a:rPr lang="ru-RU" sz="2000" dirty="0">
                <a:solidFill>
                  <a:srgbClr val="FFFFCC"/>
                </a:solidFill>
                <a:effectLst/>
              </a:rPr>
              <a:t/>
            </a:r>
            <a:br>
              <a:rPr lang="ru-RU" sz="2000" dirty="0">
                <a:solidFill>
                  <a:srgbClr val="FFFFCC"/>
                </a:solidFill>
                <a:effectLst/>
              </a:rPr>
            </a:br>
            <a:endParaRPr lang="ru-RU" sz="2000" dirty="0">
              <a:solidFill>
                <a:srgbClr val="FFFFCC"/>
              </a:solidFill>
            </a:endParaRPr>
          </a:p>
        </p:txBody>
      </p:sp>
      <p:sp>
        <p:nvSpPr>
          <p:cNvPr id="4" name="Объект 3"/>
          <p:cNvSpPr>
            <a:spLocks noGrp="1"/>
          </p:cNvSpPr>
          <p:nvPr>
            <p:ph idx="1"/>
          </p:nvPr>
        </p:nvSpPr>
        <p:spPr>
          <a:xfrm>
            <a:off x="457200" y="1844824"/>
            <a:ext cx="8229600" cy="4824536"/>
          </a:xfrm>
        </p:spPr>
        <p:txBody>
          <a:bodyPr>
            <a:normAutofit fontScale="47500" lnSpcReduction="20000"/>
          </a:bodyPr>
          <a:lstStyle/>
          <a:p>
            <a:pPr marL="137160" indent="0">
              <a:buNone/>
            </a:pPr>
            <a:endParaRPr lang="ru-RU" dirty="0" smtClean="0"/>
          </a:p>
          <a:p>
            <a:pPr marL="137160" indent="0" algn="just">
              <a:buNone/>
            </a:pPr>
            <a:r>
              <a:rPr lang="ru-RU" sz="4400" b="1" u="sng" dirty="0" smtClean="0">
                <a:solidFill>
                  <a:srgbClr val="0000FF"/>
                </a:solidFill>
              </a:rPr>
              <a:t>Цель:</a:t>
            </a:r>
            <a:r>
              <a:rPr lang="ru-RU" sz="4400" dirty="0" smtClean="0">
                <a:solidFill>
                  <a:srgbClr val="FFFF00"/>
                </a:solidFill>
              </a:rPr>
              <a:t> </a:t>
            </a:r>
            <a:r>
              <a:rPr lang="ru-RU" sz="3600" b="1" dirty="0">
                <a:solidFill>
                  <a:srgbClr val="99FF66"/>
                </a:solidFill>
                <a:latin typeface="Arial Narrow" pitchFamily="34" charset="0"/>
              </a:rPr>
              <a:t>донести до сознания родителей необходимость соблюдать требования и правила здоровьесбережения при организации взаимодействия ребенка с компьютером</a:t>
            </a:r>
            <a:r>
              <a:rPr lang="ru-RU" sz="3600" b="1" dirty="0">
                <a:solidFill>
                  <a:schemeClr val="accent6">
                    <a:lumMod val="60000"/>
                    <a:lumOff val="40000"/>
                  </a:schemeClr>
                </a:solidFill>
                <a:latin typeface="Arial Narrow" pitchFamily="34" charset="0"/>
              </a:rPr>
              <a:t>.</a:t>
            </a:r>
          </a:p>
          <a:p>
            <a:pPr marL="137160" indent="0">
              <a:buNone/>
            </a:pPr>
            <a:endParaRPr lang="ru-RU" sz="3600" b="1" u="sng" dirty="0" smtClean="0">
              <a:solidFill>
                <a:srgbClr val="99FF99"/>
              </a:solidFill>
            </a:endParaRPr>
          </a:p>
          <a:p>
            <a:pPr marL="137160" indent="0">
              <a:buNone/>
            </a:pPr>
            <a:r>
              <a:rPr lang="ru-RU" sz="4400" b="1" u="sng" dirty="0" smtClean="0">
                <a:solidFill>
                  <a:srgbClr val="C00000"/>
                </a:solidFill>
              </a:rPr>
              <a:t>Задачи:</a:t>
            </a:r>
          </a:p>
          <a:p>
            <a:pPr algn="just">
              <a:buBlip>
                <a:blip r:embed="rId3"/>
              </a:buBlip>
            </a:pPr>
            <a:r>
              <a:rPr lang="ru-RU" sz="3800" i="1" dirty="0">
                <a:solidFill>
                  <a:schemeClr val="accent6">
                    <a:lumMod val="40000"/>
                    <a:lumOff val="60000"/>
                  </a:schemeClr>
                </a:solidFill>
                <a:latin typeface="Franklin Gothic Medium Cond" pitchFamily="34" charset="0"/>
              </a:rPr>
              <a:t>Образовательные: </a:t>
            </a:r>
            <a:r>
              <a:rPr lang="ru-RU" sz="3800" dirty="0">
                <a:solidFill>
                  <a:schemeClr val="accent6">
                    <a:lumMod val="40000"/>
                    <a:lumOff val="60000"/>
                  </a:schemeClr>
                </a:solidFill>
                <a:latin typeface="Franklin Gothic Medium Cond" pitchFamily="34" charset="0"/>
              </a:rPr>
              <a:t>формировать у родителей представления о роли, возможностях и способах использования компьютера в </a:t>
            </a:r>
            <a:r>
              <a:rPr lang="ru-RU" sz="3800" dirty="0" smtClean="0">
                <a:solidFill>
                  <a:schemeClr val="accent6">
                    <a:lumMod val="40000"/>
                    <a:lumOff val="60000"/>
                  </a:schemeClr>
                </a:solidFill>
                <a:latin typeface="Franklin Gothic Medium Cond" pitchFamily="34" charset="0"/>
              </a:rPr>
              <a:t>развитии </a:t>
            </a:r>
            <a:r>
              <a:rPr lang="ru-RU" sz="3800" dirty="0">
                <a:solidFill>
                  <a:schemeClr val="accent6">
                    <a:lumMod val="40000"/>
                    <a:lumOff val="60000"/>
                  </a:schemeClr>
                </a:solidFill>
                <a:latin typeface="Franklin Gothic Medium Cond" pitchFamily="34" charset="0"/>
              </a:rPr>
              <a:t>детей </a:t>
            </a:r>
            <a:r>
              <a:rPr lang="ru-RU" sz="3800" dirty="0" smtClean="0">
                <a:solidFill>
                  <a:schemeClr val="accent6">
                    <a:lumMod val="40000"/>
                    <a:lumOff val="60000"/>
                  </a:schemeClr>
                </a:solidFill>
                <a:latin typeface="Franklin Gothic Medium Cond" pitchFamily="34" charset="0"/>
              </a:rPr>
              <a:t>дошкольного </a:t>
            </a:r>
            <a:r>
              <a:rPr lang="ru-RU" sz="3800" dirty="0">
                <a:solidFill>
                  <a:schemeClr val="accent6">
                    <a:lumMod val="40000"/>
                    <a:lumOff val="60000"/>
                  </a:schemeClr>
                </a:solidFill>
                <a:latin typeface="Franklin Gothic Medium Cond" pitchFamily="34" charset="0"/>
              </a:rPr>
              <a:t>возраста.</a:t>
            </a:r>
          </a:p>
          <a:p>
            <a:pPr algn="just">
              <a:buBlip>
                <a:blip r:embed="rId3"/>
              </a:buBlip>
            </a:pPr>
            <a:r>
              <a:rPr lang="ru-RU" sz="3800" i="1" dirty="0">
                <a:solidFill>
                  <a:schemeClr val="accent6">
                    <a:lumMod val="40000"/>
                    <a:lumOff val="60000"/>
                  </a:schemeClr>
                </a:solidFill>
                <a:latin typeface="Franklin Gothic Medium Cond" pitchFamily="34" charset="0"/>
              </a:rPr>
              <a:t>Воспитательные:</a:t>
            </a:r>
            <a:r>
              <a:rPr lang="ru-RU" sz="3800" dirty="0">
                <a:solidFill>
                  <a:schemeClr val="accent6">
                    <a:lumMod val="40000"/>
                    <a:lumOff val="60000"/>
                  </a:schemeClr>
                </a:solidFill>
                <a:latin typeface="Franklin Gothic Medium Cond" pitchFamily="34" charset="0"/>
              </a:rPr>
              <a:t> формировать понимание важности поддержания эмоционального контакта с ребёнком во избежание развития у него компьютерной зависимости.</a:t>
            </a:r>
          </a:p>
          <a:p>
            <a:pPr algn="just">
              <a:buBlip>
                <a:blip r:embed="rId3"/>
              </a:buBlip>
            </a:pPr>
            <a:r>
              <a:rPr lang="ru-RU" sz="3800" i="1" dirty="0">
                <a:solidFill>
                  <a:schemeClr val="accent6">
                    <a:lumMod val="40000"/>
                    <a:lumOff val="60000"/>
                  </a:schemeClr>
                </a:solidFill>
                <a:latin typeface="Franklin Gothic Medium Cond" pitchFamily="34" charset="0"/>
              </a:rPr>
              <a:t>Организационные:</a:t>
            </a:r>
            <a:r>
              <a:rPr lang="ru-RU" sz="3800" dirty="0">
                <a:solidFill>
                  <a:schemeClr val="accent6">
                    <a:lumMod val="40000"/>
                    <a:lumOff val="60000"/>
                  </a:schemeClr>
                </a:solidFill>
                <a:latin typeface="Franklin Gothic Medium Cond" pitchFamily="34" charset="0"/>
              </a:rPr>
              <a:t> выработать согласованные действия </a:t>
            </a:r>
            <a:r>
              <a:rPr lang="ru-RU" sz="3800" dirty="0" smtClean="0">
                <a:solidFill>
                  <a:schemeClr val="accent6">
                    <a:lumMod val="40000"/>
                    <a:lumOff val="60000"/>
                  </a:schemeClr>
                </a:solidFill>
                <a:latin typeface="Franklin Gothic Medium Cond" pitchFamily="34" charset="0"/>
              </a:rPr>
              <a:t>детского сада </a:t>
            </a:r>
            <a:r>
              <a:rPr lang="ru-RU" sz="3800" dirty="0">
                <a:solidFill>
                  <a:schemeClr val="accent6">
                    <a:lumMod val="40000"/>
                    <a:lumOff val="60000"/>
                  </a:schemeClr>
                </a:solidFill>
                <a:latin typeface="Franklin Gothic Medium Cond" pitchFamily="34" charset="0"/>
              </a:rPr>
              <a:t>и семьи по правильной организации  </a:t>
            </a:r>
            <a:r>
              <a:rPr lang="ru-RU" sz="3800" dirty="0" smtClean="0">
                <a:solidFill>
                  <a:schemeClr val="accent6">
                    <a:lumMod val="40000"/>
                    <a:lumOff val="60000"/>
                  </a:schemeClr>
                </a:solidFill>
                <a:latin typeface="Franklin Gothic Medium Cond" pitchFamily="34" charset="0"/>
              </a:rPr>
              <a:t>занятий </a:t>
            </a:r>
            <a:r>
              <a:rPr lang="ru-RU" sz="3800" dirty="0">
                <a:solidFill>
                  <a:schemeClr val="accent6">
                    <a:lumMod val="40000"/>
                    <a:lumOff val="60000"/>
                  </a:schemeClr>
                </a:solidFill>
                <a:latin typeface="Franklin Gothic Medium Cond" pitchFamily="34" charset="0"/>
              </a:rPr>
              <a:t>детей на компьютере.</a:t>
            </a:r>
          </a:p>
          <a:p>
            <a:pPr algn="just">
              <a:buBlip>
                <a:blip r:embed="rId3"/>
              </a:buBlip>
            </a:pPr>
            <a:r>
              <a:rPr lang="ru-RU" sz="3800" i="1" dirty="0">
                <a:solidFill>
                  <a:schemeClr val="accent6">
                    <a:lumMod val="40000"/>
                    <a:lumOff val="60000"/>
                  </a:schemeClr>
                </a:solidFill>
                <a:latin typeface="Franklin Gothic Medium Cond" pitchFamily="34" charset="0"/>
              </a:rPr>
              <a:t>Информационные:</a:t>
            </a:r>
            <a:r>
              <a:rPr lang="ru-RU" sz="3800" dirty="0">
                <a:solidFill>
                  <a:schemeClr val="accent6">
                    <a:lumMod val="40000"/>
                    <a:lumOff val="60000"/>
                  </a:schemeClr>
                </a:solidFill>
                <a:latin typeface="Franklin Gothic Medium Cond" pitchFamily="34" charset="0"/>
              </a:rPr>
              <a:t> Предложить практические советы по организации  безопасного взаимодействия ребенка с компьютером</a:t>
            </a:r>
            <a:endParaRPr lang="ru-RU" sz="3800" b="1" u="sng" dirty="0">
              <a:solidFill>
                <a:schemeClr val="accent6">
                  <a:lumMod val="40000"/>
                  <a:lumOff val="60000"/>
                </a:schemeClr>
              </a:solidFill>
              <a:latin typeface="Franklin Gothic Medium Cond" pitchFamily="34" charset="0"/>
            </a:endParaRPr>
          </a:p>
        </p:txBody>
      </p:sp>
      <p:pic>
        <p:nvPicPr>
          <p:cNvPr id="2050" name="Picture 2" descr="M:\Собрание\Дети и компьютер картинки\Chto-takoe-copywri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32656"/>
            <a:ext cx="2339752" cy="1580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26871"/>
      </p:ext>
    </p:extLst>
  </p:cSld>
  <p:clrMapOvr>
    <a:masterClrMapping/>
  </p:clrMapOvr>
  <mc:AlternateContent xmlns:mc="http://schemas.openxmlformats.org/markup-compatibility/2006" xmlns:p14="http://schemas.microsoft.com/office/powerpoint/2010/main">
    <mc:Choice Requires="p14">
      <p:transition spd="slow" p14:dur="3000" advClick="0" advTm="15000">
        <p14:ripple/>
        <p:sndAc>
          <p:stSnd>
            <p:snd r:embed="rId2" name="chimes.wav"/>
          </p:stSnd>
        </p:sndAc>
      </p:transition>
    </mc:Choice>
    <mc:Fallback xmlns="">
      <p:transition spd="slow" advClick="0" advTm="15000">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xEl>
                                              <p:pRg st="1" end="1"/>
                                            </p:txEl>
                                          </p:spTgt>
                                        </p:tgtEl>
                                        <p:attrNameLst>
                                          <p:attrName>style.color</p:attrName>
                                        </p:attrNameLst>
                                      </p:cBhvr>
                                      <p:by>
                                        <p:hsl h="7200000" s="0" l="0"/>
                                      </p:by>
                                    </p:animClr>
                                    <p:animClr clrSpc="hsl" dir="cw">
                                      <p:cBhvr>
                                        <p:cTn id="7" dur="500" fill="hold"/>
                                        <p:tgtEl>
                                          <p:spTgt spid="4">
                                            <p:txEl>
                                              <p:pRg st="1" end="1"/>
                                            </p:txEl>
                                          </p:spTgt>
                                        </p:tgtEl>
                                        <p:attrNameLst>
                                          <p:attrName>fillcolor</p:attrName>
                                        </p:attrNameLst>
                                      </p:cBhvr>
                                      <p:by>
                                        <p:hsl h="7200000" s="0" l="0"/>
                                      </p:by>
                                    </p:animClr>
                                    <p:animClr clrSpc="hsl" dir="cw">
                                      <p:cBhvr>
                                        <p:cTn id="8" dur="500" fill="hold"/>
                                        <p:tgtEl>
                                          <p:spTgt spid="4">
                                            <p:txEl>
                                              <p:pRg st="1" end="1"/>
                                            </p:txEl>
                                          </p:spTgt>
                                        </p:tgtEl>
                                        <p:attrNameLst>
                                          <p:attrName>stroke.color</p:attrName>
                                        </p:attrNameLst>
                                      </p:cBhvr>
                                      <p:by>
                                        <p:hsl h="7200000" s="0" l="0"/>
                                      </p:by>
                                    </p:animClr>
                                    <p:set>
                                      <p:cBhvr>
                                        <p:cTn id="9" dur="500" fill="hold"/>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4">
                                            <p:txEl>
                                              <p:pRg st="3" end="3"/>
                                            </p:txEl>
                                          </p:spTgt>
                                        </p:tgtEl>
                                        <p:attrNameLst>
                                          <p:attrName>style.color</p:attrName>
                                        </p:attrNameLst>
                                      </p:cBhvr>
                                      <p:by>
                                        <p:hsl h="7200000" s="0" l="0"/>
                                      </p:by>
                                    </p:animClr>
                                    <p:animClr clrSpc="hsl" dir="cw">
                                      <p:cBhvr>
                                        <p:cTn id="14" dur="500" fill="hold"/>
                                        <p:tgtEl>
                                          <p:spTgt spid="4">
                                            <p:txEl>
                                              <p:pRg st="3" end="3"/>
                                            </p:txEl>
                                          </p:spTgt>
                                        </p:tgtEl>
                                        <p:attrNameLst>
                                          <p:attrName>fillcolor</p:attrName>
                                        </p:attrNameLst>
                                      </p:cBhvr>
                                      <p:by>
                                        <p:hsl h="7200000" s="0" l="0"/>
                                      </p:by>
                                    </p:animClr>
                                    <p:animClr clrSpc="hsl" dir="cw">
                                      <p:cBhvr>
                                        <p:cTn id="15" dur="500" fill="hold"/>
                                        <p:tgtEl>
                                          <p:spTgt spid="4">
                                            <p:txEl>
                                              <p:pRg st="3" end="3"/>
                                            </p:txEl>
                                          </p:spTgt>
                                        </p:tgtEl>
                                        <p:attrNameLst>
                                          <p:attrName>stroke.color</p:attrName>
                                        </p:attrNameLst>
                                      </p:cBhvr>
                                      <p:by>
                                        <p:hsl h="7200000" s="0" l="0"/>
                                      </p:by>
                                    </p:animClr>
                                    <p:set>
                                      <p:cBhvr>
                                        <p:cTn id="16" dur="500" fill="hold"/>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4">
                                            <p:txEl>
                                              <p:pRg st="4" end="4"/>
                                            </p:txEl>
                                          </p:spTgt>
                                        </p:tgtEl>
                                        <p:attrNameLst>
                                          <p:attrName>style.color</p:attrName>
                                        </p:attrNameLst>
                                      </p:cBhvr>
                                      <p:by>
                                        <p:hsl h="7200000" s="0" l="0"/>
                                      </p:by>
                                    </p:animClr>
                                    <p:animClr clrSpc="hsl" dir="cw">
                                      <p:cBhvr>
                                        <p:cTn id="21" dur="500" fill="hold"/>
                                        <p:tgtEl>
                                          <p:spTgt spid="4">
                                            <p:txEl>
                                              <p:pRg st="4" end="4"/>
                                            </p:txEl>
                                          </p:spTgt>
                                        </p:tgtEl>
                                        <p:attrNameLst>
                                          <p:attrName>fillcolor</p:attrName>
                                        </p:attrNameLst>
                                      </p:cBhvr>
                                      <p:by>
                                        <p:hsl h="7200000" s="0" l="0"/>
                                      </p:by>
                                    </p:animClr>
                                    <p:animClr clrSpc="hsl" dir="cw">
                                      <p:cBhvr>
                                        <p:cTn id="22" dur="500" fill="hold"/>
                                        <p:tgtEl>
                                          <p:spTgt spid="4">
                                            <p:txEl>
                                              <p:pRg st="4" end="4"/>
                                            </p:txEl>
                                          </p:spTgt>
                                        </p:tgtEl>
                                        <p:attrNameLst>
                                          <p:attrName>stroke.color</p:attrName>
                                        </p:attrNameLst>
                                      </p:cBhvr>
                                      <p:by>
                                        <p:hsl h="7200000" s="0" l="0"/>
                                      </p:by>
                                    </p:animClr>
                                    <p:set>
                                      <p:cBhvr>
                                        <p:cTn id="23" dur="500" fill="hold"/>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4">
                                            <p:txEl>
                                              <p:pRg st="5" end="5"/>
                                            </p:txEl>
                                          </p:spTgt>
                                        </p:tgtEl>
                                        <p:attrNameLst>
                                          <p:attrName>style.color</p:attrName>
                                        </p:attrNameLst>
                                      </p:cBhvr>
                                      <p:by>
                                        <p:hsl h="7200000" s="0" l="0"/>
                                      </p:by>
                                    </p:animClr>
                                    <p:animClr clrSpc="hsl" dir="cw">
                                      <p:cBhvr>
                                        <p:cTn id="28" dur="500" fill="hold"/>
                                        <p:tgtEl>
                                          <p:spTgt spid="4">
                                            <p:txEl>
                                              <p:pRg st="5" end="5"/>
                                            </p:txEl>
                                          </p:spTgt>
                                        </p:tgtEl>
                                        <p:attrNameLst>
                                          <p:attrName>fillcolor</p:attrName>
                                        </p:attrNameLst>
                                      </p:cBhvr>
                                      <p:by>
                                        <p:hsl h="7200000" s="0" l="0"/>
                                      </p:by>
                                    </p:animClr>
                                    <p:animClr clrSpc="hsl" dir="cw">
                                      <p:cBhvr>
                                        <p:cTn id="29" dur="500" fill="hold"/>
                                        <p:tgtEl>
                                          <p:spTgt spid="4">
                                            <p:txEl>
                                              <p:pRg st="5" end="5"/>
                                            </p:txEl>
                                          </p:spTgt>
                                        </p:tgtEl>
                                        <p:attrNameLst>
                                          <p:attrName>stroke.color</p:attrName>
                                        </p:attrNameLst>
                                      </p:cBhvr>
                                      <p:by>
                                        <p:hsl h="7200000" s="0" l="0"/>
                                      </p:by>
                                    </p:animClr>
                                    <p:set>
                                      <p:cBhvr>
                                        <p:cTn id="30" dur="500" fill="hold"/>
                                        <p:tgtEl>
                                          <p:spTgt spid="4">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4">
                                            <p:txEl>
                                              <p:pRg st="6" end="6"/>
                                            </p:txEl>
                                          </p:spTgt>
                                        </p:tgtEl>
                                        <p:attrNameLst>
                                          <p:attrName>style.color</p:attrName>
                                        </p:attrNameLst>
                                      </p:cBhvr>
                                      <p:by>
                                        <p:hsl h="7200000" s="0" l="0"/>
                                      </p:by>
                                    </p:animClr>
                                    <p:animClr clrSpc="hsl" dir="cw">
                                      <p:cBhvr>
                                        <p:cTn id="35" dur="500" fill="hold"/>
                                        <p:tgtEl>
                                          <p:spTgt spid="4">
                                            <p:txEl>
                                              <p:pRg st="6" end="6"/>
                                            </p:txEl>
                                          </p:spTgt>
                                        </p:tgtEl>
                                        <p:attrNameLst>
                                          <p:attrName>fillcolor</p:attrName>
                                        </p:attrNameLst>
                                      </p:cBhvr>
                                      <p:by>
                                        <p:hsl h="7200000" s="0" l="0"/>
                                      </p:by>
                                    </p:animClr>
                                    <p:animClr clrSpc="hsl" dir="cw">
                                      <p:cBhvr>
                                        <p:cTn id="36" dur="500" fill="hold"/>
                                        <p:tgtEl>
                                          <p:spTgt spid="4">
                                            <p:txEl>
                                              <p:pRg st="6" end="6"/>
                                            </p:txEl>
                                          </p:spTgt>
                                        </p:tgtEl>
                                        <p:attrNameLst>
                                          <p:attrName>stroke.color</p:attrName>
                                        </p:attrNameLst>
                                      </p:cBhvr>
                                      <p:by>
                                        <p:hsl h="7200000" s="0" l="0"/>
                                      </p:by>
                                    </p:animClr>
                                    <p:set>
                                      <p:cBhvr>
                                        <p:cTn id="37" dur="500" fill="hold"/>
                                        <p:tgtEl>
                                          <p:spTgt spid="4">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4">
                                            <p:txEl>
                                              <p:pRg st="7" end="7"/>
                                            </p:txEl>
                                          </p:spTgt>
                                        </p:tgtEl>
                                        <p:attrNameLst>
                                          <p:attrName>style.color</p:attrName>
                                        </p:attrNameLst>
                                      </p:cBhvr>
                                      <p:by>
                                        <p:hsl h="7200000" s="0" l="0"/>
                                      </p:by>
                                    </p:animClr>
                                    <p:animClr clrSpc="hsl" dir="cw">
                                      <p:cBhvr>
                                        <p:cTn id="42" dur="500" fill="hold"/>
                                        <p:tgtEl>
                                          <p:spTgt spid="4">
                                            <p:txEl>
                                              <p:pRg st="7" end="7"/>
                                            </p:txEl>
                                          </p:spTgt>
                                        </p:tgtEl>
                                        <p:attrNameLst>
                                          <p:attrName>fillcolor</p:attrName>
                                        </p:attrNameLst>
                                      </p:cBhvr>
                                      <p:by>
                                        <p:hsl h="7200000" s="0" l="0"/>
                                      </p:by>
                                    </p:animClr>
                                    <p:animClr clrSpc="hsl" dir="cw">
                                      <p:cBhvr>
                                        <p:cTn id="43" dur="500" fill="hold"/>
                                        <p:tgtEl>
                                          <p:spTgt spid="4">
                                            <p:txEl>
                                              <p:pRg st="7" end="7"/>
                                            </p:txEl>
                                          </p:spTgt>
                                        </p:tgtEl>
                                        <p:attrNameLst>
                                          <p:attrName>stroke.color</p:attrName>
                                        </p:attrNameLst>
                                      </p:cBhvr>
                                      <p:by>
                                        <p:hsl h="7200000" s="0" l="0"/>
                                      </p:by>
                                    </p:animClr>
                                    <p:set>
                                      <p:cBhvr>
                                        <p:cTn id="44" dur="500" fill="hold"/>
                                        <p:tgtEl>
                                          <p:spTgt spid="4">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3008313" cy="792088"/>
          </a:xfrm>
        </p:spPr>
        <p:txBody>
          <a:bodyPr>
            <a:noAutofit/>
          </a:bodyPr>
          <a:lstStyle/>
          <a:p>
            <a:pPr algn="ctr"/>
            <a:r>
              <a:rPr lang="ru-RU"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Миф№4</a:t>
            </a:r>
            <a:r>
              <a:rPr lang="ru-RU" sz="2800" dirty="0" smtClean="0"/>
              <a:t/>
            </a:r>
            <a:br>
              <a:rPr lang="ru-RU" sz="2800" dirty="0" smtClean="0"/>
            </a:br>
            <a:r>
              <a:rPr lang="ru-RU" sz="2800" b="1" dirty="0" smtClean="0">
                <a:solidFill>
                  <a:srgbClr val="FFFF66"/>
                </a:solidFill>
              </a:rPr>
              <a:t>Ребенок и интернет – это плохо!</a:t>
            </a:r>
            <a:endParaRPr lang="ru-RU" sz="2800" b="1" dirty="0">
              <a:solidFill>
                <a:srgbClr val="FFFF66"/>
              </a:solidFill>
            </a:endParaRPr>
          </a:p>
        </p:txBody>
      </p:sp>
      <p:sp>
        <p:nvSpPr>
          <p:cNvPr id="4" name="Объект 3"/>
          <p:cNvSpPr>
            <a:spLocks noGrp="1"/>
          </p:cNvSpPr>
          <p:nvPr>
            <p:ph sz="half" idx="1"/>
          </p:nvPr>
        </p:nvSpPr>
        <p:spPr>
          <a:xfrm>
            <a:off x="251520" y="3807920"/>
            <a:ext cx="4248472" cy="2601889"/>
          </a:xfrm>
        </p:spPr>
        <p:txBody>
          <a:bodyPr>
            <a:normAutofit fontScale="62500" lnSpcReduction="20000"/>
          </a:bodyPr>
          <a:lstStyle/>
          <a:p>
            <a:pPr marL="137160" indent="0">
              <a:buNone/>
            </a:pPr>
            <a:r>
              <a:rPr lang="ru-RU" b="1" dirty="0">
                <a:latin typeface="Arial Narrow" pitchFamily="34" charset="0"/>
              </a:rPr>
              <a:t>П</a:t>
            </a:r>
            <a:r>
              <a:rPr lang="ru-RU" b="1" dirty="0" smtClean="0">
                <a:latin typeface="Arial Narrow" pitchFamily="34" charset="0"/>
              </a:rPr>
              <a:t>росто </a:t>
            </a:r>
            <a:r>
              <a:rPr lang="ru-RU" b="1" dirty="0">
                <a:latin typeface="Arial Narrow" pitchFamily="34" charset="0"/>
              </a:rPr>
              <a:t>подключить интернет и позволить ребенку проводить время в интернете без какого – либо контроля со стороны взрослых людей </a:t>
            </a:r>
            <a:r>
              <a:rPr lang="ru-RU" b="1" dirty="0" smtClean="0">
                <a:latin typeface="Arial Narrow" pitchFamily="34" charset="0"/>
              </a:rPr>
              <a:t> </a:t>
            </a:r>
            <a:r>
              <a:rPr lang="ru-RU" b="1" dirty="0">
                <a:latin typeface="Arial Narrow" pitchFamily="34" charset="0"/>
              </a:rPr>
              <a:t>крайне неразумно. Если, с одной стороны, в интернете можно массу полезной информации, то с другой стороны, в интернете можно встретить огромное количество негативной информации: сцен насилия, жестокости и откровенно порнографические сцены. Разумеется, все это может крайне негативным образом воздействовать на детскую психику.</a:t>
            </a:r>
          </a:p>
          <a:p>
            <a:pPr marL="137160" indent="0" algn="just">
              <a:buNone/>
            </a:pPr>
            <a:endParaRPr lang="ru-RU" dirty="0"/>
          </a:p>
        </p:txBody>
      </p:sp>
      <p:pic>
        <p:nvPicPr>
          <p:cNvPr id="26626" name="Picture 2" descr="M:\Собрание\Дети и компьютер картинки\internet-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77072"/>
            <a:ext cx="3261301" cy="233273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6627" name="Picture 3" descr="M:\Собрание\Дети и компьютер картинки\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81" y="1674254"/>
            <a:ext cx="2624001" cy="2133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Объект 3"/>
          <p:cNvSpPr txBox="1">
            <a:spLocks/>
          </p:cNvSpPr>
          <p:nvPr/>
        </p:nvSpPr>
        <p:spPr>
          <a:xfrm>
            <a:off x="4355976" y="188640"/>
            <a:ext cx="4392488" cy="4104456"/>
          </a:xfrm>
          <a:prstGeom prst="rect">
            <a:avLst/>
          </a:prstGeom>
        </p:spPr>
        <p:txBody>
          <a:bodyPr vert="horz">
            <a:normAutofit fontScale="70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6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ru-RU" b="1" dirty="0" smtClean="0">
                <a:latin typeface="Arial Narrow" pitchFamily="34" charset="0"/>
              </a:rPr>
              <a:t>С этим, безусловно, согласятся все родители без исключения. Однако далеко не у всех родителей есть возможность постоянно находиться рядом со своими детьми. Да и у детей более старшего возраста подобный тотальный контроль может вызвать бурную реакцию протеста. Поэтому гораздо разумнее будет установить на компьютер так называемый «семейный фильтр». Существует достаточно большое количество программ, которые позволяют родителям ограничить доступ детей на те сайты, которую могут оказать негативное воздействие на неокрепшую детскую психику.</a:t>
            </a:r>
          </a:p>
          <a:p>
            <a:pPr marL="137160" indent="0">
              <a:buFont typeface="Wingdings 2"/>
              <a:buNone/>
            </a:pPr>
            <a:endParaRPr lang="ru-RU" dirty="0"/>
          </a:p>
        </p:txBody>
      </p:sp>
    </p:spTree>
    <p:extLst>
      <p:ext uri="{BB962C8B-B14F-4D97-AF65-F5344CB8AC3E}">
        <p14:creationId xmlns:p14="http://schemas.microsoft.com/office/powerpoint/2010/main" val="2304362804"/>
      </p:ext>
    </p:extLst>
  </p:cSld>
  <p:clrMapOvr>
    <a:masterClrMapping/>
  </p:clrMapOvr>
  <mc:AlternateContent xmlns:mc="http://schemas.openxmlformats.org/markup-compatibility/2006" xmlns:p14="http://schemas.microsoft.com/office/powerpoint/2010/main">
    <mc:Choice Requires="p14">
      <p:transition spd="slow" p14:dur="800" advClick="0" advTm="15000">
        <p:circle/>
        <p:sndAc>
          <p:stSnd>
            <p:snd r:embed="rId2" name="hammer.wav"/>
          </p:stSnd>
        </p:sndAc>
      </p:transition>
    </mc:Choice>
    <mc:Fallback xmlns="">
      <p:transition spd="slow" advClick="0" advTm="15000">
        <p:circle/>
        <p:sndAc>
          <p:stSnd>
            <p:snd r:embed="rId5"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Effect transition="in" filter="randombar(horizontal)">
                                      <p:cBhvr>
                                        <p:cTn id="14" dur="500"/>
                                        <p:tgtEl>
                                          <p:spTgt spid="2662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26626"/>
                                        </p:tgtEl>
                                      </p:cBhvr>
                                    </p:animEffect>
                                    <p:animScale>
                                      <p:cBhvr>
                                        <p:cTn id="19" dur="250" autoRev="1" fill="hold"/>
                                        <p:tgtEl>
                                          <p:spTgt spid="266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332656"/>
            <a:ext cx="3384376" cy="648072"/>
          </a:xfrm>
        </p:spPr>
        <p:txBody>
          <a:bodyPr>
            <a:prstTxWarp prst="textChevron">
              <a:avLst/>
            </a:prstTxWarp>
            <a:noAutofit/>
          </a:bodyPr>
          <a:lstStyle/>
          <a:p>
            <a:r>
              <a:rPr lang="ru-RU" sz="4800" dirty="0" smtClean="0">
                <a:ln w="17780" cmpd="sng">
                  <a:solidFill>
                    <a:srgbClr val="FFFFFF"/>
                  </a:solidFill>
                  <a:prstDash val="solid"/>
                  <a:miter lim="800000"/>
                </a:ln>
                <a:solidFill>
                  <a:srgbClr val="FF33CC"/>
                </a:solidFill>
                <a:effectLst>
                  <a:outerShdw blurRad="50800" algn="tl" rotWithShape="0">
                    <a:srgbClr val="000000"/>
                  </a:outerShdw>
                </a:effectLst>
              </a:rPr>
              <a:t>Вывод</a:t>
            </a:r>
            <a:endParaRPr lang="ru-RU" sz="4800" dirty="0">
              <a:ln w="17780" cmpd="sng">
                <a:solidFill>
                  <a:srgbClr val="FFFFFF"/>
                </a:solidFill>
                <a:prstDash val="solid"/>
                <a:miter lim="800000"/>
              </a:ln>
              <a:solidFill>
                <a:srgbClr val="FF33CC"/>
              </a:solidFill>
              <a:effectLst>
                <a:outerShdw blurRad="50800" algn="tl" rotWithShape="0">
                  <a:srgbClr val="000000"/>
                </a:outerShdw>
              </a:effectLst>
            </a:endParaRPr>
          </a:p>
        </p:txBody>
      </p:sp>
      <p:sp>
        <p:nvSpPr>
          <p:cNvPr id="3" name="Объект 2"/>
          <p:cNvSpPr>
            <a:spLocks noGrp="1"/>
          </p:cNvSpPr>
          <p:nvPr>
            <p:ph idx="1"/>
          </p:nvPr>
        </p:nvSpPr>
        <p:spPr>
          <a:xfrm>
            <a:off x="467544" y="1196752"/>
            <a:ext cx="8229600" cy="1108720"/>
          </a:xfrm>
        </p:spPr>
        <p:txBody>
          <a:bodyPr>
            <a:normAutofit fontScale="92500" lnSpcReduction="20000"/>
          </a:bodyPr>
          <a:lstStyle/>
          <a:p>
            <a:pPr marL="137160" indent="0" algn="ctr">
              <a:buNone/>
            </a:pPr>
            <a:r>
              <a:rPr lang="ru-RU" sz="2000" b="1" dirty="0">
                <a:solidFill>
                  <a:srgbClr val="FFFF00"/>
                </a:solidFill>
                <a:latin typeface="+mj-lt"/>
              </a:rPr>
              <a:t>Развивающие компьютерные игры для детей – это отличный способ самообразования, а умение пользоваться Интернетом, может стать хорошей школой общения и навыков по поиску и отбору информации. </a:t>
            </a:r>
          </a:p>
          <a:p>
            <a:pPr marL="137160" indent="0" algn="just">
              <a:buNone/>
            </a:pPr>
            <a:endParaRPr lang="ru-RU" dirty="0"/>
          </a:p>
        </p:txBody>
      </p:sp>
      <p:graphicFrame>
        <p:nvGraphicFramePr>
          <p:cNvPr id="6" name="Схема 5"/>
          <p:cNvGraphicFramePr/>
          <p:nvPr>
            <p:extLst>
              <p:ext uri="{D42A27DB-BD31-4B8C-83A1-F6EECF244321}">
                <p14:modId xmlns:p14="http://schemas.microsoft.com/office/powerpoint/2010/main" val="94773882"/>
              </p:ext>
            </p:extLst>
          </p:nvPr>
        </p:nvGraphicFramePr>
        <p:xfrm>
          <a:off x="467544" y="2348880"/>
          <a:ext cx="82296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I:\Собрание\Дети и компьютер картинки\log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0412" y="4085046"/>
            <a:ext cx="1026691" cy="11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949349"/>
      </p:ext>
    </p:extLst>
  </p:cSld>
  <p:clrMapOvr>
    <a:masterClrMapping/>
  </p:clrMapOvr>
  <p:transition spd="slow" advClick="0" advTm="15000">
    <p:push dir="u"/>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graphicEl>
                                              <a:dgm id="{BAB4BC17-EF29-47E7-A75C-76DAB9C36CFE}"/>
                                            </p:graphicEl>
                                          </p:spTgt>
                                        </p:tgtEl>
                                        <p:attrNameLst>
                                          <p:attrName>style.color</p:attrName>
                                        </p:attrNameLst>
                                      </p:cBhvr>
                                      <p:by>
                                        <p:hsl h="7200000" s="0" l="0"/>
                                      </p:by>
                                    </p:animClr>
                                    <p:animClr clrSpc="hsl" dir="cw">
                                      <p:cBhvr>
                                        <p:cTn id="7" dur="500" fill="hold"/>
                                        <p:tgtEl>
                                          <p:spTgt spid="6">
                                            <p:graphicEl>
                                              <a:dgm id="{BAB4BC17-EF29-47E7-A75C-76DAB9C36CFE}"/>
                                            </p:graphicEl>
                                          </p:spTgt>
                                        </p:tgtEl>
                                        <p:attrNameLst>
                                          <p:attrName>fillcolor</p:attrName>
                                        </p:attrNameLst>
                                      </p:cBhvr>
                                      <p:by>
                                        <p:hsl h="7200000" s="0" l="0"/>
                                      </p:by>
                                    </p:animClr>
                                    <p:animClr clrSpc="hsl" dir="cw">
                                      <p:cBhvr>
                                        <p:cTn id="8" dur="500" fill="hold"/>
                                        <p:tgtEl>
                                          <p:spTgt spid="6">
                                            <p:graphicEl>
                                              <a:dgm id="{BAB4BC17-EF29-47E7-A75C-76DAB9C36CFE}"/>
                                            </p:graphicEl>
                                          </p:spTgt>
                                        </p:tgtEl>
                                        <p:attrNameLst>
                                          <p:attrName>stroke.color</p:attrName>
                                        </p:attrNameLst>
                                      </p:cBhvr>
                                      <p:by>
                                        <p:hsl h="7200000" s="0" l="0"/>
                                      </p:by>
                                    </p:animClr>
                                    <p:set>
                                      <p:cBhvr>
                                        <p:cTn id="9" dur="500" fill="hold"/>
                                        <p:tgtEl>
                                          <p:spTgt spid="6">
                                            <p:graphicEl>
                                              <a:dgm id="{BAB4BC17-EF29-47E7-A75C-76DAB9C36CFE}"/>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6">
                                            <p:graphicEl>
                                              <a:dgm id="{F294E593-D15F-46D1-B9A4-7A868E66242D}"/>
                                            </p:graphicEl>
                                          </p:spTgt>
                                        </p:tgtEl>
                                        <p:attrNameLst>
                                          <p:attrName>style.color</p:attrName>
                                        </p:attrNameLst>
                                      </p:cBhvr>
                                      <p:by>
                                        <p:hsl h="7200000" s="0" l="0"/>
                                      </p:by>
                                    </p:animClr>
                                    <p:animClr clrSpc="hsl" dir="cw">
                                      <p:cBhvr>
                                        <p:cTn id="12" dur="500" fill="hold"/>
                                        <p:tgtEl>
                                          <p:spTgt spid="6">
                                            <p:graphicEl>
                                              <a:dgm id="{F294E593-D15F-46D1-B9A4-7A868E66242D}"/>
                                            </p:graphicEl>
                                          </p:spTgt>
                                        </p:tgtEl>
                                        <p:attrNameLst>
                                          <p:attrName>fillcolor</p:attrName>
                                        </p:attrNameLst>
                                      </p:cBhvr>
                                      <p:by>
                                        <p:hsl h="7200000" s="0" l="0"/>
                                      </p:by>
                                    </p:animClr>
                                    <p:animClr clrSpc="hsl" dir="cw">
                                      <p:cBhvr>
                                        <p:cTn id="13" dur="500" fill="hold"/>
                                        <p:tgtEl>
                                          <p:spTgt spid="6">
                                            <p:graphicEl>
                                              <a:dgm id="{F294E593-D15F-46D1-B9A4-7A868E66242D}"/>
                                            </p:graphicEl>
                                          </p:spTgt>
                                        </p:tgtEl>
                                        <p:attrNameLst>
                                          <p:attrName>stroke.color</p:attrName>
                                        </p:attrNameLst>
                                      </p:cBhvr>
                                      <p:by>
                                        <p:hsl h="7200000" s="0" l="0"/>
                                      </p:by>
                                    </p:animClr>
                                    <p:set>
                                      <p:cBhvr>
                                        <p:cTn id="14" dur="500" fill="hold"/>
                                        <p:tgtEl>
                                          <p:spTgt spid="6">
                                            <p:graphicEl>
                                              <a:dgm id="{F294E593-D15F-46D1-B9A4-7A868E66242D}"/>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6">
                                            <p:graphicEl>
                                              <a:dgm id="{0AFF95E6-AC07-48A4-8937-0456D8FB660A}"/>
                                            </p:graphicEl>
                                          </p:spTgt>
                                        </p:tgtEl>
                                        <p:attrNameLst>
                                          <p:attrName>style.color</p:attrName>
                                        </p:attrNameLst>
                                      </p:cBhvr>
                                      <p:by>
                                        <p:hsl h="7200000" s="0" l="0"/>
                                      </p:by>
                                    </p:animClr>
                                    <p:animClr clrSpc="hsl" dir="cw">
                                      <p:cBhvr>
                                        <p:cTn id="17" dur="500" fill="hold"/>
                                        <p:tgtEl>
                                          <p:spTgt spid="6">
                                            <p:graphicEl>
                                              <a:dgm id="{0AFF95E6-AC07-48A4-8937-0456D8FB660A}"/>
                                            </p:graphicEl>
                                          </p:spTgt>
                                        </p:tgtEl>
                                        <p:attrNameLst>
                                          <p:attrName>fillcolor</p:attrName>
                                        </p:attrNameLst>
                                      </p:cBhvr>
                                      <p:by>
                                        <p:hsl h="7200000" s="0" l="0"/>
                                      </p:by>
                                    </p:animClr>
                                    <p:animClr clrSpc="hsl" dir="cw">
                                      <p:cBhvr>
                                        <p:cTn id="18" dur="500" fill="hold"/>
                                        <p:tgtEl>
                                          <p:spTgt spid="6">
                                            <p:graphicEl>
                                              <a:dgm id="{0AFF95E6-AC07-48A4-8937-0456D8FB660A}"/>
                                            </p:graphicEl>
                                          </p:spTgt>
                                        </p:tgtEl>
                                        <p:attrNameLst>
                                          <p:attrName>stroke.color</p:attrName>
                                        </p:attrNameLst>
                                      </p:cBhvr>
                                      <p:by>
                                        <p:hsl h="7200000" s="0" l="0"/>
                                      </p:by>
                                    </p:animClr>
                                    <p:set>
                                      <p:cBhvr>
                                        <p:cTn id="19" dur="500" fill="hold"/>
                                        <p:tgtEl>
                                          <p:spTgt spid="6">
                                            <p:graphicEl>
                                              <a:dgm id="{0AFF95E6-AC07-48A4-8937-0456D8FB660A}"/>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6">
                                            <p:graphicEl>
                                              <a:dgm id="{09A671E9-A932-4AE4-9E93-12C8BD655976}"/>
                                            </p:graphicEl>
                                          </p:spTgt>
                                        </p:tgtEl>
                                        <p:attrNameLst>
                                          <p:attrName>style.color</p:attrName>
                                        </p:attrNameLst>
                                      </p:cBhvr>
                                      <p:by>
                                        <p:hsl h="7200000" s="0" l="0"/>
                                      </p:by>
                                    </p:animClr>
                                    <p:animClr clrSpc="hsl" dir="cw">
                                      <p:cBhvr>
                                        <p:cTn id="22" dur="500" fill="hold"/>
                                        <p:tgtEl>
                                          <p:spTgt spid="6">
                                            <p:graphicEl>
                                              <a:dgm id="{09A671E9-A932-4AE4-9E93-12C8BD655976}"/>
                                            </p:graphicEl>
                                          </p:spTgt>
                                        </p:tgtEl>
                                        <p:attrNameLst>
                                          <p:attrName>fillcolor</p:attrName>
                                        </p:attrNameLst>
                                      </p:cBhvr>
                                      <p:by>
                                        <p:hsl h="7200000" s="0" l="0"/>
                                      </p:by>
                                    </p:animClr>
                                    <p:animClr clrSpc="hsl" dir="cw">
                                      <p:cBhvr>
                                        <p:cTn id="23" dur="500" fill="hold"/>
                                        <p:tgtEl>
                                          <p:spTgt spid="6">
                                            <p:graphicEl>
                                              <a:dgm id="{09A671E9-A932-4AE4-9E93-12C8BD655976}"/>
                                            </p:graphicEl>
                                          </p:spTgt>
                                        </p:tgtEl>
                                        <p:attrNameLst>
                                          <p:attrName>stroke.color</p:attrName>
                                        </p:attrNameLst>
                                      </p:cBhvr>
                                      <p:by>
                                        <p:hsl h="7200000" s="0" l="0"/>
                                      </p:by>
                                    </p:animClr>
                                    <p:set>
                                      <p:cBhvr>
                                        <p:cTn id="24" dur="500" fill="hold"/>
                                        <p:tgtEl>
                                          <p:spTgt spid="6">
                                            <p:graphicEl>
                                              <a:dgm id="{09A671E9-A932-4AE4-9E93-12C8BD655976}"/>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6">
                                            <p:graphicEl>
                                              <a:dgm id="{78AB5C94-5DD0-4561-B9B8-AB3F6B3D130B}"/>
                                            </p:graphicEl>
                                          </p:spTgt>
                                        </p:tgtEl>
                                        <p:attrNameLst>
                                          <p:attrName>style.color</p:attrName>
                                        </p:attrNameLst>
                                      </p:cBhvr>
                                      <p:by>
                                        <p:hsl h="7200000" s="0" l="0"/>
                                      </p:by>
                                    </p:animClr>
                                    <p:animClr clrSpc="hsl" dir="cw">
                                      <p:cBhvr>
                                        <p:cTn id="27" dur="500" fill="hold"/>
                                        <p:tgtEl>
                                          <p:spTgt spid="6">
                                            <p:graphicEl>
                                              <a:dgm id="{78AB5C94-5DD0-4561-B9B8-AB3F6B3D130B}"/>
                                            </p:graphicEl>
                                          </p:spTgt>
                                        </p:tgtEl>
                                        <p:attrNameLst>
                                          <p:attrName>fillcolor</p:attrName>
                                        </p:attrNameLst>
                                      </p:cBhvr>
                                      <p:by>
                                        <p:hsl h="7200000" s="0" l="0"/>
                                      </p:by>
                                    </p:animClr>
                                    <p:animClr clrSpc="hsl" dir="cw">
                                      <p:cBhvr>
                                        <p:cTn id="28" dur="500" fill="hold"/>
                                        <p:tgtEl>
                                          <p:spTgt spid="6">
                                            <p:graphicEl>
                                              <a:dgm id="{78AB5C94-5DD0-4561-B9B8-AB3F6B3D130B}"/>
                                            </p:graphicEl>
                                          </p:spTgt>
                                        </p:tgtEl>
                                        <p:attrNameLst>
                                          <p:attrName>stroke.color</p:attrName>
                                        </p:attrNameLst>
                                      </p:cBhvr>
                                      <p:by>
                                        <p:hsl h="7200000" s="0" l="0"/>
                                      </p:by>
                                    </p:animClr>
                                    <p:set>
                                      <p:cBhvr>
                                        <p:cTn id="29" dur="500" fill="hold"/>
                                        <p:tgtEl>
                                          <p:spTgt spid="6">
                                            <p:graphicEl>
                                              <a:dgm id="{78AB5C94-5DD0-4561-B9B8-AB3F6B3D130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Собрание\Дети и компьютер картинки\yp_computerki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4762500"/>
            <a:ext cx="29337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M:\Собрание\Дети и компьютер картинки\19534221-575x3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0"/>
            <a:ext cx="2983210" cy="19888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267744" y="274638"/>
            <a:ext cx="6624736" cy="1143000"/>
          </a:xfrm>
        </p:spPr>
        <p:txBody>
          <a:bodyPr>
            <a:normAutofit fontScale="90000"/>
          </a:bodyPr>
          <a:lstStyle/>
          <a:p>
            <a:r>
              <a:rPr lang="ru-RU" dirty="0" smtClean="0">
                <a:solidFill>
                  <a:srgbClr val="FFFF00"/>
                </a:solidFill>
              </a:rPr>
              <a:t>Правила работы на компьютере детей дошкольного возраста</a:t>
            </a:r>
            <a:endParaRPr lang="ru-RU" dirty="0">
              <a:solidFill>
                <a:srgbClr val="FFFF00"/>
              </a:solidFill>
            </a:endParaRPr>
          </a:p>
        </p:txBody>
      </p:sp>
      <p:sp>
        <p:nvSpPr>
          <p:cNvPr id="3" name="Объект 2"/>
          <p:cNvSpPr>
            <a:spLocks noGrp="1"/>
          </p:cNvSpPr>
          <p:nvPr>
            <p:ph idx="1"/>
          </p:nvPr>
        </p:nvSpPr>
        <p:spPr>
          <a:xfrm>
            <a:off x="179512" y="1844824"/>
            <a:ext cx="8229600" cy="4752528"/>
          </a:xfrm>
        </p:spPr>
        <p:txBody>
          <a:bodyPr>
            <a:normAutofit fontScale="32500" lnSpcReduction="20000"/>
          </a:bodyPr>
          <a:lstStyle/>
          <a:p>
            <a:pPr marL="137160" indent="0">
              <a:buNone/>
            </a:pPr>
            <a:r>
              <a:rPr lang="ru-RU" sz="5800" b="1" dirty="0">
                <a:solidFill>
                  <a:schemeClr val="accent4">
                    <a:lumMod val="40000"/>
                    <a:lumOff val="60000"/>
                  </a:schemeClr>
                </a:solidFill>
                <a:latin typeface="+mj-lt"/>
              </a:rPr>
              <a:t>1</a:t>
            </a:r>
            <a:r>
              <a:rPr lang="ru-RU" sz="5800" b="1" dirty="0" smtClean="0">
                <a:solidFill>
                  <a:schemeClr val="accent4">
                    <a:lumMod val="40000"/>
                    <a:lumOff val="60000"/>
                  </a:schemeClr>
                </a:solidFill>
                <a:latin typeface="+mj-lt"/>
              </a:rPr>
              <a:t>. Ребенок </a:t>
            </a:r>
            <a:r>
              <a:rPr lang="ru-RU" sz="5800" b="1" dirty="0">
                <a:solidFill>
                  <a:schemeClr val="accent4">
                    <a:lumMod val="40000"/>
                    <a:lumOff val="60000"/>
                  </a:schemeClr>
                </a:solidFill>
                <a:latin typeface="+mj-lt"/>
              </a:rPr>
              <a:t>может играть в компьютерные игры не более 15 минут в день.</a:t>
            </a:r>
          </a:p>
          <a:p>
            <a:pPr marL="137160" indent="0">
              <a:buNone/>
            </a:pPr>
            <a:r>
              <a:rPr lang="ru-RU" sz="5800" b="1" dirty="0">
                <a:solidFill>
                  <a:schemeClr val="accent4">
                    <a:lumMod val="40000"/>
                    <a:lumOff val="60000"/>
                  </a:schemeClr>
                </a:solidFill>
                <a:latin typeface="+mj-lt"/>
              </a:rPr>
              <a:t>2</a:t>
            </a:r>
            <a:r>
              <a:rPr lang="ru-RU" sz="5800" b="1" dirty="0" smtClean="0">
                <a:solidFill>
                  <a:schemeClr val="accent4">
                    <a:lumMod val="40000"/>
                    <a:lumOff val="60000"/>
                  </a:schemeClr>
                </a:solidFill>
                <a:latin typeface="+mj-lt"/>
              </a:rPr>
              <a:t>. Лучше </a:t>
            </a:r>
            <a:r>
              <a:rPr lang="ru-RU" sz="5800" b="1" dirty="0">
                <a:solidFill>
                  <a:schemeClr val="accent4">
                    <a:lumMod val="40000"/>
                    <a:lumOff val="60000"/>
                  </a:schemeClr>
                </a:solidFill>
                <a:latin typeface="+mj-lt"/>
              </a:rPr>
              <a:t>играть в компьютерные игры в первой половине дня.</a:t>
            </a:r>
          </a:p>
          <a:p>
            <a:pPr marL="137160" indent="0">
              <a:buNone/>
            </a:pPr>
            <a:r>
              <a:rPr lang="ru-RU" sz="5800" b="1" dirty="0">
                <a:solidFill>
                  <a:schemeClr val="accent4">
                    <a:lumMod val="40000"/>
                    <a:lumOff val="60000"/>
                  </a:schemeClr>
                </a:solidFill>
                <a:latin typeface="+mj-lt"/>
              </a:rPr>
              <a:t>3</a:t>
            </a:r>
            <a:r>
              <a:rPr lang="ru-RU" sz="5800" b="1" dirty="0" smtClean="0">
                <a:solidFill>
                  <a:schemeClr val="accent4">
                    <a:lumMod val="40000"/>
                    <a:lumOff val="60000"/>
                  </a:schemeClr>
                </a:solidFill>
                <a:latin typeface="+mj-lt"/>
              </a:rPr>
              <a:t>. В </a:t>
            </a:r>
            <a:r>
              <a:rPr lang="ru-RU" sz="5800" b="1" dirty="0">
                <a:solidFill>
                  <a:schemeClr val="accent4">
                    <a:lumMod val="40000"/>
                    <a:lumOff val="60000"/>
                  </a:schemeClr>
                </a:solidFill>
                <a:latin typeface="+mj-lt"/>
              </a:rPr>
              <a:t>течение недели ребенок может работать с компьютером не более 3- раз. </a:t>
            </a:r>
          </a:p>
          <a:p>
            <a:pPr marL="137160" indent="0">
              <a:buNone/>
            </a:pPr>
            <a:r>
              <a:rPr lang="ru-RU" sz="5800" b="1" dirty="0">
                <a:solidFill>
                  <a:schemeClr val="accent4">
                    <a:lumMod val="40000"/>
                    <a:lumOff val="60000"/>
                  </a:schemeClr>
                </a:solidFill>
                <a:latin typeface="+mj-lt"/>
              </a:rPr>
              <a:t>4</a:t>
            </a:r>
            <a:r>
              <a:rPr lang="ru-RU" sz="5800" b="1" dirty="0" smtClean="0">
                <a:solidFill>
                  <a:schemeClr val="accent4">
                    <a:lumMod val="40000"/>
                    <a:lumOff val="60000"/>
                  </a:schemeClr>
                </a:solidFill>
                <a:latin typeface="+mj-lt"/>
              </a:rPr>
              <a:t>. Комната</a:t>
            </a:r>
            <a:r>
              <a:rPr lang="ru-RU" sz="5800" b="1" dirty="0">
                <a:solidFill>
                  <a:schemeClr val="accent4">
                    <a:lumMod val="40000"/>
                    <a:lumOff val="60000"/>
                  </a:schemeClr>
                </a:solidFill>
                <a:latin typeface="+mj-lt"/>
              </a:rPr>
              <a:t>, в которой он работает за компьютером, должна быть хорошо освещена. </a:t>
            </a:r>
          </a:p>
          <a:p>
            <a:pPr marL="137160" indent="0">
              <a:buNone/>
            </a:pPr>
            <a:r>
              <a:rPr lang="ru-RU" sz="5800" b="1" dirty="0">
                <a:solidFill>
                  <a:schemeClr val="accent4">
                    <a:lumMod val="40000"/>
                    <a:lumOff val="60000"/>
                  </a:schemeClr>
                </a:solidFill>
                <a:latin typeface="+mj-lt"/>
              </a:rPr>
              <a:t>5</a:t>
            </a:r>
            <a:r>
              <a:rPr lang="ru-RU" sz="5800" b="1" dirty="0" smtClean="0">
                <a:solidFill>
                  <a:schemeClr val="accent4">
                    <a:lumMod val="40000"/>
                    <a:lumOff val="60000"/>
                  </a:schemeClr>
                </a:solidFill>
                <a:latin typeface="+mj-lt"/>
              </a:rPr>
              <a:t>. Мебель </a:t>
            </a:r>
            <a:r>
              <a:rPr lang="ru-RU" sz="5800" b="1" dirty="0">
                <a:solidFill>
                  <a:schemeClr val="accent4">
                    <a:lumMod val="40000"/>
                    <a:lumOff val="60000"/>
                  </a:schemeClr>
                </a:solidFill>
                <a:latin typeface="+mj-lt"/>
              </a:rPr>
              <a:t>(стол и стулья) по размерам должна соответствовать росту ребенка.</a:t>
            </a:r>
          </a:p>
          <a:p>
            <a:pPr marL="137160" indent="0">
              <a:buNone/>
            </a:pPr>
            <a:r>
              <a:rPr lang="ru-RU" sz="5800" b="1" dirty="0">
                <a:solidFill>
                  <a:schemeClr val="accent4">
                    <a:lumMod val="40000"/>
                    <a:lumOff val="60000"/>
                  </a:schemeClr>
                </a:solidFill>
                <a:latin typeface="+mj-lt"/>
              </a:rPr>
              <a:t>6</a:t>
            </a:r>
            <a:r>
              <a:rPr lang="ru-RU" sz="5800" b="1" dirty="0" smtClean="0">
                <a:solidFill>
                  <a:schemeClr val="accent4">
                    <a:lumMod val="40000"/>
                    <a:lumOff val="60000"/>
                  </a:schemeClr>
                </a:solidFill>
                <a:latin typeface="+mj-lt"/>
              </a:rPr>
              <a:t>. Расстояние </a:t>
            </a:r>
            <a:r>
              <a:rPr lang="ru-RU" sz="5800" b="1" dirty="0">
                <a:solidFill>
                  <a:schemeClr val="accent4">
                    <a:lumMod val="40000"/>
                    <a:lumOff val="60000"/>
                  </a:schemeClr>
                </a:solidFill>
                <a:latin typeface="+mj-lt"/>
              </a:rPr>
              <a:t>от глаз ребенка до монитора не должно превышать 60 см. </a:t>
            </a:r>
          </a:p>
          <a:p>
            <a:pPr marL="137160" indent="0">
              <a:buNone/>
            </a:pPr>
            <a:r>
              <a:rPr lang="ru-RU" sz="5800" b="1" dirty="0">
                <a:solidFill>
                  <a:schemeClr val="accent4">
                    <a:lumMod val="40000"/>
                    <a:lumOff val="60000"/>
                  </a:schemeClr>
                </a:solidFill>
                <a:latin typeface="+mj-lt"/>
              </a:rPr>
              <a:t>7</a:t>
            </a:r>
            <a:r>
              <a:rPr lang="ru-RU" sz="5800" b="1" dirty="0" smtClean="0">
                <a:solidFill>
                  <a:schemeClr val="accent4">
                    <a:lumMod val="40000"/>
                    <a:lumOff val="60000"/>
                  </a:schemeClr>
                </a:solidFill>
                <a:latin typeface="+mj-lt"/>
              </a:rPr>
              <a:t>. В </a:t>
            </a:r>
            <a:r>
              <a:rPr lang="ru-RU" sz="5800" b="1" dirty="0">
                <a:solidFill>
                  <a:schemeClr val="accent4">
                    <a:lumMod val="40000"/>
                    <a:lumOff val="60000"/>
                  </a:schemeClr>
                </a:solidFill>
                <a:latin typeface="+mj-lt"/>
              </a:rPr>
              <a:t>процессе игры ребенка на компьютере, необходимо следить за соблюдением правильной осанки ребенка.</a:t>
            </a:r>
          </a:p>
          <a:p>
            <a:pPr marL="137160" indent="0">
              <a:buNone/>
            </a:pPr>
            <a:r>
              <a:rPr lang="ru-RU" sz="5800" b="1" dirty="0">
                <a:solidFill>
                  <a:schemeClr val="accent4">
                    <a:lumMod val="40000"/>
                    <a:lumOff val="60000"/>
                  </a:schemeClr>
                </a:solidFill>
                <a:latin typeface="+mj-lt"/>
              </a:rPr>
              <a:t>8</a:t>
            </a:r>
            <a:r>
              <a:rPr lang="ru-RU" sz="5800" b="1" dirty="0" smtClean="0">
                <a:solidFill>
                  <a:schemeClr val="accent4">
                    <a:lumMod val="40000"/>
                    <a:lumOff val="60000"/>
                  </a:schemeClr>
                </a:solidFill>
                <a:latin typeface="+mj-lt"/>
              </a:rPr>
              <a:t>. После </a:t>
            </a:r>
            <a:r>
              <a:rPr lang="ru-RU" sz="5800" b="1" dirty="0">
                <a:solidFill>
                  <a:schemeClr val="accent4">
                    <a:lumMod val="40000"/>
                    <a:lumOff val="60000"/>
                  </a:schemeClr>
                </a:solidFill>
                <a:latin typeface="+mj-lt"/>
              </a:rPr>
              <a:t>игры с компьютером нужно обязательно сделать зарядку для глаз. </a:t>
            </a:r>
          </a:p>
          <a:p>
            <a:pPr marL="137160" indent="0">
              <a:buNone/>
            </a:pPr>
            <a:r>
              <a:rPr lang="ru-RU" sz="5800" b="1" dirty="0">
                <a:solidFill>
                  <a:schemeClr val="accent4">
                    <a:lumMod val="40000"/>
                    <a:lumOff val="60000"/>
                  </a:schemeClr>
                </a:solidFill>
                <a:latin typeface="+mj-lt"/>
              </a:rPr>
              <a:t>9</a:t>
            </a:r>
            <a:r>
              <a:rPr lang="ru-RU" sz="5800" b="1" dirty="0" smtClean="0">
                <a:solidFill>
                  <a:schemeClr val="accent4">
                    <a:lumMod val="40000"/>
                    <a:lumOff val="60000"/>
                  </a:schemeClr>
                </a:solidFill>
                <a:latin typeface="+mj-lt"/>
              </a:rPr>
              <a:t>. Игровую </a:t>
            </a:r>
            <a:r>
              <a:rPr lang="ru-RU" sz="5800" b="1" dirty="0">
                <a:solidFill>
                  <a:schemeClr val="accent4">
                    <a:lumMod val="40000"/>
                    <a:lumOff val="60000"/>
                  </a:schemeClr>
                </a:solidFill>
                <a:latin typeface="+mj-lt"/>
              </a:rPr>
              <a:t>деятельность с компьютером нужно сменить физическими упражнениями и играми. </a:t>
            </a:r>
          </a:p>
          <a:p>
            <a:pPr marL="137160" indent="0">
              <a:buNone/>
            </a:pPr>
            <a:endParaRPr lang="ru-RU" dirty="0"/>
          </a:p>
        </p:txBody>
      </p:sp>
    </p:spTree>
    <p:extLst>
      <p:ext uri="{BB962C8B-B14F-4D97-AF65-F5344CB8AC3E}">
        <p14:creationId xmlns:p14="http://schemas.microsoft.com/office/powerpoint/2010/main" val="504793066"/>
      </p:ext>
    </p:extLst>
  </p:cSld>
  <p:clrMapOvr>
    <a:masterClrMapping/>
  </p:clrMapOvr>
  <mc:AlternateContent xmlns:mc="http://schemas.openxmlformats.org/markup-compatibility/2006" xmlns:p14="http://schemas.microsoft.com/office/powerpoint/2010/main">
    <mc:Choice Requires="p14">
      <p:transition spd="slow" p14:dur="1300" advClick="0" advTm="15000">
        <p14:pan dir="u"/>
        <p:sndAc>
          <p:stSnd>
            <p:snd r:embed="rId2" name="type.wav"/>
          </p:stSnd>
        </p:sndAc>
      </p:transition>
    </mc:Choice>
    <mc:Fallback xmlns="">
      <p:transition spd="slow" advClick="0" advTm="15000">
        <p:fade/>
        <p:sndAc>
          <p:stSnd>
            <p:snd r:embed="rId5"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779686"/>
          </a:xfrm>
        </p:spPr>
        <p:txBody>
          <a:bodyPr/>
          <a:lstStyle/>
          <a:p>
            <a:r>
              <a:rPr lang="ru-RU" dirty="0" smtClean="0">
                <a:solidFill>
                  <a:srgbClr val="FF6600"/>
                </a:solidFill>
              </a:rPr>
              <a:t>Обмен мнениями</a:t>
            </a:r>
            <a:endParaRPr lang="ru-RU" dirty="0">
              <a:solidFill>
                <a:srgbClr val="FF6600"/>
              </a:solidFill>
            </a:endParaRPr>
          </a:p>
        </p:txBody>
      </p:sp>
      <p:sp>
        <p:nvSpPr>
          <p:cNvPr id="6" name="Объект 5"/>
          <p:cNvSpPr>
            <a:spLocks noGrp="1"/>
          </p:cNvSpPr>
          <p:nvPr>
            <p:ph sz="quarter" idx="2"/>
          </p:nvPr>
        </p:nvSpPr>
        <p:spPr>
          <a:xfrm>
            <a:off x="457200" y="2362200"/>
            <a:ext cx="4040188" cy="4091136"/>
          </a:xfrm>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lvl="0">
              <a:buBlip>
                <a:blip r:embed="rId3"/>
              </a:buBlip>
            </a:pPr>
            <a:r>
              <a:rPr lang="ru-RU" dirty="0">
                <a:solidFill>
                  <a:srgbClr val="0000FF"/>
                </a:solidFill>
                <a:latin typeface="+mj-lt"/>
              </a:rPr>
              <a:t>Развитие мелкой мускулатуры руки, моторики</a:t>
            </a:r>
          </a:p>
          <a:p>
            <a:pPr lvl="0">
              <a:buBlip>
                <a:blip r:embed="rId3"/>
              </a:buBlip>
            </a:pPr>
            <a:r>
              <a:rPr lang="ru-RU" dirty="0">
                <a:solidFill>
                  <a:srgbClr val="0000FF"/>
                </a:solidFill>
                <a:latin typeface="+mj-lt"/>
              </a:rPr>
              <a:t>Познавательная мотивация</a:t>
            </a:r>
          </a:p>
          <a:p>
            <a:pPr lvl="0">
              <a:buBlip>
                <a:blip r:embed="rId3"/>
              </a:buBlip>
            </a:pPr>
            <a:r>
              <a:rPr lang="ru-RU" dirty="0">
                <a:solidFill>
                  <a:srgbClr val="0000FF"/>
                </a:solidFill>
                <a:latin typeface="+mj-lt"/>
              </a:rPr>
              <a:t>Выработка усидчивости</a:t>
            </a:r>
          </a:p>
          <a:p>
            <a:pPr lvl="0">
              <a:buBlip>
                <a:blip r:embed="rId3"/>
              </a:buBlip>
            </a:pPr>
            <a:r>
              <a:rPr lang="ru-RU" dirty="0">
                <a:solidFill>
                  <a:srgbClr val="0000FF"/>
                </a:solidFill>
                <a:latin typeface="+mj-lt"/>
              </a:rPr>
              <a:t>Улучшение памяти, внимания</a:t>
            </a:r>
          </a:p>
          <a:p>
            <a:pPr lvl="0">
              <a:buBlip>
                <a:blip r:embed="rId3"/>
              </a:buBlip>
            </a:pPr>
            <a:r>
              <a:rPr lang="ru-RU" dirty="0" smtClean="0">
                <a:solidFill>
                  <a:srgbClr val="0000FF"/>
                </a:solidFill>
                <a:latin typeface="+mj-lt"/>
              </a:rPr>
              <a:t>Ориентирование </a:t>
            </a:r>
            <a:r>
              <a:rPr lang="ru-RU" dirty="0">
                <a:solidFill>
                  <a:srgbClr val="0000FF"/>
                </a:solidFill>
                <a:latin typeface="+mj-lt"/>
              </a:rPr>
              <a:t>в современных технологиях</a:t>
            </a:r>
          </a:p>
          <a:p>
            <a:pPr lvl="0">
              <a:buBlip>
                <a:blip r:embed="rId3"/>
              </a:buBlip>
            </a:pPr>
            <a:r>
              <a:rPr lang="ru-RU" dirty="0">
                <a:solidFill>
                  <a:srgbClr val="0000FF"/>
                </a:solidFill>
                <a:latin typeface="+mj-lt"/>
              </a:rPr>
              <a:t>Быстрое нахождение нужной информации, следовательно увеличение свободного времени</a:t>
            </a:r>
          </a:p>
          <a:p>
            <a:pPr>
              <a:buBlip>
                <a:blip r:embed="rId3"/>
              </a:buBlip>
            </a:pPr>
            <a:r>
              <a:rPr lang="ru-RU" dirty="0">
                <a:solidFill>
                  <a:srgbClr val="0000FF"/>
                </a:solidFill>
                <a:latin typeface="+mj-lt"/>
              </a:rPr>
              <a:t>Возможность общения</a:t>
            </a:r>
          </a:p>
        </p:txBody>
      </p:sp>
      <p:sp>
        <p:nvSpPr>
          <p:cNvPr id="8" name="Объект 7"/>
          <p:cNvSpPr>
            <a:spLocks noGrp="1"/>
          </p:cNvSpPr>
          <p:nvPr>
            <p:ph sz="quarter" idx="4"/>
          </p:nvPr>
        </p:nvSpPr>
        <p:spPr>
          <a:xfrm>
            <a:off x="4645025" y="2362200"/>
            <a:ext cx="4041775" cy="4091136"/>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lvl="0">
              <a:buBlip>
                <a:blip r:embed="rId4"/>
              </a:buBlip>
            </a:pPr>
            <a:r>
              <a:rPr lang="ru-RU" dirty="0">
                <a:solidFill>
                  <a:srgbClr val="7030A0"/>
                </a:solidFill>
                <a:latin typeface="+mj-lt"/>
              </a:rPr>
              <a:t>Большая нагрузка на глаза</a:t>
            </a:r>
          </a:p>
          <a:p>
            <a:pPr lvl="0">
              <a:buBlip>
                <a:blip r:embed="rId4"/>
              </a:buBlip>
            </a:pPr>
            <a:r>
              <a:rPr lang="ru-RU" dirty="0">
                <a:solidFill>
                  <a:srgbClr val="7030A0"/>
                </a:solidFill>
                <a:latin typeface="+mj-lt"/>
              </a:rPr>
              <a:t>Стеснённая поза</a:t>
            </a:r>
          </a:p>
          <a:p>
            <a:pPr lvl="0">
              <a:buBlip>
                <a:blip r:embed="rId4"/>
              </a:buBlip>
            </a:pPr>
            <a:r>
              <a:rPr lang="ru-RU" dirty="0">
                <a:solidFill>
                  <a:srgbClr val="7030A0"/>
                </a:solidFill>
                <a:latin typeface="+mj-lt"/>
              </a:rPr>
              <a:t>Развитие остеохондроза</a:t>
            </a:r>
          </a:p>
          <a:p>
            <a:pPr lvl="0">
              <a:buBlip>
                <a:blip r:embed="rId4"/>
              </a:buBlip>
            </a:pPr>
            <a:r>
              <a:rPr lang="ru-RU" dirty="0">
                <a:solidFill>
                  <a:srgbClr val="7030A0"/>
                </a:solidFill>
                <a:latin typeface="+mj-lt"/>
              </a:rPr>
              <a:t>Компьютерное излучение</a:t>
            </a:r>
          </a:p>
          <a:p>
            <a:pPr lvl="0">
              <a:buBlip>
                <a:blip r:embed="rId4"/>
              </a:buBlip>
            </a:pPr>
            <a:r>
              <a:rPr lang="ru-RU" dirty="0">
                <a:solidFill>
                  <a:srgbClr val="7030A0"/>
                </a:solidFill>
                <a:latin typeface="+mj-lt"/>
              </a:rPr>
              <a:t>Заболевания суставов кистей рук</a:t>
            </a:r>
          </a:p>
          <a:p>
            <a:pPr lvl="0">
              <a:buBlip>
                <a:blip r:embed="rId4"/>
              </a:buBlip>
            </a:pPr>
            <a:r>
              <a:rPr lang="ru-RU" dirty="0">
                <a:solidFill>
                  <a:srgbClr val="7030A0"/>
                </a:solidFill>
                <a:latin typeface="+mj-lt"/>
              </a:rPr>
              <a:t>Психическая нагрузка</a:t>
            </a:r>
          </a:p>
          <a:p>
            <a:pPr lvl="0">
              <a:buBlip>
                <a:blip r:embed="rId4"/>
              </a:buBlip>
            </a:pPr>
            <a:r>
              <a:rPr lang="ru-RU" dirty="0">
                <a:solidFill>
                  <a:srgbClr val="7030A0"/>
                </a:solidFill>
                <a:latin typeface="+mj-lt"/>
              </a:rPr>
              <a:t>Компьютерная зависимость</a:t>
            </a:r>
          </a:p>
          <a:p>
            <a:pPr lvl="0">
              <a:buBlip>
                <a:blip r:embed="rId4"/>
              </a:buBlip>
            </a:pPr>
            <a:r>
              <a:rPr lang="ru-RU" dirty="0">
                <a:solidFill>
                  <a:srgbClr val="7030A0"/>
                </a:solidFill>
                <a:latin typeface="+mj-lt"/>
              </a:rPr>
              <a:t>Нервно-эмоциональное напряжение</a:t>
            </a:r>
          </a:p>
          <a:p>
            <a:pPr lvl="0">
              <a:buBlip>
                <a:blip r:embed="rId4"/>
              </a:buBlip>
            </a:pPr>
            <a:r>
              <a:rPr lang="ru-RU" dirty="0">
                <a:solidFill>
                  <a:srgbClr val="7030A0"/>
                </a:solidFill>
                <a:latin typeface="+mj-lt"/>
              </a:rPr>
              <a:t>Синдром компьютерного стресса</a:t>
            </a:r>
          </a:p>
          <a:p>
            <a:pPr lvl="0">
              <a:buBlip>
                <a:blip r:embed="rId4"/>
              </a:buBlip>
            </a:pPr>
            <a:r>
              <a:rPr lang="ru-RU" dirty="0">
                <a:solidFill>
                  <a:srgbClr val="7030A0"/>
                </a:solidFill>
                <a:latin typeface="+mj-lt"/>
              </a:rPr>
              <a:t>Ребёнок забывает о реальном мире</a:t>
            </a:r>
          </a:p>
          <a:p>
            <a:pPr>
              <a:buBlip>
                <a:blip r:embed="rId4"/>
              </a:buBlip>
            </a:pPr>
            <a:r>
              <a:rPr lang="ru-RU" dirty="0">
                <a:solidFill>
                  <a:srgbClr val="7030A0"/>
                </a:solidFill>
                <a:latin typeface="+mj-lt"/>
              </a:rPr>
              <a:t>Замена общения</a:t>
            </a:r>
          </a:p>
        </p:txBody>
      </p:sp>
      <p:sp>
        <p:nvSpPr>
          <p:cNvPr id="9" name="Выноска со стрелкой вниз 8"/>
          <p:cNvSpPr/>
          <p:nvPr/>
        </p:nvSpPr>
        <p:spPr>
          <a:xfrm>
            <a:off x="433583" y="1208782"/>
            <a:ext cx="4046144" cy="1130424"/>
          </a:xfrm>
          <a:prstGeom prst="downArrowCallou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latin typeface="+mj-lt"/>
              </a:rPr>
              <a:t>Положительное влияние компьютера</a:t>
            </a:r>
            <a:endParaRPr lang="ru-RU" sz="2400" b="1" dirty="0">
              <a:solidFill>
                <a:srgbClr val="FFFF00"/>
              </a:solidFill>
              <a:latin typeface="+mj-lt"/>
            </a:endParaRPr>
          </a:p>
        </p:txBody>
      </p:sp>
      <p:sp>
        <p:nvSpPr>
          <p:cNvPr id="12" name="Выноска со стрелкой вниз 11"/>
          <p:cNvSpPr/>
          <p:nvPr/>
        </p:nvSpPr>
        <p:spPr>
          <a:xfrm>
            <a:off x="4716016" y="1196752"/>
            <a:ext cx="3960440" cy="1130424"/>
          </a:xfrm>
          <a:prstGeom prst="downArrowCallou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mj-lt"/>
              </a:rPr>
              <a:t>Отрицательное влияние компьютера</a:t>
            </a:r>
            <a:endParaRPr lang="ru-RU" sz="2400" b="1" dirty="0">
              <a:solidFill>
                <a:srgbClr val="FF0000"/>
              </a:solidFill>
              <a:latin typeface="+mj-lt"/>
            </a:endParaRPr>
          </a:p>
        </p:txBody>
      </p:sp>
    </p:spTree>
    <p:extLst>
      <p:ext uri="{BB962C8B-B14F-4D97-AF65-F5344CB8AC3E}">
        <p14:creationId xmlns:p14="http://schemas.microsoft.com/office/powerpoint/2010/main" val="816623836"/>
      </p:ext>
    </p:extLst>
  </p:cSld>
  <p:clrMapOvr>
    <a:masterClrMapping/>
  </p:clrMapOvr>
  <mc:AlternateContent xmlns:mc="http://schemas.openxmlformats.org/markup-compatibility/2006" xmlns:p14="http://schemas.microsoft.com/office/powerpoint/2010/main">
    <mc:Choice Requires="p14">
      <p:transition spd="slow" p14:dur="1600" advClick="0" advTm="15000">
        <p14:conveyor dir="l"/>
        <p:sndAc>
          <p:stSnd>
            <p:snd r:embed="rId2" name="camera.wav"/>
          </p:stSnd>
        </p:sndAc>
      </p:transition>
    </mc:Choice>
    <mc:Fallback xmlns="">
      <p:transition spd="slow" advClick="0" advTm="15000">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 calcmode="lin" valueType="num">
                                      <p:cBhvr additive="base">
                                        <p:cTn id="6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 calcmode="lin" valueType="num">
                                      <p:cBhvr additive="base">
                                        <p:cTn id="7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 calcmode="lin" valueType="num">
                                      <p:cBhvr additive="base">
                                        <p:cTn id="8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anim calcmode="lin" valueType="num">
                                      <p:cBhvr additive="base">
                                        <p:cTn id="8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xEl>
                                              <p:pRg st="4" end="4"/>
                                            </p:txEl>
                                          </p:spTgt>
                                        </p:tgtEl>
                                        <p:attrNameLst>
                                          <p:attrName>style.visibility</p:attrName>
                                        </p:attrNameLst>
                                      </p:cBhvr>
                                      <p:to>
                                        <p:strVal val="visible"/>
                                      </p:to>
                                    </p:set>
                                    <p:anim calcmode="lin" valueType="num">
                                      <p:cBhvr additive="base">
                                        <p:cTn id="9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xEl>
                                              <p:pRg st="5" end="5"/>
                                            </p:txEl>
                                          </p:spTgt>
                                        </p:tgtEl>
                                        <p:attrNameLst>
                                          <p:attrName>style.visibility</p:attrName>
                                        </p:attrNameLst>
                                      </p:cBhvr>
                                      <p:to>
                                        <p:strVal val="visible"/>
                                      </p:to>
                                    </p:set>
                                    <p:anim calcmode="lin" valueType="num">
                                      <p:cBhvr additive="base">
                                        <p:cTn id="10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
                                            <p:txEl>
                                              <p:pRg st="6" end="6"/>
                                            </p:txEl>
                                          </p:spTgt>
                                        </p:tgtEl>
                                        <p:attrNameLst>
                                          <p:attrName>style.visibility</p:attrName>
                                        </p:attrNameLst>
                                      </p:cBhvr>
                                      <p:to>
                                        <p:strVal val="visible"/>
                                      </p:to>
                                    </p:set>
                                    <p:anim calcmode="lin" valueType="num">
                                      <p:cBhvr additive="base">
                                        <p:cTn id="10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xEl>
                                              <p:pRg st="7" end="7"/>
                                            </p:txEl>
                                          </p:spTgt>
                                        </p:tgtEl>
                                        <p:attrNameLst>
                                          <p:attrName>style.visibility</p:attrName>
                                        </p:attrNameLst>
                                      </p:cBhvr>
                                      <p:to>
                                        <p:strVal val="visible"/>
                                      </p:to>
                                    </p:set>
                                    <p:anim calcmode="lin" valueType="num">
                                      <p:cBhvr additive="base">
                                        <p:cTn id="11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
                                            <p:txEl>
                                              <p:pRg st="8" end="8"/>
                                            </p:txEl>
                                          </p:spTgt>
                                        </p:tgtEl>
                                        <p:attrNameLst>
                                          <p:attrName>style.visibility</p:attrName>
                                        </p:attrNameLst>
                                      </p:cBhvr>
                                      <p:to>
                                        <p:strVal val="visible"/>
                                      </p:to>
                                    </p:set>
                                    <p:anim calcmode="lin" valueType="num">
                                      <p:cBhvr additive="base">
                                        <p:cTn id="1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8">
                                            <p:txEl>
                                              <p:pRg st="9" end="9"/>
                                            </p:txEl>
                                          </p:spTgt>
                                        </p:tgtEl>
                                        <p:attrNameLst>
                                          <p:attrName>style.visibility</p:attrName>
                                        </p:attrNameLst>
                                      </p:cBhvr>
                                      <p:to>
                                        <p:strVal val="visible"/>
                                      </p:to>
                                    </p:set>
                                    <p:anim calcmode="lin" valueType="num">
                                      <p:cBhvr additive="base">
                                        <p:cTn id="12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
                                            <p:txEl>
                                              <p:pRg st="10" end="10"/>
                                            </p:txEl>
                                          </p:spTgt>
                                        </p:tgtEl>
                                        <p:attrNameLst>
                                          <p:attrName>style.visibility</p:attrName>
                                        </p:attrNameLst>
                                      </p:cBhvr>
                                      <p:to>
                                        <p:strVal val="visible"/>
                                      </p:to>
                                    </p:set>
                                    <p:anim calcmode="lin" valueType="num">
                                      <p:cBhvr additive="base">
                                        <p:cTn id="13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564" y="908720"/>
            <a:ext cx="3456383" cy="151216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 №1</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Общение с компьютером портит здоровье ребенка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sz="half" idx="1"/>
          </p:nvPr>
        </p:nvSpPr>
        <p:spPr>
          <a:xfrm>
            <a:off x="4283968" y="273051"/>
            <a:ext cx="4402831" cy="707678"/>
          </a:xfrm>
          <a:solidFill>
            <a:srgbClr val="FFFFCC"/>
          </a:solidFill>
        </p:spPr>
        <p:txBody>
          <a:bodyPr/>
          <a:lstStyle/>
          <a:p>
            <a:pPr marL="137160" indent="0" algn="ctr">
              <a:buNone/>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Нагрузка на зрение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descr="M:\Собрание\Дети и компьютер картинки\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852936"/>
            <a:ext cx="3690470" cy="275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83968" y="1340768"/>
            <a:ext cx="4572000" cy="5324535"/>
          </a:xfrm>
          <a:prstGeom prst="rect">
            <a:avLst/>
          </a:prstGeom>
        </p:spPr>
        <p:txBody>
          <a:bodyPr>
            <a:spAutoFit/>
          </a:bodyPr>
          <a:lstStyle/>
          <a:p>
            <a:r>
              <a:rPr lang="ru-RU" sz="2000" b="1" dirty="0">
                <a:solidFill>
                  <a:srgbClr val="FFCCFF"/>
                </a:solidFill>
                <a:latin typeface="Arial Narrow" pitchFamily="34" charset="0"/>
              </a:rPr>
              <a:t>Это первый и самый главный фактор. Именно из-за нее через непродолжительное время у ребенка возникают головная боль и головокружение. Если работать на компьютере достаточно долго, то зрительное переутомление может привести к устойчивому снижению остроты зрения. Влияющие факторы здесь: качество монитора, содержание изображения и время работы за монитором. Однако заметим сразу, компьютер не является основной причиной развития близорукости у ребенка. Огромную роль в этом играют наследственность, телевизор, чтение в темноте. </a:t>
            </a:r>
          </a:p>
        </p:txBody>
      </p:sp>
    </p:spTree>
    <p:extLst>
      <p:ext uri="{BB962C8B-B14F-4D97-AF65-F5344CB8AC3E}">
        <p14:creationId xmlns:p14="http://schemas.microsoft.com/office/powerpoint/2010/main" val="97915935"/>
      </p:ext>
    </p:extLst>
  </p:cSld>
  <p:clrMapOvr>
    <a:masterClrMapping/>
  </p:clrMapOvr>
  <mc:AlternateContent xmlns:mc="http://schemas.openxmlformats.org/markup-compatibility/2006" xmlns:p14="http://schemas.microsoft.com/office/powerpoint/2010/main">
    <mc:Choice Requires="p14">
      <p:transition spd="slow" p14:dur="1200" advClick="0" advTm="15000">
        <p14:flip dir="r"/>
        <p:sndAc>
          <p:stSnd>
            <p:snd r:embed="rId2" name="hammer.wav"/>
          </p:stSnd>
        </p:sndAc>
      </p:transition>
    </mc:Choice>
    <mc:Fallback xmlns="">
      <p:transition spd="slow" advClick="0" advTm="15000">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6146"/>
                                        </p:tgtEl>
                                      </p:cBhvr>
                                    </p:animEffect>
                                    <p:animScale>
                                      <p:cBhvr>
                                        <p:cTn id="14"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Советы родителям</a:t>
            </a:r>
            <a:endParaRPr lang="ru-RU"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Объект 3"/>
          <p:cNvSpPr>
            <a:spLocks noGrp="1"/>
          </p:cNvSpPr>
          <p:nvPr>
            <p:ph idx="1"/>
          </p:nvPr>
        </p:nvSpPr>
        <p:spPr/>
        <p:txBody>
          <a:bodyPr>
            <a:noAutofit/>
          </a:bodyPr>
          <a:lstStyle/>
          <a:p>
            <a:pPr marL="137160" indent="0" algn="just">
              <a:buNone/>
            </a:pPr>
            <a:r>
              <a:rPr lang="ru-RU" sz="2000" dirty="0">
                <a:latin typeface="+mj-lt"/>
              </a:rPr>
              <a:t>При грамотной постановке дела нагрузка на зрение от компьютера может быть значительно снижена. </a:t>
            </a:r>
            <a:endParaRPr lang="ru-RU" sz="2000" dirty="0" smtClean="0">
              <a:latin typeface="+mj-lt"/>
            </a:endParaRPr>
          </a:p>
          <a:p>
            <a:pPr marL="137160" indent="0" algn="just">
              <a:buNone/>
            </a:pPr>
            <a:endParaRPr lang="ru-RU" sz="2000" dirty="0"/>
          </a:p>
          <a:p>
            <a:pPr lvl="0" algn="just">
              <a:buBlip>
                <a:blip r:embed="rId3"/>
              </a:buBlip>
            </a:pPr>
            <a:r>
              <a:rPr lang="ru-RU" sz="2000" dirty="0">
                <a:solidFill>
                  <a:srgbClr val="FFFF00"/>
                </a:solidFill>
                <a:latin typeface="+mj-lt"/>
              </a:rPr>
              <a:t>Ребёнок </a:t>
            </a:r>
            <a:r>
              <a:rPr lang="ru-RU" sz="2000" dirty="0" smtClean="0">
                <a:solidFill>
                  <a:srgbClr val="FFFF00"/>
                </a:solidFill>
                <a:latin typeface="+mj-lt"/>
              </a:rPr>
              <a:t>дошкольного </a:t>
            </a:r>
            <a:r>
              <a:rPr lang="ru-RU" sz="2000" dirty="0">
                <a:solidFill>
                  <a:srgbClr val="FFFF00"/>
                </a:solidFill>
                <a:latin typeface="+mj-lt"/>
              </a:rPr>
              <a:t>возраста может проводить за компьютером не более </a:t>
            </a:r>
            <a:r>
              <a:rPr lang="ru-RU" sz="2000" dirty="0" smtClean="0">
                <a:solidFill>
                  <a:srgbClr val="FFFF00"/>
                </a:solidFill>
                <a:latin typeface="+mj-lt"/>
              </a:rPr>
              <a:t>10-15 </a:t>
            </a:r>
            <a:r>
              <a:rPr lang="ru-RU" sz="2000" dirty="0">
                <a:solidFill>
                  <a:srgbClr val="FFFF00"/>
                </a:solidFill>
                <a:latin typeface="+mj-lt"/>
              </a:rPr>
              <a:t>минут, после чего необходимо сделать перерыв и небольшую гимнастику для глаз. Очень полезным будет научить ребёнка специальной гимнастике для глаз.</a:t>
            </a:r>
          </a:p>
          <a:p>
            <a:pPr lvl="0" algn="just">
              <a:buBlip>
                <a:blip r:embed="rId3"/>
              </a:buBlip>
            </a:pPr>
            <a:r>
              <a:rPr lang="ru-RU" sz="2000" dirty="0">
                <a:solidFill>
                  <a:srgbClr val="FFFF00"/>
                </a:solidFill>
                <a:latin typeface="+mj-lt"/>
              </a:rPr>
              <a:t>Если у малыша проблемы со зрением, то садиться за монитор ему можно только в очках. </a:t>
            </a:r>
          </a:p>
          <a:p>
            <a:pPr lvl="0" algn="just">
              <a:buBlip>
                <a:blip r:embed="rId3"/>
              </a:buBlip>
            </a:pPr>
            <a:r>
              <a:rPr lang="ru-RU" sz="2000" dirty="0">
                <a:solidFill>
                  <a:srgbClr val="FFFF00"/>
                </a:solidFill>
                <a:latin typeface="+mj-lt"/>
              </a:rPr>
              <a:t>Ни в коем случае не разрешайте ребёнку работать за компьютером в темноте. </a:t>
            </a:r>
          </a:p>
          <a:p>
            <a:pPr lvl="0" algn="just">
              <a:buBlip>
                <a:blip r:embed="rId3"/>
              </a:buBlip>
            </a:pPr>
            <a:r>
              <a:rPr lang="ru-RU" sz="2000" dirty="0">
                <a:solidFill>
                  <a:srgbClr val="FFFF00"/>
                </a:solidFill>
                <a:latin typeface="+mj-lt"/>
              </a:rPr>
              <a:t>Расположите дисплей так, чтобы свет из окна не падал на экран и не светил в глаза. Проследите, чтобы расстояние от детских глаз до экрана составляло 50-70 см. </a:t>
            </a:r>
          </a:p>
          <a:p>
            <a:endParaRPr lang="ru-RU" sz="2000" dirty="0"/>
          </a:p>
        </p:txBody>
      </p:sp>
      <p:pic>
        <p:nvPicPr>
          <p:cNvPr id="7170" name="Picture 2" descr="M:\Собрание\Дети и компьютер картинки\numero-uno-loteria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1858963"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80555"/>
      </p:ext>
    </p:extLst>
  </p:cSld>
  <p:clrMapOvr>
    <a:masterClrMapping/>
  </p:clrMapOvr>
  <mc:AlternateContent xmlns:mc="http://schemas.openxmlformats.org/markup-compatibility/2006" xmlns:p14="http://schemas.microsoft.com/office/powerpoint/2010/main">
    <mc:Choice Requires="p14">
      <p:transition spd="slow" p14:dur="1200" advClick="0" advTm="15000">
        <p14:prism/>
        <p:sndAc>
          <p:stSnd>
            <p:snd r:embed="rId2" name="click.wav"/>
          </p:stSnd>
        </p:sndAc>
      </p:transition>
    </mc:Choice>
    <mc:Fallback xmlns="">
      <p:transition spd="slow" advClick="0" advTm="15000">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145">
                                          <p:stCondLst>
                                            <p:cond delay="0"/>
                                          </p:stCondLst>
                                        </p:cTn>
                                        <p:tgtEl>
                                          <p:spTgt spid="7170"/>
                                        </p:tgtEl>
                                      </p:cBhvr>
                                    </p:animEffect>
                                    <p:anim calcmode="lin" valueType="num">
                                      <p:cBhvr>
                                        <p:cTn id="8" dur="456"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17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17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170"/>
                                        </p:tgtEl>
                                        <p:attrNameLst>
                                          <p:attrName>ppt_y</p:attrName>
                                        </p:attrNameLst>
                                      </p:cBhvr>
                                      <p:tavLst>
                                        <p:tav tm="0" fmla="#ppt_y-sin(pi*$)/81">
                                          <p:val>
                                            <p:fltVal val="0"/>
                                          </p:val>
                                        </p:tav>
                                        <p:tav tm="100000">
                                          <p:val>
                                            <p:fltVal val="1"/>
                                          </p:val>
                                        </p:tav>
                                      </p:tavLst>
                                    </p:anim>
                                    <p:animScale>
                                      <p:cBhvr>
                                        <p:cTn id="13" dur="7">
                                          <p:stCondLst>
                                            <p:cond delay="162"/>
                                          </p:stCondLst>
                                        </p:cTn>
                                        <p:tgtEl>
                                          <p:spTgt spid="7170"/>
                                        </p:tgtEl>
                                      </p:cBhvr>
                                      <p:to x="100000" y="60000"/>
                                    </p:animScale>
                                    <p:animScale>
                                      <p:cBhvr>
                                        <p:cTn id="14" dur="41" decel="50000">
                                          <p:stCondLst>
                                            <p:cond delay="169"/>
                                          </p:stCondLst>
                                        </p:cTn>
                                        <p:tgtEl>
                                          <p:spTgt spid="7170"/>
                                        </p:tgtEl>
                                      </p:cBhvr>
                                      <p:to x="100000" y="100000"/>
                                    </p:animScale>
                                    <p:animScale>
                                      <p:cBhvr>
                                        <p:cTn id="15" dur="7">
                                          <p:stCondLst>
                                            <p:cond delay="328"/>
                                          </p:stCondLst>
                                        </p:cTn>
                                        <p:tgtEl>
                                          <p:spTgt spid="7170"/>
                                        </p:tgtEl>
                                      </p:cBhvr>
                                      <p:to x="100000" y="80000"/>
                                    </p:animScale>
                                    <p:animScale>
                                      <p:cBhvr>
                                        <p:cTn id="16" dur="41" decel="50000">
                                          <p:stCondLst>
                                            <p:cond delay="335"/>
                                          </p:stCondLst>
                                        </p:cTn>
                                        <p:tgtEl>
                                          <p:spTgt spid="7170"/>
                                        </p:tgtEl>
                                      </p:cBhvr>
                                      <p:to x="100000" y="100000"/>
                                    </p:animScale>
                                    <p:animScale>
                                      <p:cBhvr>
                                        <p:cTn id="17" dur="7">
                                          <p:stCondLst>
                                            <p:cond delay="410"/>
                                          </p:stCondLst>
                                        </p:cTn>
                                        <p:tgtEl>
                                          <p:spTgt spid="7170"/>
                                        </p:tgtEl>
                                      </p:cBhvr>
                                      <p:to x="100000" y="90000"/>
                                    </p:animScale>
                                    <p:animScale>
                                      <p:cBhvr>
                                        <p:cTn id="18" dur="41" decel="50000">
                                          <p:stCondLst>
                                            <p:cond delay="417"/>
                                          </p:stCondLst>
                                        </p:cTn>
                                        <p:tgtEl>
                                          <p:spTgt spid="7170"/>
                                        </p:tgtEl>
                                      </p:cBhvr>
                                      <p:to x="100000" y="100000"/>
                                    </p:animScale>
                                    <p:animScale>
                                      <p:cBhvr>
                                        <p:cTn id="19" dur="7">
                                          <p:stCondLst>
                                            <p:cond delay="452"/>
                                          </p:stCondLst>
                                        </p:cTn>
                                        <p:tgtEl>
                                          <p:spTgt spid="7170"/>
                                        </p:tgtEl>
                                      </p:cBhvr>
                                      <p:to x="100000" y="95000"/>
                                    </p:animScale>
                                    <p:animScale>
                                      <p:cBhvr>
                                        <p:cTn id="20" dur="41" decel="50000">
                                          <p:stCondLst>
                                            <p:cond delay="459"/>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052736"/>
            <a:ext cx="3096344" cy="1224136"/>
          </a:xfrm>
        </p:spPr>
        <p:txBody>
          <a:bodyPr>
            <a:noAutofit/>
          </a:bodyPr>
          <a:lstStyle/>
          <a:p>
            <a:pPr algn="ct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Упражнения для снятия напряжения глаз</a:t>
            </a: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Объект 3"/>
          <p:cNvSpPr>
            <a:spLocks noGrp="1"/>
          </p:cNvSpPr>
          <p:nvPr>
            <p:ph sz="half" idx="1"/>
          </p:nvPr>
        </p:nvSpPr>
        <p:spPr>
          <a:xfrm>
            <a:off x="107504" y="5803379"/>
            <a:ext cx="5904656" cy="916706"/>
          </a:xfrm>
        </p:spPr>
        <p:txBody>
          <a:bodyPr>
            <a:normAutofit/>
          </a:bodyPr>
          <a:lstStyle/>
          <a:p>
            <a:pPr marL="137160" indent="0">
              <a:buNone/>
            </a:pPr>
            <a:r>
              <a:rPr lang="ru-RU" sz="1600" b="1" i="1" dirty="0" smtClean="0">
                <a:latin typeface="+mj-lt"/>
              </a:rPr>
              <a:t>Упражнения </a:t>
            </a:r>
            <a:r>
              <a:rPr lang="ru-RU" sz="1600" b="1" i="1" dirty="0">
                <a:latin typeface="+mj-lt"/>
              </a:rPr>
              <a:t>выбираются по желанию, каждое из них повторяется 4-5 раз. Общая длительность </a:t>
            </a:r>
            <a:r>
              <a:rPr lang="ru-RU" sz="1600" b="1" i="1" dirty="0" smtClean="0">
                <a:latin typeface="+mj-lt"/>
              </a:rPr>
              <a:t>офтальмо тренажа </a:t>
            </a:r>
            <a:r>
              <a:rPr lang="ru-RU" sz="1600" b="1" i="1" dirty="0">
                <a:latin typeface="+mj-lt"/>
              </a:rPr>
              <a:t>должна ровняться 2 мин.</a:t>
            </a:r>
            <a:endParaRPr lang="ru-RU" sz="1600" b="1" dirty="0">
              <a:latin typeface="+mj-lt"/>
            </a:endParaRPr>
          </a:p>
          <a:p>
            <a:pPr marL="137160" indent="0">
              <a:buNone/>
            </a:pPr>
            <a:endParaRPr lang="ru-RU" sz="1600" dirty="0"/>
          </a:p>
        </p:txBody>
      </p:sp>
      <p:pic>
        <p:nvPicPr>
          <p:cNvPr id="22530" name="Picture 2" descr="M:\Собрание\Дети и компьютер картинки\1112_school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65104"/>
            <a:ext cx="2914580" cy="235498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74626" y="5805264"/>
            <a:ext cx="3213993" cy="730002"/>
          </a:xfrm>
          <a:prstGeom prst="rect">
            <a:avLst/>
          </a:prstGeom>
        </p:spPr>
        <p:txBody>
          <a:bodyPr vert="horz" anchor="b">
            <a:noAutofit/>
            <a:scene3d>
              <a:camera prst="orthographicFront"/>
              <a:lightRig rig="soft" dir="t">
                <a:rot lat="0" lon="0" rev="16800000"/>
              </a:lightRig>
            </a:scene3d>
            <a:sp3d prstMaterial="softEdge"/>
          </a:bodyPr>
          <a:lstStyle>
            <a:lvl1pPr algn="l" rtl="0" eaLnBrk="1" latinLnBrk="0" hangingPunct="1">
              <a:spcBef>
                <a:spcPct val="0"/>
              </a:spcBef>
              <a:buNone/>
              <a:defRPr kumimoji="0" sz="2200" b="0" kern="1200" cap="none" baseline="0">
                <a:ln w="6350">
                  <a:noFill/>
                </a:ln>
                <a:solidFill>
                  <a:schemeClr val="accent1">
                    <a:tint val="73000"/>
                    <a:satMod val="180000"/>
                  </a:schemeClr>
                </a:solidFill>
                <a:effectLst>
                  <a:outerShdw blurRad="114300" dist="101600" dir="2700000" algn="tl" rotWithShape="0">
                    <a:srgbClr val="000000">
                      <a:alpha val="40000"/>
                    </a:srgbClr>
                  </a:outerShdw>
                </a:effectLst>
                <a:latin typeface="+mj-lt"/>
                <a:ea typeface="+mj-ea"/>
                <a:cs typeface="+mj-cs"/>
              </a:defRPr>
            </a:lvl1pPr>
          </a:lstStyle>
          <a:p>
            <a:pPr algn="ct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6" name="Схема 5"/>
          <p:cNvGraphicFramePr/>
          <p:nvPr>
            <p:extLst>
              <p:ext uri="{D42A27DB-BD31-4B8C-83A1-F6EECF244321}">
                <p14:modId xmlns:p14="http://schemas.microsoft.com/office/powerpoint/2010/main" val="107882354"/>
              </p:ext>
            </p:extLst>
          </p:nvPr>
        </p:nvGraphicFramePr>
        <p:xfrm>
          <a:off x="3851920" y="260648"/>
          <a:ext cx="504056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extLst>
              <p:ext uri="{D42A27DB-BD31-4B8C-83A1-F6EECF244321}">
                <p14:modId xmlns:p14="http://schemas.microsoft.com/office/powerpoint/2010/main" val="2530674269"/>
              </p:ext>
            </p:extLst>
          </p:nvPr>
        </p:nvGraphicFramePr>
        <p:xfrm>
          <a:off x="3347864" y="1052736"/>
          <a:ext cx="504056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Схема 10"/>
          <p:cNvGraphicFramePr/>
          <p:nvPr>
            <p:extLst>
              <p:ext uri="{D42A27DB-BD31-4B8C-83A1-F6EECF244321}">
                <p14:modId xmlns:p14="http://schemas.microsoft.com/office/powerpoint/2010/main" val="2410183612"/>
              </p:ext>
            </p:extLst>
          </p:nvPr>
        </p:nvGraphicFramePr>
        <p:xfrm>
          <a:off x="2843808" y="1844824"/>
          <a:ext cx="5040560" cy="6463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Схема 11"/>
          <p:cNvGraphicFramePr/>
          <p:nvPr>
            <p:extLst>
              <p:ext uri="{D42A27DB-BD31-4B8C-83A1-F6EECF244321}">
                <p14:modId xmlns:p14="http://schemas.microsoft.com/office/powerpoint/2010/main" val="3690515388"/>
              </p:ext>
            </p:extLst>
          </p:nvPr>
        </p:nvGraphicFramePr>
        <p:xfrm>
          <a:off x="2339752" y="2636912"/>
          <a:ext cx="5040560" cy="6480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3" name="Схема 12"/>
          <p:cNvGraphicFramePr/>
          <p:nvPr>
            <p:extLst>
              <p:ext uri="{D42A27DB-BD31-4B8C-83A1-F6EECF244321}">
                <p14:modId xmlns:p14="http://schemas.microsoft.com/office/powerpoint/2010/main" val="3100852577"/>
              </p:ext>
            </p:extLst>
          </p:nvPr>
        </p:nvGraphicFramePr>
        <p:xfrm>
          <a:off x="1763688" y="3429000"/>
          <a:ext cx="5040560" cy="64633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4" name="Схема 13"/>
          <p:cNvGraphicFramePr/>
          <p:nvPr>
            <p:extLst>
              <p:ext uri="{D42A27DB-BD31-4B8C-83A1-F6EECF244321}">
                <p14:modId xmlns:p14="http://schemas.microsoft.com/office/powerpoint/2010/main" val="121063149"/>
              </p:ext>
            </p:extLst>
          </p:nvPr>
        </p:nvGraphicFramePr>
        <p:xfrm>
          <a:off x="1235249" y="4194026"/>
          <a:ext cx="5040560" cy="64633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15" name="Схема 14"/>
          <p:cNvGraphicFramePr/>
          <p:nvPr>
            <p:extLst>
              <p:ext uri="{D42A27DB-BD31-4B8C-83A1-F6EECF244321}">
                <p14:modId xmlns:p14="http://schemas.microsoft.com/office/powerpoint/2010/main" val="2698034610"/>
              </p:ext>
            </p:extLst>
          </p:nvPr>
        </p:nvGraphicFramePr>
        <p:xfrm>
          <a:off x="739577" y="4965551"/>
          <a:ext cx="5040560" cy="64633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sp>
        <p:nvSpPr>
          <p:cNvPr id="9" name="Овал 8"/>
          <p:cNvSpPr/>
          <p:nvPr/>
        </p:nvSpPr>
        <p:spPr>
          <a:xfrm>
            <a:off x="1667422" y="4482827"/>
            <a:ext cx="144016" cy="133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3245205528"/>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sndAc>
          <p:stSnd>
            <p:snd r:embed="rId2" name="laser.wav"/>
          </p:stSnd>
        </p:sndAc>
      </p:transition>
    </mc:Choice>
    <mc:Fallback xmlns="">
      <p:transition spd="slow" advClick="0" advTm="20000">
        <p:split orient="vert"/>
        <p:sndAc>
          <p:stSnd>
            <p:snd r:embed="rId3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1" grpId="0">
        <p:bldAsOne/>
      </p:bldGraphic>
      <p:bldGraphic spid="12" grpId="0">
        <p:bldAsOne/>
      </p:bldGraphic>
      <p:bldGraphic spid="13" grpId="0">
        <p:bldAsOne/>
      </p:bldGraphic>
      <p:bldGraphic spid="14" grpId="0">
        <p:bldAsOne/>
      </p:bldGraphic>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288" y="764704"/>
            <a:ext cx="3008313" cy="1162050"/>
          </a:xfrm>
          <a:solidFill>
            <a:srgbClr val="FFCCFF"/>
          </a:soli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Стесненная поза</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Объект 3"/>
          <p:cNvSpPr>
            <a:spLocks noGrp="1"/>
          </p:cNvSpPr>
          <p:nvPr>
            <p:ph sz="half" idx="1"/>
          </p:nvPr>
        </p:nvSpPr>
        <p:spPr/>
        <p:txBody>
          <a:bodyPr>
            <a:noAutofit/>
          </a:bodyPr>
          <a:lstStyle/>
          <a:p>
            <a:pPr marL="137160" indent="0">
              <a:buNone/>
            </a:pPr>
            <a:r>
              <a:rPr lang="ru-RU" sz="1400" dirty="0">
                <a:solidFill>
                  <a:schemeClr val="accent5">
                    <a:lumMod val="60000"/>
                    <a:lumOff val="40000"/>
                  </a:schemeClr>
                </a:solidFill>
                <a:latin typeface="+mj-lt"/>
              </a:rPr>
              <a:t>Вторым по вредности фактором, влияющим на здоровье, является стесненная поза. Сидя за компьютером, ребенок должен смотреть с определенного расстояния на экран и одновременно держать руки на клавиатуре или органах управления. Это вынуждает его тело принять определенное положение и не изменять его до конца работы. В этом отношении компьютер гораздо опаснее телевизора, который позволяет свободно двигаться. Из-за стесненной позы возникает следующие нарушения. </a:t>
            </a:r>
          </a:p>
          <a:p>
            <a:pPr lvl="0">
              <a:buBlip>
                <a:blip r:embed="rId3"/>
              </a:buBlip>
            </a:pPr>
            <a:r>
              <a:rPr lang="ru-RU" sz="1600" u="sng" dirty="0">
                <a:solidFill>
                  <a:srgbClr val="99FF99"/>
                </a:solidFill>
                <a:latin typeface="+mj-lt"/>
              </a:rPr>
              <a:t>Заболевания суставов кистей рук. </a:t>
            </a:r>
            <a:r>
              <a:rPr lang="ru-RU" sz="1400" dirty="0">
                <a:latin typeface="+mj-lt"/>
              </a:rPr>
              <a:t>При работе за компьютером рука человека вынуждена совершать много мелких движений, сильно устает, а при длительной работе развиваются хронические заболевания. Многие держат на столе резиновую эластичную игрушку или кольцо-экспандер и с его помощью время от времени разминают кисти рук.</a:t>
            </a:r>
          </a:p>
          <a:p>
            <a:pPr lvl="0">
              <a:buBlip>
                <a:blip r:embed="rId3"/>
              </a:buBlip>
            </a:pPr>
            <a:r>
              <a:rPr lang="ru-RU" sz="1600" u="sng" dirty="0">
                <a:solidFill>
                  <a:srgbClr val="33CCFF"/>
                </a:solidFill>
                <a:latin typeface="+mj-lt"/>
              </a:rPr>
              <a:t>Затрудненное дыхание. </a:t>
            </a:r>
            <a:r>
              <a:rPr lang="ru-RU" sz="1400" dirty="0">
                <a:latin typeface="+mj-lt"/>
              </a:rPr>
              <a:t>Это самый коварный из всех врагов. Вынесенные вперед локти не дают свободно двигаться грудной клетке, и это приводит к астме, развитию приступов кашля и иным явлениям. </a:t>
            </a:r>
          </a:p>
          <a:p>
            <a:pPr lvl="0">
              <a:buBlip>
                <a:blip r:embed="rId3"/>
              </a:buBlip>
            </a:pPr>
            <a:r>
              <a:rPr lang="ru-RU" sz="1600" u="sng" dirty="0">
                <a:solidFill>
                  <a:srgbClr val="FF99FF"/>
                </a:solidFill>
                <a:latin typeface="+mj-lt"/>
              </a:rPr>
              <a:t>Остеохондроз. </a:t>
            </a:r>
            <a:r>
              <a:rPr lang="ru-RU" sz="1400" dirty="0">
                <a:latin typeface="+mj-lt"/>
              </a:rPr>
              <a:t>При длительном сидении с опущенными плечами возникает стойкое изменение костно-мышечной системы, а иногда искривление позвоночника</a:t>
            </a:r>
          </a:p>
          <a:p>
            <a:pPr marL="137160" indent="0">
              <a:buNone/>
            </a:pPr>
            <a:endParaRPr lang="ru-RU" sz="1400" dirty="0">
              <a:latin typeface="+mj-lt"/>
            </a:endParaRPr>
          </a:p>
        </p:txBody>
      </p:sp>
      <p:pic>
        <p:nvPicPr>
          <p:cNvPr id="8196" name="Picture 4" descr="M:\Собрание\Дети и компьютер картинки\0_a2d41_cb176fab_XL.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708920"/>
            <a:ext cx="3528392"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71204"/>
      </p:ext>
    </p:extLst>
  </p:cSld>
  <p:clrMapOvr>
    <a:masterClrMapping/>
  </p:clrMapOvr>
  <mc:AlternateContent xmlns:mc="http://schemas.openxmlformats.org/markup-compatibility/2006" xmlns:p14="http://schemas.microsoft.com/office/powerpoint/2010/main">
    <mc:Choice Requires="p14">
      <p:transition spd="slow" p14:dur="3900" advClick="0" advTm="15000">
        <p14:glitter pattern="hexagon"/>
        <p:sndAc>
          <p:stSnd>
            <p:snd r:embed="rId2" name="wind.wav"/>
          </p:stSnd>
        </p:sndAc>
      </p:transition>
    </mc:Choice>
    <mc:Fallback xmlns="">
      <p:transition spd="slow" advClick="0" advTm="15000">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Советы родителям</a:t>
            </a:r>
            <a:endPar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Объект 2"/>
          <p:cNvSpPr>
            <a:spLocks noGrp="1"/>
          </p:cNvSpPr>
          <p:nvPr>
            <p:ph idx="1"/>
          </p:nvPr>
        </p:nvSpPr>
        <p:spPr>
          <a:xfrm>
            <a:off x="457200" y="1967679"/>
            <a:ext cx="8229600" cy="3261522"/>
          </a:xfrm>
        </p:spPr>
        <p:txBody>
          <a:bodyPr>
            <a:normAutofit fontScale="92500" lnSpcReduction="20000"/>
          </a:bodyPr>
          <a:lstStyle/>
          <a:p>
            <a:pPr marL="137160" indent="0" algn="just">
              <a:buNone/>
            </a:pPr>
            <a:r>
              <a:rPr lang="ru-RU" dirty="0">
                <a:solidFill>
                  <a:srgbClr val="CCFFFF"/>
                </a:solidFill>
                <a:latin typeface="+mj-lt"/>
              </a:rPr>
              <a:t>Проследите, чтобы кисти рук малыша находились на уровне локтей, а запястья – на опорной планке. Также необходимо сохранять прямой угол (90 градусов) в области суставов. И, конечно, как можно больше разнообразьте досуг ребёнка: между компьютерными играми ребёнок должен играть в подвижные игры, гулять, заниматься спортом. Не разрешайте малышу перекусывать за компьютером: эта вредная во всех смыслах привычка может остаться на всю жизнь.</a:t>
            </a:r>
          </a:p>
          <a:p>
            <a:endParaRPr lang="ru-RU" dirty="0"/>
          </a:p>
        </p:txBody>
      </p:sp>
      <p:pic>
        <p:nvPicPr>
          <p:cNvPr id="9218" name="Picture 2" descr="M:\Собрание\Дети и компьютер картинки\happyfacecomputer.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81" l="0" r="99602"/>
                    </a14:imgEffect>
                  </a14:imgLayer>
                </a14:imgProps>
              </a:ext>
              <a:ext uri="{28A0092B-C50C-407E-A947-70E740481C1C}">
                <a14:useLocalDpi xmlns:a14="http://schemas.microsoft.com/office/drawing/2010/main" val="0"/>
              </a:ext>
            </a:extLst>
          </a:blip>
          <a:srcRect/>
          <a:stretch>
            <a:fillRect/>
          </a:stretch>
        </p:blipFill>
        <p:spPr bwMode="auto">
          <a:xfrm>
            <a:off x="323528" y="59504"/>
            <a:ext cx="1530350"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Собрание\Дети и компьютер картинки\Za-kom-po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255071"/>
            <a:ext cx="19050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63474"/>
      </p:ext>
    </p:extLst>
  </p:cSld>
  <p:clrMapOvr>
    <a:masterClrMapping/>
  </p:clrMapOvr>
  <mc:AlternateContent xmlns:mc="http://schemas.openxmlformats.org/markup-compatibility/2006" xmlns:p14="http://schemas.microsoft.com/office/powerpoint/2010/main">
    <mc:Choice Requires="p14">
      <p:transition spd="slow" p14:dur="1100" advClick="0" advTm="15000">
        <p14:switch dir="r"/>
        <p:sndAc>
          <p:stSnd>
            <p:snd r:embed="rId2" name="bomb.wav"/>
          </p:stSnd>
        </p:sndAc>
      </p:transition>
    </mc:Choice>
    <mc:Fallback xmlns="">
      <p:transition spd="slow" advClick="0" advTm="15000">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ppt_w</p:attrName>
                                        </p:attrNameLst>
                                      </p:cBhvr>
                                      <p:tavLst>
                                        <p:tav tm="0" fmla="#ppt_w*sin(2.5*pi*$)">
                                          <p:val>
                                            <p:fltVal val="0"/>
                                          </p:val>
                                        </p:tav>
                                        <p:tav tm="100000">
                                          <p:val>
                                            <p:fltVal val="1"/>
                                          </p:val>
                                        </p:tav>
                                      </p:tavLst>
                                    </p:anim>
                                    <p:anim calcmode="lin" valueType="num">
                                      <p:cBhvr>
                                        <p:cTn id="9"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192" y="332656"/>
            <a:ext cx="3250704" cy="1067718"/>
          </a:xfrm>
          <a:solidFill>
            <a:srgbClr val="CCFFFF"/>
          </a:solidFill>
        </p:spPr>
        <p:txBody>
          <a:bodyPr>
            <a:normAutofit/>
          </a:bodyPr>
          <a:lstStyle/>
          <a:p>
            <a:pPr algn="ctr"/>
            <a:r>
              <a:rPr lang="ru-RU" sz="2800" b="1" dirty="0" smtClean="0">
                <a:solidFill>
                  <a:srgbClr val="0000FF"/>
                </a:solidFill>
              </a:rPr>
              <a:t>Психическая нагрузка</a:t>
            </a:r>
            <a:endParaRPr lang="ru-RU" sz="2800" b="1" dirty="0">
              <a:solidFill>
                <a:srgbClr val="0000FF"/>
              </a:solidFill>
            </a:endParaRPr>
          </a:p>
        </p:txBody>
      </p:sp>
      <p:sp>
        <p:nvSpPr>
          <p:cNvPr id="4" name="Объект 3"/>
          <p:cNvSpPr>
            <a:spLocks noGrp="1"/>
          </p:cNvSpPr>
          <p:nvPr>
            <p:ph sz="half" idx="1"/>
          </p:nvPr>
        </p:nvSpPr>
        <p:spPr>
          <a:xfrm>
            <a:off x="3779912" y="332656"/>
            <a:ext cx="5184576" cy="6264696"/>
          </a:xfrm>
        </p:spPr>
        <p:txBody>
          <a:bodyPr>
            <a:noAutofit/>
          </a:bodyPr>
          <a:lstStyle/>
          <a:p>
            <a:pPr marL="137160" indent="0" algn="just">
              <a:buNone/>
            </a:pPr>
            <a:r>
              <a:rPr lang="ru-RU" sz="1800" dirty="0">
                <a:solidFill>
                  <a:srgbClr val="CCFFCC"/>
                </a:solidFill>
                <a:latin typeface="+mj-lt"/>
              </a:rPr>
              <a:t>Третий по важности фактор – нагрузка на детскую психику. Компьютер требует не меньшей сосредоточенности, чем вождение автомобиля. И всё же психическую нагрузку можно уменьшить. Во-первых, в работе следует делать перерывы, во-вторых, необходимо следить за содержательной стороной игр. Легче всего для детского восприятия статическое, крупное цветное изображение в сопровождении звука. Достаточно безопасно рассматривать картинки или фотографии в сопровождении дикторского текста. Хуже для психики и для глаз воспринимается рисование на компьютере: здесь звук не играет отвлекающей роли, а всю работу выполняют глаза. Напрягая зрение, ребёнок напрягается сам. Всё это происходит и во время чтения с экрана текста, поэтому поиск информации в Интернете нужно дозировать. Ну и, наконец, настоящие вредители – игры, содержащие движущееся на высокой скорости изображение и мелкие элементы.</a:t>
            </a:r>
          </a:p>
          <a:p>
            <a:pPr algn="just"/>
            <a:endParaRPr lang="ru-RU" sz="1800" dirty="0">
              <a:solidFill>
                <a:srgbClr val="CCFFCC"/>
              </a:solidFill>
            </a:endParaRPr>
          </a:p>
        </p:txBody>
      </p:sp>
      <p:pic>
        <p:nvPicPr>
          <p:cNvPr id="10242" name="Picture 2" descr="M:\Собрание\Дети и компьютер картинки\0725942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048000" cy="2286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4" name="Picture 4" descr="M:\Собрание\Дети и компьютер картинки\0000590625_9068450_ef91bb53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3868">
            <a:off x="588222" y="3953887"/>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02655"/>
      </p:ext>
    </p:extLst>
  </p:cSld>
  <p:clrMapOvr>
    <a:masterClrMapping/>
  </p:clrMapOvr>
  <mc:AlternateContent xmlns:mc="http://schemas.openxmlformats.org/markup-compatibility/2006" xmlns:p14="http://schemas.microsoft.com/office/powerpoint/2010/main">
    <mc:Choice Requires="p14">
      <p:transition spd="slow" p14:dur="900" advClick="0" advTm="20000">
        <p14:warp dir="in"/>
        <p:sndAc>
          <p:stSnd>
            <p:snd r:embed="rId2" name="breeze.wav"/>
          </p:stSnd>
        </p:sndAc>
      </p:transition>
    </mc:Choice>
    <mc:Fallback xmlns="">
      <p:transition spd="slow" advClick="0" advTm="20000">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0242"/>
                                        </p:tgtEl>
                                      </p:cBhvr>
                                    </p:animEffect>
                                    <p:anim calcmode="lin" valueType="num">
                                      <p:cBhvr>
                                        <p:cTn id="7" dur="1822" tmFilter="0,0; 0.14,0.31; 0.43,0.73; 0.71,0.91; 1.0,1.0">
                                          <p:stCondLst>
                                            <p:cond delay="0"/>
                                          </p:stCondLst>
                                        </p:cTn>
                                        <p:tgtEl>
                                          <p:spTgt spid="1024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024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024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0242"/>
                                        </p:tgtEl>
                                        <p:attrNameLst>
                                          <p:attrName>ppt_y</p:attrName>
                                        </p:attrNameLst>
                                      </p:cBhvr>
                                      <p:tavLst>
                                        <p:tav tm="0">
                                          <p:val>
                                            <p:strVal val="ppt_y"/>
                                          </p:val>
                                        </p:tav>
                                        <p:tav tm="100000">
                                          <p:val>
                                            <p:strVal val="ppt_y+ppt_h"/>
                                          </p:val>
                                        </p:tav>
                                      </p:tavLst>
                                    </p:anim>
                                    <p:animScale>
                                      <p:cBhvr>
                                        <p:cTn id="14" dur="26">
                                          <p:stCondLst>
                                            <p:cond delay="620"/>
                                          </p:stCondLst>
                                        </p:cTn>
                                        <p:tgtEl>
                                          <p:spTgt spid="10242"/>
                                        </p:tgtEl>
                                      </p:cBhvr>
                                      <p:to x="100000" y="60000"/>
                                    </p:animScale>
                                    <p:animScale>
                                      <p:cBhvr>
                                        <p:cTn id="15" dur="166" decel="50000">
                                          <p:stCondLst>
                                            <p:cond delay="646"/>
                                          </p:stCondLst>
                                        </p:cTn>
                                        <p:tgtEl>
                                          <p:spTgt spid="10242"/>
                                        </p:tgtEl>
                                      </p:cBhvr>
                                      <p:to x="100000" y="100000"/>
                                    </p:animScale>
                                    <p:animScale>
                                      <p:cBhvr>
                                        <p:cTn id="16" dur="26">
                                          <p:stCondLst>
                                            <p:cond delay="1312"/>
                                          </p:stCondLst>
                                        </p:cTn>
                                        <p:tgtEl>
                                          <p:spTgt spid="10242"/>
                                        </p:tgtEl>
                                      </p:cBhvr>
                                      <p:to x="100000" y="80000"/>
                                    </p:animScale>
                                    <p:animScale>
                                      <p:cBhvr>
                                        <p:cTn id="17" dur="166" decel="50000">
                                          <p:stCondLst>
                                            <p:cond delay="1338"/>
                                          </p:stCondLst>
                                        </p:cTn>
                                        <p:tgtEl>
                                          <p:spTgt spid="10242"/>
                                        </p:tgtEl>
                                      </p:cBhvr>
                                      <p:to x="100000" y="100000"/>
                                    </p:animScale>
                                    <p:animScale>
                                      <p:cBhvr>
                                        <p:cTn id="18" dur="26">
                                          <p:stCondLst>
                                            <p:cond delay="1642"/>
                                          </p:stCondLst>
                                        </p:cTn>
                                        <p:tgtEl>
                                          <p:spTgt spid="10242"/>
                                        </p:tgtEl>
                                      </p:cBhvr>
                                      <p:to x="100000" y="90000"/>
                                    </p:animScale>
                                    <p:animScale>
                                      <p:cBhvr>
                                        <p:cTn id="19" dur="166" decel="50000">
                                          <p:stCondLst>
                                            <p:cond delay="1668"/>
                                          </p:stCondLst>
                                        </p:cTn>
                                        <p:tgtEl>
                                          <p:spTgt spid="10242"/>
                                        </p:tgtEl>
                                      </p:cBhvr>
                                      <p:to x="100000" y="100000"/>
                                    </p:animScale>
                                    <p:animScale>
                                      <p:cBhvr>
                                        <p:cTn id="20" dur="26">
                                          <p:stCondLst>
                                            <p:cond delay="1808"/>
                                          </p:stCondLst>
                                        </p:cTn>
                                        <p:tgtEl>
                                          <p:spTgt spid="10242"/>
                                        </p:tgtEl>
                                      </p:cBhvr>
                                      <p:to x="100000" y="95000"/>
                                    </p:animScale>
                                    <p:animScale>
                                      <p:cBhvr>
                                        <p:cTn id="21" dur="166" decel="50000">
                                          <p:stCondLst>
                                            <p:cond delay="1834"/>
                                          </p:stCondLst>
                                        </p:cTn>
                                        <p:tgtEl>
                                          <p:spTgt spid="10242"/>
                                        </p:tgtEl>
                                      </p:cBhvr>
                                      <p:to x="100000" y="100000"/>
                                    </p:animScale>
                                    <p:set>
                                      <p:cBhvr>
                                        <p:cTn id="22" dur="1" fill="hold">
                                          <p:stCondLst>
                                            <p:cond delay="1999"/>
                                          </p:stCondLst>
                                        </p:cTn>
                                        <p:tgtEl>
                                          <p:spTgt spid="102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10244"/>
                                        </p:tgtEl>
                                      </p:cBhvr>
                                    </p:animEffect>
                                    <p:anim calcmode="lin" valueType="num">
                                      <p:cBhvr>
                                        <p:cTn id="27" dur="1822" tmFilter="0,0; 0.14,0.31; 0.43,0.73; 0.71,0.91; 1.0,1.0">
                                          <p:stCondLst>
                                            <p:cond delay="0"/>
                                          </p:stCondLst>
                                        </p:cTn>
                                        <p:tgtEl>
                                          <p:spTgt spid="10244"/>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0244"/>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024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024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024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024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0244"/>
                                        </p:tgtEl>
                                        <p:attrNameLst>
                                          <p:attrName>ppt_y</p:attrName>
                                        </p:attrNameLst>
                                      </p:cBhvr>
                                      <p:tavLst>
                                        <p:tav tm="0">
                                          <p:val>
                                            <p:strVal val="ppt_y"/>
                                          </p:val>
                                        </p:tav>
                                        <p:tav tm="100000">
                                          <p:val>
                                            <p:strVal val="ppt_y+ppt_h"/>
                                          </p:val>
                                        </p:tav>
                                      </p:tavLst>
                                    </p:anim>
                                    <p:animScale>
                                      <p:cBhvr>
                                        <p:cTn id="34" dur="26">
                                          <p:stCondLst>
                                            <p:cond delay="620"/>
                                          </p:stCondLst>
                                        </p:cTn>
                                        <p:tgtEl>
                                          <p:spTgt spid="10244"/>
                                        </p:tgtEl>
                                      </p:cBhvr>
                                      <p:to x="100000" y="60000"/>
                                    </p:animScale>
                                    <p:animScale>
                                      <p:cBhvr>
                                        <p:cTn id="35" dur="166" decel="50000">
                                          <p:stCondLst>
                                            <p:cond delay="646"/>
                                          </p:stCondLst>
                                        </p:cTn>
                                        <p:tgtEl>
                                          <p:spTgt spid="10244"/>
                                        </p:tgtEl>
                                      </p:cBhvr>
                                      <p:to x="100000" y="100000"/>
                                    </p:animScale>
                                    <p:animScale>
                                      <p:cBhvr>
                                        <p:cTn id="36" dur="26">
                                          <p:stCondLst>
                                            <p:cond delay="1312"/>
                                          </p:stCondLst>
                                        </p:cTn>
                                        <p:tgtEl>
                                          <p:spTgt spid="10244"/>
                                        </p:tgtEl>
                                      </p:cBhvr>
                                      <p:to x="100000" y="80000"/>
                                    </p:animScale>
                                    <p:animScale>
                                      <p:cBhvr>
                                        <p:cTn id="37" dur="166" decel="50000">
                                          <p:stCondLst>
                                            <p:cond delay="1338"/>
                                          </p:stCondLst>
                                        </p:cTn>
                                        <p:tgtEl>
                                          <p:spTgt spid="10244"/>
                                        </p:tgtEl>
                                      </p:cBhvr>
                                      <p:to x="100000" y="100000"/>
                                    </p:animScale>
                                    <p:animScale>
                                      <p:cBhvr>
                                        <p:cTn id="38" dur="26">
                                          <p:stCondLst>
                                            <p:cond delay="1642"/>
                                          </p:stCondLst>
                                        </p:cTn>
                                        <p:tgtEl>
                                          <p:spTgt spid="10244"/>
                                        </p:tgtEl>
                                      </p:cBhvr>
                                      <p:to x="100000" y="90000"/>
                                    </p:animScale>
                                    <p:animScale>
                                      <p:cBhvr>
                                        <p:cTn id="39" dur="166" decel="50000">
                                          <p:stCondLst>
                                            <p:cond delay="1668"/>
                                          </p:stCondLst>
                                        </p:cTn>
                                        <p:tgtEl>
                                          <p:spTgt spid="10244"/>
                                        </p:tgtEl>
                                      </p:cBhvr>
                                      <p:to x="100000" y="100000"/>
                                    </p:animScale>
                                    <p:animScale>
                                      <p:cBhvr>
                                        <p:cTn id="40" dur="26">
                                          <p:stCondLst>
                                            <p:cond delay="1808"/>
                                          </p:stCondLst>
                                        </p:cTn>
                                        <p:tgtEl>
                                          <p:spTgt spid="10244"/>
                                        </p:tgtEl>
                                      </p:cBhvr>
                                      <p:to x="100000" y="95000"/>
                                    </p:animScale>
                                    <p:animScale>
                                      <p:cBhvr>
                                        <p:cTn id="41" dur="166" decel="50000">
                                          <p:stCondLst>
                                            <p:cond delay="1834"/>
                                          </p:stCondLst>
                                        </p:cTn>
                                        <p:tgtEl>
                                          <p:spTgt spid="10244"/>
                                        </p:tgtEl>
                                      </p:cBhvr>
                                      <p:to x="100000" y="100000"/>
                                    </p:animScale>
                                    <p:set>
                                      <p:cBhvr>
                                        <p:cTn id="42" dur="1" fill="hold">
                                          <p:stCondLst>
                                            <p:cond delay="1999"/>
                                          </p:stCondLst>
                                        </p:cTn>
                                        <p:tgtEl>
                                          <p:spTgt spid="10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514</TotalTime>
  <Words>2393</Words>
  <Application>Microsoft Office PowerPoint</Application>
  <PresentationFormat>Экран (4:3)</PresentationFormat>
  <Paragraphs>112</Paragraphs>
  <Slides>22</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22</vt:i4>
      </vt:variant>
    </vt:vector>
  </HeadingPairs>
  <TitlesOfParts>
    <vt:vector size="34" baseType="lpstr">
      <vt:lpstr>Arial</vt:lpstr>
      <vt:lpstr>Arial Black</vt:lpstr>
      <vt:lpstr>Arial Narrow</vt:lpstr>
      <vt:lpstr>Book Antiqua</vt:lpstr>
      <vt:lpstr>Franklin Gothic Medium Cond</vt:lpstr>
      <vt:lpstr>Lucida Sans</vt:lpstr>
      <vt:lpstr>Monotype Corsiva</vt:lpstr>
      <vt:lpstr>Times New Roman</vt:lpstr>
      <vt:lpstr>Wingdings</vt:lpstr>
      <vt:lpstr>Wingdings 2</vt:lpstr>
      <vt:lpstr>Wingdings 3</vt:lpstr>
      <vt:lpstr>Апекс</vt:lpstr>
      <vt:lpstr>Родительское собрание  в подготовительной группе ДОУ</vt:lpstr>
      <vt:lpstr>При правильном подходе к занятиям  на компьютере можно извлечь максимум   пользы для развития ребенка Б. Шлимович  </vt:lpstr>
      <vt:lpstr>Обмен мнениями</vt:lpstr>
      <vt:lpstr>Миф №1 Общение с компьютером портит здоровье ребенка</vt:lpstr>
      <vt:lpstr>Советы родителям</vt:lpstr>
      <vt:lpstr>Упражнения для снятия напряжения глаз</vt:lpstr>
      <vt:lpstr>Стесненная поза</vt:lpstr>
      <vt:lpstr>Советы родителям</vt:lpstr>
      <vt:lpstr>Психическая нагрузка</vt:lpstr>
      <vt:lpstr>Излучение</vt:lpstr>
      <vt:lpstr>Компьютерная зависимость</vt:lpstr>
      <vt:lpstr>Рекомендации по предупреждению компьютерной зависимости</vt:lpstr>
      <vt:lpstr>Миф№2 Компьютерные игры приносят только вред</vt:lpstr>
      <vt:lpstr>Презентация PowerPoint</vt:lpstr>
      <vt:lpstr>Миф№3 Компьютер только для игр и развлечений</vt:lpstr>
      <vt:lpstr>Презентация PowerPoint</vt:lpstr>
      <vt:lpstr>Презентация PowerPoint</vt:lpstr>
      <vt:lpstr>Презентация PowerPoint</vt:lpstr>
      <vt:lpstr>Презентация PowerPoint</vt:lpstr>
      <vt:lpstr>Миф№4 Ребенок и интернет – это плохо!</vt:lpstr>
      <vt:lpstr>Вывод</vt:lpstr>
      <vt:lpstr>Правила работы на компьютере детей дошкольного возраста</vt:lpstr>
    </vt:vector>
  </TitlesOfParts>
  <Company>SanBuild &amp; 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в подготовительной группе ДОУ</dc:title>
  <dc:creator>Admin</dc:creator>
  <cp:lastModifiedBy>Ника</cp:lastModifiedBy>
  <cp:revision>53</cp:revision>
  <dcterms:created xsi:type="dcterms:W3CDTF">2013-03-28T16:50:06Z</dcterms:created>
  <dcterms:modified xsi:type="dcterms:W3CDTF">2015-11-22T20:32:52Z</dcterms:modified>
</cp:coreProperties>
</file>