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E78"/>
    <a:srgbClr val="F61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25DD4-33D7-47F4-B77F-94C57337CFE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7396AF-FAAC-40F0-BEA1-4ED5E7C3B451}">
      <dgm:prSet custT="1"/>
      <dgm:spPr>
        <a:solidFill>
          <a:schemeClr val="bg1"/>
        </a:solidFill>
      </dgm:spPr>
      <dgm:t>
        <a:bodyPr/>
        <a:lstStyle/>
        <a:p>
          <a:pPr algn="l" rtl="0"/>
          <a:r>
            <a:rPr lang="ru-RU" sz="2200" dirty="0" smtClean="0">
              <a:solidFill>
                <a:srgbClr val="7030A0"/>
              </a:solidFill>
            </a:rPr>
            <a:t>1. Кукла помогает «увидеть» страх, сделать его реальным, но доступным. Ребенок может прикоснуться к нему, понять, что с ним делать.</a:t>
          </a:r>
          <a:endParaRPr lang="ru-RU" sz="2200" dirty="0">
            <a:solidFill>
              <a:srgbClr val="7030A0"/>
            </a:solidFill>
          </a:endParaRPr>
        </a:p>
      </dgm:t>
    </dgm:pt>
    <dgm:pt modelId="{6E5F02A3-C2A5-40C4-BD85-27F936B960FD}" type="parTrans" cxnId="{22235DAF-967D-4B74-89CC-72E365C6004C}">
      <dgm:prSet/>
      <dgm:spPr/>
      <dgm:t>
        <a:bodyPr/>
        <a:lstStyle/>
        <a:p>
          <a:endParaRPr lang="ru-RU"/>
        </a:p>
      </dgm:t>
    </dgm:pt>
    <dgm:pt modelId="{114D5E09-5B8B-43F3-959B-894C9B1C9A0B}" type="sibTrans" cxnId="{22235DAF-967D-4B74-89CC-72E365C6004C}">
      <dgm:prSet/>
      <dgm:spPr/>
      <dgm:t>
        <a:bodyPr/>
        <a:lstStyle/>
        <a:p>
          <a:endParaRPr lang="ru-RU"/>
        </a:p>
      </dgm:t>
    </dgm:pt>
    <dgm:pt modelId="{8525D47D-F1CE-4131-A0C6-8BF41BD06414}">
      <dgm:prSet custT="1"/>
      <dgm:spPr>
        <a:solidFill>
          <a:schemeClr val="bg1"/>
        </a:solidFill>
      </dgm:spPr>
      <dgm:t>
        <a:bodyPr/>
        <a:lstStyle/>
        <a:p>
          <a:pPr algn="l" rtl="0"/>
          <a:r>
            <a:rPr lang="ru-RU" sz="2200" b="0" dirty="0" smtClean="0">
              <a:solidFill>
                <a:srgbClr val="7030A0"/>
              </a:solidFill>
            </a:rPr>
            <a:t>2. Страхи и ужасы становятся предметом игры, и, следовательно, управления. Дети с удовольствием управляют куклами и одновременно своими  страхами и комплексами. </a:t>
          </a:r>
          <a:endParaRPr lang="ru-RU" sz="2200" b="0" dirty="0">
            <a:solidFill>
              <a:srgbClr val="7030A0"/>
            </a:solidFill>
          </a:endParaRPr>
        </a:p>
      </dgm:t>
    </dgm:pt>
    <dgm:pt modelId="{89B2CCE2-177E-4576-ADAA-FE5871708EFB}" type="parTrans" cxnId="{AB2C6C90-72DB-4E89-9C0D-2F35A92BC7FB}">
      <dgm:prSet/>
      <dgm:spPr/>
      <dgm:t>
        <a:bodyPr/>
        <a:lstStyle/>
        <a:p>
          <a:endParaRPr lang="ru-RU"/>
        </a:p>
      </dgm:t>
    </dgm:pt>
    <dgm:pt modelId="{CE02B474-7948-4ED0-800F-00E9F5A20746}" type="sibTrans" cxnId="{AB2C6C90-72DB-4E89-9C0D-2F35A92BC7FB}">
      <dgm:prSet/>
      <dgm:spPr/>
      <dgm:t>
        <a:bodyPr/>
        <a:lstStyle/>
        <a:p>
          <a:endParaRPr lang="ru-RU"/>
        </a:p>
      </dgm:t>
    </dgm:pt>
    <dgm:pt modelId="{67B33FD1-90B6-4451-92EF-DC9639DEB57C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2200" dirty="0" smtClean="0">
              <a:solidFill>
                <a:srgbClr val="7030A0"/>
              </a:solidFill>
            </a:rPr>
            <a:t>3. Дети совместно с родителями могут изготовить куклы. При этом ребенок сливается с такой куклой и легко ею управляет. Поэтому кукольные эмоции и страхи становятся понятными и регулируемыми. Страх становится "ручным".</a:t>
          </a:r>
          <a:br>
            <a:rPr lang="ru-RU" sz="2200" dirty="0" smtClean="0">
              <a:solidFill>
                <a:srgbClr val="7030A0"/>
              </a:solidFill>
            </a:rPr>
          </a:br>
          <a:endParaRPr lang="ru-RU" sz="2200" dirty="0">
            <a:solidFill>
              <a:srgbClr val="7030A0"/>
            </a:solidFill>
          </a:endParaRPr>
        </a:p>
      </dgm:t>
    </dgm:pt>
    <dgm:pt modelId="{31733704-AE43-4E2E-9A58-DF7799EB1AAB}" type="parTrans" cxnId="{C6F2B64D-DB71-47C3-9544-C97C4582295D}">
      <dgm:prSet/>
      <dgm:spPr/>
      <dgm:t>
        <a:bodyPr/>
        <a:lstStyle/>
        <a:p>
          <a:endParaRPr lang="ru-RU"/>
        </a:p>
      </dgm:t>
    </dgm:pt>
    <dgm:pt modelId="{CFDCA48B-D2FD-4537-AE02-974D09ECCC31}" type="sibTrans" cxnId="{C6F2B64D-DB71-47C3-9544-C97C4582295D}">
      <dgm:prSet/>
      <dgm:spPr/>
      <dgm:t>
        <a:bodyPr/>
        <a:lstStyle/>
        <a:p>
          <a:endParaRPr lang="ru-RU"/>
        </a:p>
      </dgm:t>
    </dgm:pt>
    <dgm:pt modelId="{3E950F05-320C-4BF9-8EC4-BB6DA82050CE}" type="pres">
      <dgm:prSet presAssocID="{25C25DD4-33D7-47F4-B77F-94C57337CFE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72BA28-8D0D-4ABC-9A23-3A33D570F2F0}" type="pres">
      <dgm:prSet presAssocID="{4B7396AF-FAAC-40F0-BEA1-4ED5E7C3B451}" presName="composite" presStyleCnt="0"/>
      <dgm:spPr/>
    </dgm:pt>
    <dgm:pt modelId="{8AABE37B-6042-4A59-8C43-36CAC396A137}" type="pres">
      <dgm:prSet presAssocID="{4B7396AF-FAAC-40F0-BEA1-4ED5E7C3B451}" presName="imgShp" presStyleLbl="fgImgPlace1" presStyleIdx="0" presStyleCnt="3" custScaleX="135861" custScaleY="1101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2B4D5C1-E46B-4174-BEEB-3BAC1E044A4A}" type="pres">
      <dgm:prSet presAssocID="{4B7396AF-FAAC-40F0-BEA1-4ED5E7C3B45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31A0A-140D-4C55-92B3-CDC2FCE483EA}" type="pres">
      <dgm:prSet presAssocID="{114D5E09-5B8B-43F3-959B-894C9B1C9A0B}" presName="spacing" presStyleCnt="0"/>
      <dgm:spPr/>
    </dgm:pt>
    <dgm:pt modelId="{942A8619-A45E-4BE7-9A31-3F8B47F7B74B}" type="pres">
      <dgm:prSet presAssocID="{8525D47D-F1CE-4131-A0C6-8BF41BD06414}" presName="composite" presStyleCnt="0"/>
      <dgm:spPr/>
    </dgm:pt>
    <dgm:pt modelId="{BD73C24A-BA20-419F-A530-2969169B03A7}" type="pres">
      <dgm:prSet presAssocID="{8525D47D-F1CE-4131-A0C6-8BF41BD06414}" presName="imgShp" presStyleLbl="fgImgPlace1" presStyleIdx="1" presStyleCnt="3" custScaleX="125456" custScaleY="12166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98F05CF-4C16-47E3-A2B0-F52C7DC615B7}" type="pres">
      <dgm:prSet presAssocID="{8525D47D-F1CE-4131-A0C6-8BF41BD06414}" presName="txShp" presStyleLbl="node1" presStyleIdx="1" presStyleCnt="3" custScaleX="102860" custScaleY="120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233EE-C366-4656-8D0E-FF2AA50DBDFB}" type="pres">
      <dgm:prSet presAssocID="{CE02B474-7948-4ED0-800F-00E9F5A20746}" presName="spacing" presStyleCnt="0"/>
      <dgm:spPr/>
    </dgm:pt>
    <dgm:pt modelId="{AC0AD842-FE03-4C05-88CB-C656AF0673C9}" type="pres">
      <dgm:prSet presAssocID="{67B33FD1-90B6-4451-92EF-DC9639DEB57C}" presName="composite" presStyleCnt="0"/>
      <dgm:spPr/>
    </dgm:pt>
    <dgm:pt modelId="{0FA97823-48F4-4296-848D-F55B31E7AA3D}" type="pres">
      <dgm:prSet presAssocID="{67B33FD1-90B6-4451-92EF-DC9639DEB57C}" presName="imgShp" presStyleLbl="fgImgPlace1" presStyleIdx="2" presStyleCnt="3" custScaleX="127022" custScaleY="13457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9459584-BDE0-4A8D-B965-062381E5ED9F}" type="pres">
      <dgm:prSet presAssocID="{67B33FD1-90B6-4451-92EF-DC9639DEB57C}" presName="txShp" presStyleLbl="node1" presStyleIdx="2" presStyleCnt="3" custScaleX="103635" custScaleY="147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DFA96F-F55F-40D6-9C4E-288C1F0FE3DF}" type="presOf" srcId="{67B33FD1-90B6-4451-92EF-DC9639DEB57C}" destId="{29459584-BDE0-4A8D-B965-062381E5ED9F}" srcOrd="0" destOrd="0" presId="urn:microsoft.com/office/officeart/2005/8/layout/vList3#1"/>
    <dgm:cxn modelId="{AB2C6C90-72DB-4E89-9C0D-2F35A92BC7FB}" srcId="{25C25DD4-33D7-47F4-B77F-94C57337CFE2}" destId="{8525D47D-F1CE-4131-A0C6-8BF41BD06414}" srcOrd="1" destOrd="0" parTransId="{89B2CCE2-177E-4576-ADAA-FE5871708EFB}" sibTransId="{CE02B474-7948-4ED0-800F-00E9F5A20746}"/>
    <dgm:cxn modelId="{C6F2B64D-DB71-47C3-9544-C97C4582295D}" srcId="{25C25DD4-33D7-47F4-B77F-94C57337CFE2}" destId="{67B33FD1-90B6-4451-92EF-DC9639DEB57C}" srcOrd="2" destOrd="0" parTransId="{31733704-AE43-4E2E-9A58-DF7799EB1AAB}" sibTransId="{CFDCA48B-D2FD-4537-AE02-974D09ECCC31}"/>
    <dgm:cxn modelId="{22235DAF-967D-4B74-89CC-72E365C6004C}" srcId="{25C25DD4-33D7-47F4-B77F-94C57337CFE2}" destId="{4B7396AF-FAAC-40F0-BEA1-4ED5E7C3B451}" srcOrd="0" destOrd="0" parTransId="{6E5F02A3-C2A5-40C4-BD85-27F936B960FD}" sibTransId="{114D5E09-5B8B-43F3-959B-894C9B1C9A0B}"/>
    <dgm:cxn modelId="{D4E8BED0-4B2A-4D58-B79B-A7F1A3C95A58}" type="presOf" srcId="{4B7396AF-FAAC-40F0-BEA1-4ED5E7C3B451}" destId="{E2B4D5C1-E46B-4174-BEEB-3BAC1E044A4A}" srcOrd="0" destOrd="0" presId="urn:microsoft.com/office/officeart/2005/8/layout/vList3#1"/>
    <dgm:cxn modelId="{A40C16B1-BEF3-495F-B4E1-B0A54776D97C}" type="presOf" srcId="{8525D47D-F1CE-4131-A0C6-8BF41BD06414}" destId="{398F05CF-4C16-47E3-A2B0-F52C7DC615B7}" srcOrd="0" destOrd="0" presId="urn:microsoft.com/office/officeart/2005/8/layout/vList3#1"/>
    <dgm:cxn modelId="{3B83AF7E-9977-41EB-B101-5F6A199818C8}" type="presOf" srcId="{25C25DD4-33D7-47F4-B77F-94C57337CFE2}" destId="{3E950F05-320C-4BF9-8EC4-BB6DA82050CE}" srcOrd="0" destOrd="0" presId="urn:microsoft.com/office/officeart/2005/8/layout/vList3#1"/>
    <dgm:cxn modelId="{DBB21585-338E-4537-A1FF-4B56CAECE228}" type="presParOf" srcId="{3E950F05-320C-4BF9-8EC4-BB6DA82050CE}" destId="{0272BA28-8D0D-4ABC-9A23-3A33D570F2F0}" srcOrd="0" destOrd="0" presId="urn:microsoft.com/office/officeart/2005/8/layout/vList3#1"/>
    <dgm:cxn modelId="{6D733FE8-5022-473B-907E-6BB0B5F029CE}" type="presParOf" srcId="{0272BA28-8D0D-4ABC-9A23-3A33D570F2F0}" destId="{8AABE37B-6042-4A59-8C43-36CAC396A137}" srcOrd="0" destOrd="0" presId="urn:microsoft.com/office/officeart/2005/8/layout/vList3#1"/>
    <dgm:cxn modelId="{570C7B8F-A56D-4253-8804-1EAEF55272E3}" type="presParOf" srcId="{0272BA28-8D0D-4ABC-9A23-3A33D570F2F0}" destId="{E2B4D5C1-E46B-4174-BEEB-3BAC1E044A4A}" srcOrd="1" destOrd="0" presId="urn:microsoft.com/office/officeart/2005/8/layout/vList3#1"/>
    <dgm:cxn modelId="{6D8875AC-ED8B-46EF-BF43-4B8899ABA9C2}" type="presParOf" srcId="{3E950F05-320C-4BF9-8EC4-BB6DA82050CE}" destId="{B6631A0A-140D-4C55-92B3-CDC2FCE483EA}" srcOrd="1" destOrd="0" presId="urn:microsoft.com/office/officeart/2005/8/layout/vList3#1"/>
    <dgm:cxn modelId="{42C5C07D-94D8-4910-967D-A76CA66065FB}" type="presParOf" srcId="{3E950F05-320C-4BF9-8EC4-BB6DA82050CE}" destId="{942A8619-A45E-4BE7-9A31-3F8B47F7B74B}" srcOrd="2" destOrd="0" presId="urn:microsoft.com/office/officeart/2005/8/layout/vList3#1"/>
    <dgm:cxn modelId="{AF7889C9-E584-490D-8197-AF902A9C3694}" type="presParOf" srcId="{942A8619-A45E-4BE7-9A31-3F8B47F7B74B}" destId="{BD73C24A-BA20-419F-A530-2969169B03A7}" srcOrd="0" destOrd="0" presId="urn:microsoft.com/office/officeart/2005/8/layout/vList3#1"/>
    <dgm:cxn modelId="{0C1B34B0-476E-4278-B0A3-5AC30CD832D6}" type="presParOf" srcId="{942A8619-A45E-4BE7-9A31-3F8B47F7B74B}" destId="{398F05CF-4C16-47E3-A2B0-F52C7DC615B7}" srcOrd="1" destOrd="0" presId="urn:microsoft.com/office/officeart/2005/8/layout/vList3#1"/>
    <dgm:cxn modelId="{AF79E558-FA11-4948-9FBC-E926FD7202D7}" type="presParOf" srcId="{3E950F05-320C-4BF9-8EC4-BB6DA82050CE}" destId="{101233EE-C366-4656-8D0E-FF2AA50DBDFB}" srcOrd="3" destOrd="0" presId="urn:microsoft.com/office/officeart/2005/8/layout/vList3#1"/>
    <dgm:cxn modelId="{9EAE5FF3-81D4-4DC2-B8AC-B182C2462AAF}" type="presParOf" srcId="{3E950F05-320C-4BF9-8EC4-BB6DA82050CE}" destId="{AC0AD842-FE03-4C05-88CB-C656AF0673C9}" srcOrd="4" destOrd="0" presId="urn:microsoft.com/office/officeart/2005/8/layout/vList3#1"/>
    <dgm:cxn modelId="{1FA60A92-74BD-4D5D-A96A-BF9CFB958031}" type="presParOf" srcId="{AC0AD842-FE03-4C05-88CB-C656AF0673C9}" destId="{0FA97823-48F4-4296-848D-F55B31E7AA3D}" srcOrd="0" destOrd="0" presId="urn:microsoft.com/office/officeart/2005/8/layout/vList3#1"/>
    <dgm:cxn modelId="{6D8AAAD5-F0EA-46C4-B1AF-BFF549F06AC3}" type="presParOf" srcId="{AC0AD842-FE03-4C05-88CB-C656AF0673C9}" destId="{29459584-BDE0-4A8D-B965-062381E5ED9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D897BE-EE06-4255-87F1-AC601F91F096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DBA152-7BBE-4901-8866-2A9BA46A58F5}">
      <dgm:prSet custT="1"/>
      <dgm:spPr>
        <a:solidFill>
          <a:schemeClr val="bg1"/>
        </a:solidFill>
      </dgm:spPr>
      <dgm:t>
        <a:bodyPr/>
        <a:lstStyle/>
        <a:p>
          <a:pPr algn="l" rtl="0"/>
          <a:r>
            <a:rPr lang="ru-RU" sz="1900" b="0" i="0" baseline="0" dirty="0" smtClean="0">
              <a:solidFill>
                <a:srgbClr val="7030A0"/>
              </a:solidFill>
            </a:rPr>
            <a:t>4. Перчаточные куклы мягко и комфортно устанавливают контакт с детьми. Когда ребенку трудно говорить о своем страхе, ему помогает кукла, одетая на руку. Игра с ней помогает изменить настрой на позитивный. Дети радостно проигрывают обычные бытовые сцены, выдумывают счастливые развязки ситуаций.</a:t>
          </a:r>
          <a:endParaRPr lang="ru-RU" sz="1900" b="0" i="0" baseline="0" dirty="0">
            <a:solidFill>
              <a:srgbClr val="7030A0"/>
            </a:solidFill>
          </a:endParaRPr>
        </a:p>
      </dgm:t>
    </dgm:pt>
    <dgm:pt modelId="{195FAA85-9112-4872-BB6B-8AF0CAE30C46}" type="parTrans" cxnId="{995044C7-7793-4F3C-A802-F777FA076BD6}">
      <dgm:prSet/>
      <dgm:spPr/>
      <dgm:t>
        <a:bodyPr/>
        <a:lstStyle/>
        <a:p>
          <a:endParaRPr lang="ru-RU"/>
        </a:p>
      </dgm:t>
    </dgm:pt>
    <dgm:pt modelId="{71EFC323-5070-44E3-94E6-915A86C0DB1C}" type="sibTrans" cxnId="{995044C7-7793-4F3C-A802-F777FA076BD6}">
      <dgm:prSet/>
      <dgm:spPr/>
      <dgm:t>
        <a:bodyPr/>
        <a:lstStyle/>
        <a:p>
          <a:endParaRPr lang="ru-RU"/>
        </a:p>
      </dgm:t>
    </dgm:pt>
    <dgm:pt modelId="{FE804A7E-90BF-4C49-8C87-1DA805D6B82C}">
      <dgm:prSet custT="1"/>
      <dgm:spPr>
        <a:solidFill>
          <a:schemeClr val="bg1"/>
        </a:solidFill>
      </dgm:spPr>
      <dgm:t>
        <a:bodyPr/>
        <a:lstStyle/>
        <a:p>
          <a:pPr algn="l" rtl="0"/>
          <a:r>
            <a:rPr lang="ru-RU" sz="1900" b="0" i="0" baseline="0" dirty="0" smtClean="0">
              <a:solidFill>
                <a:srgbClr val="7030A0"/>
              </a:solidFill>
            </a:rPr>
            <a:t>5. Ребенок вместе с мамой или папой может изготовить куклу, что позволит понять мир ребенка и создаст доверие и взаимопонимание в семье. Совместное творчество в изготовлении необходимой одежды, вырисовывании определенного выражения лица и другие моменты, высвечивает проблемы и позволяет эффективно их решать в игровой форме. </a:t>
          </a:r>
          <a:endParaRPr lang="ru-RU" sz="1900" b="0" i="0" baseline="0" dirty="0">
            <a:solidFill>
              <a:srgbClr val="7030A0"/>
            </a:solidFill>
          </a:endParaRPr>
        </a:p>
      </dgm:t>
    </dgm:pt>
    <dgm:pt modelId="{A6015503-746C-4ECD-BE52-50B6737E67E5}" type="parTrans" cxnId="{8E4F2F3F-2C2E-4697-8046-BB4F9501592C}">
      <dgm:prSet/>
      <dgm:spPr/>
      <dgm:t>
        <a:bodyPr/>
        <a:lstStyle/>
        <a:p>
          <a:endParaRPr lang="ru-RU"/>
        </a:p>
      </dgm:t>
    </dgm:pt>
    <dgm:pt modelId="{C23EB5D9-ADA3-47DC-9AA6-8C08850596F2}" type="sibTrans" cxnId="{8E4F2F3F-2C2E-4697-8046-BB4F9501592C}">
      <dgm:prSet/>
      <dgm:spPr/>
      <dgm:t>
        <a:bodyPr/>
        <a:lstStyle/>
        <a:p>
          <a:endParaRPr lang="ru-RU"/>
        </a:p>
      </dgm:t>
    </dgm:pt>
    <dgm:pt modelId="{E8C593DF-FB6E-4BEB-B907-42D50C712716}">
      <dgm:prSet custT="1"/>
      <dgm:spPr>
        <a:solidFill>
          <a:schemeClr val="bg1"/>
        </a:solidFill>
      </dgm:spPr>
      <dgm:t>
        <a:bodyPr/>
        <a:lstStyle/>
        <a:p>
          <a:pPr algn="l" rtl="0"/>
          <a:r>
            <a:rPr lang="ru-RU" sz="1900" b="0" i="0" baseline="0" dirty="0" smtClean="0">
              <a:solidFill>
                <a:srgbClr val="7030A0"/>
              </a:solidFill>
            </a:rPr>
            <a:t>6. Есть еще теневые куклы. Это древний и очень мощный вид коррекции страхов. Здесь кукла может быть «живой», и абсолютно управляемой. Только ребенок может вызвать движение куклы. Значит она полностью под контролем. А это - лечение страха. </a:t>
          </a:r>
          <a:endParaRPr lang="ru-RU" sz="1900" b="0" i="0" baseline="0" dirty="0">
            <a:solidFill>
              <a:srgbClr val="7030A0"/>
            </a:solidFill>
          </a:endParaRPr>
        </a:p>
      </dgm:t>
    </dgm:pt>
    <dgm:pt modelId="{26E49430-9FA5-4E5A-A476-046390576C14}" type="parTrans" cxnId="{1FB05D97-FB59-4BD3-A1E5-AF0C7BE5E29E}">
      <dgm:prSet/>
      <dgm:spPr/>
      <dgm:t>
        <a:bodyPr/>
        <a:lstStyle/>
        <a:p>
          <a:endParaRPr lang="ru-RU"/>
        </a:p>
      </dgm:t>
    </dgm:pt>
    <dgm:pt modelId="{4830FEF9-7436-48A1-8BEC-E38C33685FAF}" type="sibTrans" cxnId="{1FB05D97-FB59-4BD3-A1E5-AF0C7BE5E29E}">
      <dgm:prSet/>
      <dgm:spPr/>
      <dgm:t>
        <a:bodyPr/>
        <a:lstStyle/>
        <a:p>
          <a:endParaRPr lang="ru-RU"/>
        </a:p>
      </dgm:t>
    </dgm:pt>
    <dgm:pt modelId="{CE25ACE0-B107-4D9C-BD0D-CB96FF513DF9}" type="pres">
      <dgm:prSet presAssocID="{D9D897BE-EE06-4255-87F1-AC601F91F09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F9FCD3-8BEC-4F2C-A4BA-5BEF409E4DA8}" type="pres">
      <dgm:prSet presAssocID="{31DBA152-7BBE-4901-8866-2A9BA46A58F5}" presName="composite" presStyleCnt="0"/>
      <dgm:spPr/>
    </dgm:pt>
    <dgm:pt modelId="{FF7A3482-454E-4CF9-9AB9-55017B6476A7}" type="pres">
      <dgm:prSet presAssocID="{31DBA152-7BBE-4901-8866-2A9BA46A58F5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2B3D80C-2142-4F2C-91FF-5C1AB8010AD8}" type="pres">
      <dgm:prSet presAssocID="{31DBA152-7BBE-4901-8866-2A9BA46A58F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53B73-2EDB-4342-BC75-B567AF1F23DB}" type="pres">
      <dgm:prSet presAssocID="{71EFC323-5070-44E3-94E6-915A86C0DB1C}" presName="spacing" presStyleCnt="0"/>
      <dgm:spPr/>
    </dgm:pt>
    <dgm:pt modelId="{922EE48F-601F-49A4-9E81-3491947210E3}" type="pres">
      <dgm:prSet presAssocID="{FE804A7E-90BF-4C49-8C87-1DA805D6B82C}" presName="composite" presStyleCnt="0"/>
      <dgm:spPr/>
    </dgm:pt>
    <dgm:pt modelId="{4810FBF3-CF3D-4635-8570-99F964CFF50A}" type="pres">
      <dgm:prSet presAssocID="{FE804A7E-90BF-4C49-8C87-1DA805D6B82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2C86BDC-2E12-46A3-ADE4-26D6DFEF2B8F}" type="pres">
      <dgm:prSet presAssocID="{FE804A7E-90BF-4C49-8C87-1DA805D6B82C}" presName="txShp" presStyleLbl="node1" presStyleIdx="1" presStyleCnt="3" custScaleX="99200" custScaleY="137099" custLinFactNeighborX="20" custLinFactNeighborY="-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8ED30-E833-41E9-9A0B-A03304BEC88C}" type="pres">
      <dgm:prSet presAssocID="{C23EB5D9-ADA3-47DC-9AA6-8C08850596F2}" presName="spacing" presStyleCnt="0"/>
      <dgm:spPr/>
    </dgm:pt>
    <dgm:pt modelId="{282E95A4-149B-46A8-BE73-216B998A9A3D}" type="pres">
      <dgm:prSet presAssocID="{E8C593DF-FB6E-4BEB-B907-42D50C712716}" presName="composite" presStyleCnt="0"/>
      <dgm:spPr/>
    </dgm:pt>
    <dgm:pt modelId="{2AFC206E-3104-4020-9763-7D63A895FFFE}" type="pres">
      <dgm:prSet presAssocID="{E8C593DF-FB6E-4BEB-B907-42D50C712716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5792B60-305B-4FEC-9B01-3B7956CA0F8C}" type="pres">
      <dgm:prSet presAssocID="{E8C593DF-FB6E-4BEB-B907-42D50C71271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4F2F3F-2C2E-4697-8046-BB4F9501592C}" srcId="{D9D897BE-EE06-4255-87F1-AC601F91F096}" destId="{FE804A7E-90BF-4C49-8C87-1DA805D6B82C}" srcOrd="1" destOrd="0" parTransId="{A6015503-746C-4ECD-BE52-50B6737E67E5}" sibTransId="{C23EB5D9-ADA3-47DC-9AA6-8C08850596F2}"/>
    <dgm:cxn modelId="{A194C929-9495-4746-97C7-13509D0A6DB2}" type="presOf" srcId="{D9D897BE-EE06-4255-87F1-AC601F91F096}" destId="{CE25ACE0-B107-4D9C-BD0D-CB96FF513DF9}" srcOrd="0" destOrd="0" presId="urn:microsoft.com/office/officeart/2005/8/layout/vList3#2"/>
    <dgm:cxn modelId="{995044C7-7793-4F3C-A802-F777FA076BD6}" srcId="{D9D897BE-EE06-4255-87F1-AC601F91F096}" destId="{31DBA152-7BBE-4901-8866-2A9BA46A58F5}" srcOrd="0" destOrd="0" parTransId="{195FAA85-9112-4872-BB6B-8AF0CAE30C46}" sibTransId="{71EFC323-5070-44E3-94E6-915A86C0DB1C}"/>
    <dgm:cxn modelId="{A1064559-C08E-4D11-98E5-FDB7202078D6}" type="presOf" srcId="{E8C593DF-FB6E-4BEB-B907-42D50C712716}" destId="{15792B60-305B-4FEC-9B01-3B7956CA0F8C}" srcOrd="0" destOrd="0" presId="urn:microsoft.com/office/officeart/2005/8/layout/vList3#2"/>
    <dgm:cxn modelId="{86BA35EF-DC6B-4D16-993B-C902E0B1ACE2}" type="presOf" srcId="{FE804A7E-90BF-4C49-8C87-1DA805D6B82C}" destId="{32C86BDC-2E12-46A3-ADE4-26D6DFEF2B8F}" srcOrd="0" destOrd="0" presId="urn:microsoft.com/office/officeart/2005/8/layout/vList3#2"/>
    <dgm:cxn modelId="{1FB05D97-FB59-4BD3-A1E5-AF0C7BE5E29E}" srcId="{D9D897BE-EE06-4255-87F1-AC601F91F096}" destId="{E8C593DF-FB6E-4BEB-B907-42D50C712716}" srcOrd="2" destOrd="0" parTransId="{26E49430-9FA5-4E5A-A476-046390576C14}" sibTransId="{4830FEF9-7436-48A1-8BEC-E38C33685FAF}"/>
    <dgm:cxn modelId="{9C4EF075-123D-44F6-9DEF-E2E5CB5D0F44}" type="presOf" srcId="{31DBA152-7BBE-4901-8866-2A9BA46A58F5}" destId="{72B3D80C-2142-4F2C-91FF-5C1AB8010AD8}" srcOrd="0" destOrd="0" presId="urn:microsoft.com/office/officeart/2005/8/layout/vList3#2"/>
    <dgm:cxn modelId="{E2A5041F-04DF-472D-90F5-F13D44AE7937}" type="presParOf" srcId="{CE25ACE0-B107-4D9C-BD0D-CB96FF513DF9}" destId="{96F9FCD3-8BEC-4F2C-A4BA-5BEF409E4DA8}" srcOrd="0" destOrd="0" presId="urn:microsoft.com/office/officeart/2005/8/layout/vList3#2"/>
    <dgm:cxn modelId="{EA29394D-B83D-49EB-9A6E-CE6BEDDE59D5}" type="presParOf" srcId="{96F9FCD3-8BEC-4F2C-A4BA-5BEF409E4DA8}" destId="{FF7A3482-454E-4CF9-9AB9-55017B6476A7}" srcOrd="0" destOrd="0" presId="urn:microsoft.com/office/officeart/2005/8/layout/vList3#2"/>
    <dgm:cxn modelId="{C6B4BC81-5F36-43E5-94A7-54B7ED8D8001}" type="presParOf" srcId="{96F9FCD3-8BEC-4F2C-A4BA-5BEF409E4DA8}" destId="{72B3D80C-2142-4F2C-91FF-5C1AB8010AD8}" srcOrd="1" destOrd="0" presId="urn:microsoft.com/office/officeart/2005/8/layout/vList3#2"/>
    <dgm:cxn modelId="{7907EDE9-65B5-471C-9D24-3FB4225726D6}" type="presParOf" srcId="{CE25ACE0-B107-4D9C-BD0D-CB96FF513DF9}" destId="{79D53B73-2EDB-4342-BC75-B567AF1F23DB}" srcOrd="1" destOrd="0" presId="urn:microsoft.com/office/officeart/2005/8/layout/vList3#2"/>
    <dgm:cxn modelId="{A2CD5D7B-EFA7-4BDA-B0C6-E28B208F6DC5}" type="presParOf" srcId="{CE25ACE0-B107-4D9C-BD0D-CB96FF513DF9}" destId="{922EE48F-601F-49A4-9E81-3491947210E3}" srcOrd="2" destOrd="0" presId="urn:microsoft.com/office/officeart/2005/8/layout/vList3#2"/>
    <dgm:cxn modelId="{E73588EA-2A82-4884-BE7E-A97B4E053BE6}" type="presParOf" srcId="{922EE48F-601F-49A4-9E81-3491947210E3}" destId="{4810FBF3-CF3D-4635-8570-99F964CFF50A}" srcOrd="0" destOrd="0" presId="urn:microsoft.com/office/officeart/2005/8/layout/vList3#2"/>
    <dgm:cxn modelId="{8F618CE7-9EA7-4C41-9FC5-23B3690029B9}" type="presParOf" srcId="{922EE48F-601F-49A4-9E81-3491947210E3}" destId="{32C86BDC-2E12-46A3-ADE4-26D6DFEF2B8F}" srcOrd="1" destOrd="0" presId="urn:microsoft.com/office/officeart/2005/8/layout/vList3#2"/>
    <dgm:cxn modelId="{13D62DF8-2D4E-4AFE-B416-42276B55E60F}" type="presParOf" srcId="{CE25ACE0-B107-4D9C-BD0D-CB96FF513DF9}" destId="{0378ED30-E833-41E9-9A0B-A03304BEC88C}" srcOrd="3" destOrd="0" presId="urn:microsoft.com/office/officeart/2005/8/layout/vList3#2"/>
    <dgm:cxn modelId="{DB6898C3-986C-407B-B39C-2EFE0C180355}" type="presParOf" srcId="{CE25ACE0-B107-4D9C-BD0D-CB96FF513DF9}" destId="{282E95A4-149B-46A8-BE73-216B998A9A3D}" srcOrd="4" destOrd="0" presId="urn:microsoft.com/office/officeart/2005/8/layout/vList3#2"/>
    <dgm:cxn modelId="{BFF67FE2-A827-45F6-BD11-B0CC4ABAA011}" type="presParOf" srcId="{282E95A4-149B-46A8-BE73-216B998A9A3D}" destId="{2AFC206E-3104-4020-9763-7D63A895FFFE}" srcOrd="0" destOrd="0" presId="urn:microsoft.com/office/officeart/2005/8/layout/vList3#2"/>
    <dgm:cxn modelId="{C1BB3FB1-EFED-41D4-8899-ECA3301FAF32}" type="presParOf" srcId="{282E95A4-149B-46A8-BE73-216B998A9A3D}" destId="{15792B60-305B-4FEC-9B01-3B7956CA0F8C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4D5C1-E46B-4174-BEEB-3BAC1E044A4A}">
      <dsp:nvSpPr>
        <dsp:cNvPr id="0" name=""/>
        <dsp:cNvSpPr/>
      </dsp:nvSpPr>
      <dsp:spPr>
        <a:xfrm rot="10800000">
          <a:off x="2256730" y="70269"/>
          <a:ext cx="7134912" cy="1353119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688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7030A0"/>
              </a:solidFill>
            </a:rPr>
            <a:t>1. Кукла помогает «увидеть» страх, сделать его реальным, но доступным. Ребенок может прикоснуться к нему, понять, что с ним делать.</a:t>
          </a:r>
          <a:endParaRPr lang="ru-RU" sz="2200" kern="1200" dirty="0">
            <a:solidFill>
              <a:srgbClr val="7030A0"/>
            </a:solidFill>
          </a:endParaRPr>
        </a:p>
      </dsp:txBody>
      <dsp:txXfrm rot="10800000">
        <a:off x="2595010" y="70269"/>
        <a:ext cx="6796632" cy="1353119"/>
      </dsp:txXfrm>
    </dsp:sp>
    <dsp:sp modelId="{8AABE37B-6042-4A59-8C43-36CAC396A137}">
      <dsp:nvSpPr>
        <dsp:cNvPr id="0" name=""/>
        <dsp:cNvSpPr/>
      </dsp:nvSpPr>
      <dsp:spPr>
        <a:xfrm>
          <a:off x="1337549" y="1578"/>
          <a:ext cx="1838362" cy="14905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F05CF-4C16-47E3-A2B0-F52C7DC615B7}">
      <dsp:nvSpPr>
        <dsp:cNvPr id="0" name=""/>
        <dsp:cNvSpPr/>
      </dsp:nvSpPr>
      <dsp:spPr>
        <a:xfrm rot="10800000">
          <a:off x="2068488" y="1900488"/>
          <a:ext cx="7338971" cy="1637220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688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rgbClr val="7030A0"/>
              </a:solidFill>
            </a:rPr>
            <a:t>2. Страхи и ужасы становятся предметом игры, и, следовательно, управления. Дети с удовольствием управляют куклами и одновременно своими  страхами и комплексами. </a:t>
          </a:r>
          <a:endParaRPr lang="ru-RU" sz="2200" b="0" kern="1200" dirty="0">
            <a:solidFill>
              <a:srgbClr val="7030A0"/>
            </a:solidFill>
          </a:endParaRPr>
        </a:p>
      </dsp:txBody>
      <dsp:txXfrm rot="10800000">
        <a:off x="2477793" y="1900488"/>
        <a:ext cx="6929666" cy="1637220"/>
      </dsp:txXfrm>
    </dsp:sp>
    <dsp:sp modelId="{BD73C24A-BA20-419F-A530-2969169B03A7}">
      <dsp:nvSpPr>
        <dsp:cNvPr id="0" name=""/>
        <dsp:cNvSpPr/>
      </dsp:nvSpPr>
      <dsp:spPr>
        <a:xfrm>
          <a:off x="1321732" y="1895996"/>
          <a:ext cx="1697569" cy="164620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59584-BDE0-4A8D-B965-062381E5ED9F}">
      <dsp:nvSpPr>
        <dsp:cNvPr id="0" name=""/>
        <dsp:cNvSpPr/>
      </dsp:nvSpPr>
      <dsp:spPr>
        <a:xfrm rot="10800000">
          <a:off x="2032314" y="3946118"/>
          <a:ext cx="7394266" cy="199355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688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7030A0"/>
              </a:solidFill>
            </a:rPr>
            <a:t>3. Дети совместно с родителями могут изготовить куклы. При этом ребенок сливается с такой куклой и легко ею управляет. Поэтому кукольные эмоции и страхи становятся понятными и регулируемыми. Страх становится "ручным".</a:t>
          </a:r>
          <a:br>
            <a:rPr lang="ru-RU" sz="2200" kern="1200" dirty="0" smtClean="0">
              <a:solidFill>
                <a:srgbClr val="7030A0"/>
              </a:solidFill>
            </a:rPr>
          </a:br>
          <a:endParaRPr lang="ru-RU" sz="2200" kern="1200" dirty="0">
            <a:solidFill>
              <a:srgbClr val="7030A0"/>
            </a:solidFill>
          </a:endParaRPr>
        </a:p>
      </dsp:txBody>
      <dsp:txXfrm rot="10800000">
        <a:off x="2530702" y="3946118"/>
        <a:ext cx="6895878" cy="1993551"/>
      </dsp:txXfrm>
    </dsp:sp>
    <dsp:sp modelId="{0FA97823-48F4-4296-848D-F55B31E7AA3D}">
      <dsp:nvSpPr>
        <dsp:cNvPr id="0" name=""/>
        <dsp:cNvSpPr/>
      </dsp:nvSpPr>
      <dsp:spPr>
        <a:xfrm>
          <a:off x="1302611" y="4032447"/>
          <a:ext cx="1718759" cy="182089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3D80C-2142-4F2C-91FF-5C1AB8010AD8}">
      <dsp:nvSpPr>
        <dsp:cNvPr id="0" name=""/>
        <dsp:cNvSpPr/>
      </dsp:nvSpPr>
      <dsp:spPr>
        <a:xfrm rot="10800000">
          <a:off x="2261041" y="1417"/>
          <a:ext cx="7374339" cy="1614382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898" tIns="72390" rIns="135128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baseline="0" dirty="0" smtClean="0">
              <a:solidFill>
                <a:srgbClr val="7030A0"/>
              </a:solidFill>
            </a:rPr>
            <a:t>4. Перчаточные куклы мягко и комфортно устанавливают контакт с детьми. Когда ребенку трудно говорить о своем страхе, ему помогает кукла, одетая на руку. Игра с ней помогает изменить настрой на позитивный. Дети радостно проигрывают обычные бытовые сцены, выдумывают счастливые развязки ситуаций.</a:t>
          </a:r>
          <a:endParaRPr lang="ru-RU" sz="1900" b="0" i="0" kern="1200" baseline="0" dirty="0">
            <a:solidFill>
              <a:srgbClr val="7030A0"/>
            </a:solidFill>
          </a:endParaRPr>
        </a:p>
      </dsp:txBody>
      <dsp:txXfrm rot="10800000">
        <a:off x="2664636" y="1417"/>
        <a:ext cx="6970744" cy="1614382"/>
      </dsp:txXfrm>
    </dsp:sp>
    <dsp:sp modelId="{FF7A3482-454E-4CF9-9AB9-55017B6476A7}">
      <dsp:nvSpPr>
        <dsp:cNvPr id="0" name=""/>
        <dsp:cNvSpPr/>
      </dsp:nvSpPr>
      <dsp:spPr>
        <a:xfrm>
          <a:off x="1453850" y="1417"/>
          <a:ext cx="1614382" cy="16143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86BDC-2E12-46A3-ADE4-26D6DFEF2B8F}">
      <dsp:nvSpPr>
        <dsp:cNvPr id="0" name=""/>
        <dsp:cNvSpPr/>
      </dsp:nvSpPr>
      <dsp:spPr>
        <a:xfrm rot="10800000">
          <a:off x="2306762" y="2089116"/>
          <a:ext cx="7315344" cy="221330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898" tIns="72390" rIns="135128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baseline="0" dirty="0" smtClean="0">
              <a:solidFill>
                <a:srgbClr val="7030A0"/>
              </a:solidFill>
            </a:rPr>
            <a:t>5. Ребенок вместе с мамой или папой может изготовить куклу, что позволит понять мир ребенка и создаст доверие и взаимопонимание в семье. Совместное творчество в изготовлении необходимой одежды, вырисовывании определенного выражения лица и другие моменты, высвечивает проблемы и позволяет эффективно их решать в игровой форме. </a:t>
          </a:r>
          <a:endParaRPr lang="ru-RU" sz="1900" b="0" i="0" kern="1200" baseline="0" dirty="0">
            <a:solidFill>
              <a:srgbClr val="7030A0"/>
            </a:solidFill>
          </a:endParaRPr>
        </a:p>
      </dsp:txBody>
      <dsp:txXfrm rot="10800000">
        <a:off x="2860087" y="2089116"/>
        <a:ext cx="6762019" cy="2213301"/>
      </dsp:txXfrm>
    </dsp:sp>
    <dsp:sp modelId="{4810FBF3-CF3D-4635-8570-99F964CFF50A}">
      <dsp:nvSpPr>
        <dsp:cNvPr id="0" name=""/>
        <dsp:cNvSpPr/>
      </dsp:nvSpPr>
      <dsp:spPr>
        <a:xfrm>
          <a:off x="1468599" y="2397164"/>
          <a:ext cx="1614382" cy="16143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92B60-305B-4FEC-9B01-3B7956CA0F8C}">
      <dsp:nvSpPr>
        <dsp:cNvPr id="0" name=""/>
        <dsp:cNvSpPr/>
      </dsp:nvSpPr>
      <dsp:spPr>
        <a:xfrm rot="10800000">
          <a:off x="2261041" y="4792911"/>
          <a:ext cx="7374339" cy="1614382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898" tIns="72390" rIns="135128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baseline="0" dirty="0" smtClean="0">
              <a:solidFill>
                <a:srgbClr val="7030A0"/>
              </a:solidFill>
            </a:rPr>
            <a:t>6. Есть еще теневые куклы. Это древний и очень мощный вид коррекции страхов. Здесь кукла может быть «живой», и абсолютно управляемой. Только ребенок может вызвать движение куклы. Значит она полностью под контролем. А это - лечение страха. </a:t>
          </a:r>
          <a:endParaRPr lang="ru-RU" sz="1900" b="0" i="0" kern="1200" baseline="0" dirty="0">
            <a:solidFill>
              <a:srgbClr val="7030A0"/>
            </a:solidFill>
          </a:endParaRPr>
        </a:p>
      </dsp:txBody>
      <dsp:txXfrm rot="10800000">
        <a:off x="2664636" y="4792911"/>
        <a:ext cx="6970744" cy="1614382"/>
      </dsp:txXfrm>
    </dsp:sp>
    <dsp:sp modelId="{2AFC206E-3104-4020-9763-7D63A895FFFE}">
      <dsp:nvSpPr>
        <dsp:cNvPr id="0" name=""/>
        <dsp:cNvSpPr/>
      </dsp:nvSpPr>
      <dsp:spPr>
        <a:xfrm>
          <a:off x="1453850" y="4792911"/>
          <a:ext cx="1614382" cy="16143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488" y="500042"/>
            <a:ext cx="6143668" cy="1714512"/>
          </a:xfrm>
        </p:spPr>
        <p:txBody>
          <a:bodyPr>
            <a:noAutofit/>
          </a:bodyPr>
          <a:lstStyle>
            <a:lvl1pPr algn="r">
              <a:defRPr sz="6000" b="1">
                <a:solidFill>
                  <a:srgbClr val="F61897"/>
                </a:solidFill>
              </a:defRPr>
            </a:lvl1pPr>
          </a:lstStyle>
          <a:p>
            <a:r>
              <a:rPr lang="ru-RU" smtClean="0"/>
              <a:t>Образец</a:t>
            </a:r>
            <a:br>
              <a:rPr lang="ru-RU" smtClean="0"/>
            </a:br>
            <a:r>
              <a:rPr lang="ru-RU" smtClean="0"/>
              <a:t>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3643306" cy="966782"/>
          </a:xfrm>
        </p:spPr>
        <p:txBody>
          <a:bodyPr>
            <a:normAutofit/>
          </a:bodyPr>
          <a:lstStyle>
            <a:lvl1pPr marL="0" indent="0" algn="r">
              <a:buNone/>
              <a:defRPr sz="2800" b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9296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944B060F-341E-45E4-BAB5-3D4DF4B155A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smtClean="0">
          <a:solidFill>
            <a:srgbClr val="F6189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500042"/>
            <a:ext cx="6143668" cy="1714512"/>
          </a:xfrm>
        </p:spPr>
        <p:txBody>
          <a:bodyPr/>
          <a:lstStyle/>
          <a:p>
            <a:r>
              <a:rPr lang="ru-RU" sz="6600" dirty="0" err="1" smtClean="0"/>
              <a:t>Куклотерапия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3643306" cy="123838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Подготовила: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Вахонина Ольга Витальевна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Воспитатель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МБДОУ №1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г.Армавир</a:t>
            </a:r>
            <a:endParaRPr lang="ru-RU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16832"/>
            <a:ext cx="2621091" cy="32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32656"/>
            <a:ext cx="8100392" cy="5760640"/>
          </a:xfrm>
        </p:spPr>
        <p:txBody>
          <a:bodyPr>
            <a:noAutofit/>
          </a:bodyPr>
          <a:lstStyle/>
          <a:p>
            <a:r>
              <a:rPr lang="ru-RU" sz="3800" b="1" dirty="0" err="1" smtClean="0"/>
              <a:t>Куклотерапия</a:t>
            </a:r>
            <a:r>
              <a:rPr lang="ru-RU" sz="3800" dirty="0" smtClean="0"/>
              <a:t>- вид </a:t>
            </a:r>
            <a:r>
              <a:rPr lang="ru-RU" sz="3800" dirty="0" err="1" smtClean="0"/>
              <a:t>арттерапии</a:t>
            </a:r>
            <a:r>
              <a:rPr lang="ru-RU" sz="3800" dirty="0" smtClean="0"/>
              <a:t>.</a:t>
            </a:r>
          </a:p>
          <a:p>
            <a:r>
              <a:rPr lang="ru-RU" sz="3800" dirty="0" smtClean="0"/>
              <a:t>Она расширяет кругозор ребенка, улучшают звукопроизношение, помогает заговорить.</a:t>
            </a:r>
          </a:p>
          <a:p>
            <a:r>
              <a:rPr lang="ru-RU" sz="3800" b="1" dirty="0" smtClean="0"/>
              <a:t>Основной прием </a:t>
            </a:r>
            <a:r>
              <a:rPr lang="ru-RU" sz="3800" dirty="0" err="1" smtClean="0"/>
              <a:t>психокоррекционного</a:t>
            </a:r>
            <a:r>
              <a:rPr lang="ru-RU" sz="3800" dirty="0" smtClean="0"/>
              <a:t> воздействия- </a:t>
            </a:r>
            <a:r>
              <a:rPr lang="ru-RU" sz="3800" b="1" dirty="0" smtClean="0"/>
              <a:t>кукла</a:t>
            </a:r>
            <a:r>
              <a:rPr lang="ru-RU" sz="3800" dirty="0" smtClean="0"/>
              <a:t> как промежуточный объект взаимодействия ребенка и взрослого.</a:t>
            </a:r>
            <a:endParaRPr lang="ru-RU" sz="38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38608" cy="850106"/>
          </a:xfrm>
        </p:spPr>
        <p:txBody>
          <a:bodyPr/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052736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Трудно представить себе хронологию возникновения и использования кукол. Данные археологии показывают, что кукла сопровождала человека со времен его появления на планете Земля. Это и ритуальные маски, и статуи, посвященные Богам, и актерские выступления с куклами, и многое другое. На Руси такими народными куклами стали Петрушки, которые использовались в выступлениях бродячих актеров.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221088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До принятия Православия на территории русского государства было распространено идолопоклонство, язычество, вероятнее всего с использованием кукол. Пришедшее Православие, искореняя старую веру, наложила запрет на эту веру и куклы. На долгие годы иметь куклу считалось грехом. Только царь Алексей Михайлович Романов вновь ввел доброжелательное отношение к скоморохам, Петрушкам и другим кукольным персонажам. 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1937546" cy="2836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2722314"/>
          </a:xfrm>
        </p:spPr>
        <p:txBody>
          <a:bodyPr>
            <a:normAutofit/>
          </a:bodyPr>
          <a:lstStyle/>
          <a:p>
            <a:r>
              <a:rPr lang="ru-RU" sz="2000" b="0" dirty="0"/>
              <a:t>С конца ХIХ века и до настоящего времени кукла заняла свое достойное место и в быту, и в обществе. Появились различные виды кукол, которые выполняли разные функции. Есть куклы для уличных выступлений, есть перчаточные куклы для домашних театров, пальчиковые куклы и много, много других видов. Но всегда любая кукла была наделена некоторым мистицизмом. Она одушевлялась либо актером, либо владельцем этой куклы. Ведь люди находятся в постоянном состоянии ИГРЫ, название которой- ЖИЗНЬ. </a:t>
            </a:r>
            <a:endParaRPr lang="ru-RU" sz="2000" dirty="0"/>
          </a:p>
        </p:txBody>
      </p:sp>
      <p:pic>
        <p:nvPicPr>
          <p:cNvPr id="16386" name="Picture 2" descr="http://kids-care.ru/petrushk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33699"/>
            <a:ext cx="2304256" cy="379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11960" y="2852936"/>
            <a:ext cx="4320480" cy="392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Петрушка - любимая игрушка!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Мой Петрушка Всех красивей и умней!</a:t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Любит он и посмеяться, 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В то же время погрустить, 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Любит он играть, летать, 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Рисовать и мяч гонять. </a:t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Он летает и поет, 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Просто весело живет!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76672"/>
            <a:ext cx="7929618" cy="94096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01E78"/>
                </a:solidFill>
              </a:rPr>
              <a:t>Для современного этапа развития, кукла для малыша служит игрушкой, другом, </a:t>
            </a:r>
            <a:r>
              <a:rPr lang="ru-RU" sz="2800" dirty="0" smtClean="0">
                <a:solidFill>
                  <a:srgbClr val="F01E78"/>
                </a:solidFill>
              </a:rPr>
              <a:t>символическим </a:t>
            </a:r>
            <a:r>
              <a:rPr lang="ru-RU" sz="2800" dirty="0">
                <a:solidFill>
                  <a:srgbClr val="F01E78"/>
                </a:solidFill>
              </a:rPr>
              <a:t>партнером – животным существующим и мистическим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060848"/>
            <a:ext cx="6858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Взрослые об этом забывают, а дети с увлечением играют в игры вместе с куклами, создавая свой реальный мир, с вполне взрослыми проблемами.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Она создает определенный эмоциональный фон. В игре ребенок может стать взрослым, поступать, как взрослые, менять ситуацию в свою пользу. </a:t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Куклы умеют учить и лечить.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Уже с середины прошлого столетия куклы применяли для снятия тревожности у детей, лечения страхов, неврозов и других психосоматических заболеваний. 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661248"/>
            <a:ext cx="7560840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Так сформировалось направление на стыке медицины и психологии – КУКЛОТЕРАПИЯ</a:t>
            </a:r>
            <a:endParaRPr lang="ru-RU" sz="2800" dirty="0"/>
          </a:p>
        </p:txBody>
      </p:sp>
      <p:pic>
        <p:nvPicPr>
          <p:cNvPr id="17413" name="Picture 5" descr="C:\Users\Ольга\Desktop\Все\сад\д ф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382" y="1412775"/>
            <a:ext cx="2112236" cy="3168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929618" cy="620688"/>
          </a:xfrm>
        </p:spPr>
        <p:txBody>
          <a:bodyPr>
            <a:normAutofit/>
          </a:bodyPr>
          <a:lstStyle/>
          <a:p>
            <a:r>
              <a:rPr lang="ru-RU" sz="3200" dirty="0"/>
              <a:t>Какие задачи решает </a:t>
            </a:r>
            <a:r>
              <a:rPr lang="ru-RU" sz="3200" dirty="0" err="1" smtClean="0"/>
              <a:t>куклотерапия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-468560" y="548680"/>
          <a:ext cx="10729192" cy="594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-828600" y="188640"/>
          <a:ext cx="1108923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38046"/>
            <a:ext cx="7857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01E78"/>
                </a:solidFill>
              </a:rPr>
              <a:t>Кукла – это игрушка, с которой играют «в жизнь». Она учит воспроизводить стереотипы женского поведения: уход за ребенком, его кормление, укладывание спать и другие действия, которые в обычной жизни направлены на самого малыша. В играх с куклами отрабатываются и нравственные модели поведения: куклы вежливо знакомятся друг с другом или дерутся, куклу может быть жалко, она может плохо себя вести и т.п.</a:t>
            </a:r>
            <a:br>
              <a:rPr lang="ru-RU" sz="2000" dirty="0">
                <a:solidFill>
                  <a:srgbClr val="F01E78"/>
                </a:solidFill>
              </a:rPr>
            </a:br>
            <a:endParaRPr lang="ru-RU" sz="2000" dirty="0">
              <a:solidFill>
                <a:srgbClr val="F01E78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331640" y="2780928"/>
            <a:ext cx="439248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К тому же игра в куклы - сильнейшее средство психологической поддержки для детей. Вместе с куклой малыш проживает свои радости и горести, ссоры и обиды, проигрывает ситуации и меняет их финал на позитивный. Это позволяет ему избавиться от тревожности и обрести душевное равновесие.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18" y="2492895"/>
            <a:ext cx="2736354" cy="4104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44154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4CE536-DBCF-4096-ADA7-58FF66A32C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TP101944154_template</Template>
  <TotalTime>1497</TotalTime>
  <Words>692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TP101944154_template</vt:lpstr>
      <vt:lpstr>Куклотерапия</vt:lpstr>
      <vt:lpstr>Презентация PowerPoint</vt:lpstr>
      <vt:lpstr>Немного истории</vt:lpstr>
      <vt:lpstr>С конца ХIХ века и до настоящего времени кукла заняла свое достойное место и в быту, и в обществе. Появились различные виды кукол, которые выполняли разные функции. Есть куклы для уличных выступлений, есть перчаточные куклы для домашних театров, пальчиковые куклы и много, много других видов. Но всегда любая кукла была наделена некоторым мистицизмом. Она одушевлялась либо актером, либо владельцем этой куклы. Ведь люди находятся в постоянном состоянии ИГРЫ, название которой- ЖИЗНЬ. </vt:lpstr>
      <vt:lpstr>Для современного этапа развития, кукла для малыша служит игрушкой, другом, символическим партнером – животным существующим и мистическим</vt:lpstr>
      <vt:lpstr>Какие задачи решает куклотерапия:</vt:lpstr>
      <vt:lpstr>Презентация PowerPoint</vt:lpstr>
      <vt:lpstr>Кукла – это игрушка, с которой играют «в жизнь». Она учит воспроизводить стереотипы женского поведения: уход за ребенком, его кормление, укладывание спать и другие действия, которые в обычной жизни направлены на самого малыша. В играх с куклами отрабатываются и нравственные модели поведения: куклы вежливо знакомятся друг с другом или дерутся, куклу может быть жалко, она может плохо себя вести и т.п.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куклотерапия</dc:title>
  <dc:creator>Ольга</dc:creator>
  <cp:lastModifiedBy>Ольга</cp:lastModifiedBy>
  <cp:revision>12</cp:revision>
  <dcterms:created xsi:type="dcterms:W3CDTF">2013-11-02T06:59:38Z</dcterms:created>
  <dcterms:modified xsi:type="dcterms:W3CDTF">2014-11-05T16:45:39Z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TC019441559991</vt:lpwstr>
  </property>
</Properties>
</file>