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sldIdLst>
    <p:sldId id="282" r:id="rId2"/>
    <p:sldId id="310" r:id="rId3"/>
    <p:sldId id="284" r:id="rId4"/>
    <p:sldId id="322" r:id="rId5"/>
    <p:sldId id="316" r:id="rId6"/>
    <p:sldId id="290" r:id="rId7"/>
    <p:sldId id="312" r:id="rId8"/>
    <p:sldId id="313" r:id="rId9"/>
    <p:sldId id="314" r:id="rId10"/>
    <p:sldId id="315" r:id="rId11"/>
    <p:sldId id="318" r:id="rId12"/>
    <p:sldId id="309" r:id="rId13"/>
    <p:sldId id="299" r:id="rId14"/>
    <p:sldId id="319" r:id="rId15"/>
    <p:sldId id="320" r:id="rId16"/>
    <p:sldId id="271" r:id="rId17"/>
    <p:sldId id="304" r:id="rId18"/>
    <p:sldId id="305" r:id="rId19"/>
    <p:sldId id="306" r:id="rId20"/>
    <p:sldId id="321" r:id="rId21"/>
    <p:sldId id="293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336600"/>
    <a:srgbClr val="000099"/>
    <a:srgbClr val="6600FF"/>
    <a:srgbClr val="66FF33"/>
    <a:srgbClr val="3366CC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21" autoAdjust="0"/>
    <p:restoredTop sz="93333" autoAdjust="0"/>
  </p:normalViewPr>
  <p:slideViewPr>
    <p:cSldViewPr>
      <p:cViewPr>
        <p:scale>
          <a:sx n="50" d="100"/>
          <a:sy n="50" d="100"/>
        </p:scale>
        <p:origin x="-1464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6CB83C8-A5AE-46A6-B4C3-16A7C90D2438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6CF582D-7994-42E2-8B9B-822F397C43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F582D-7994-42E2-8B9B-822F397C43D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47BF08-CF3D-4ED0-BF31-5E762DFB2006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47BF08-CF3D-4ED0-BF31-5E762DFB2006}" type="slidenum">
              <a:rPr lang="ru-RU" smtClean="0"/>
              <a:pPr/>
              <a:t>21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F3BA-10FA-479E-A41B-1CD856DA7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1EE7-7516-4C53-89A1-341ED7971B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2FA9-8CA0-4B8D-8946-CC491CBFDC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5A98-69F7-4043-9BB6-868D7D21D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4355-5672-4605-8809-38D8B57D64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1378-813B-41C9-920F-EB9CE9234D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EF9B4-36F0-4BB9-BDB2-A3E42C1187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45F9-5FAE-4E9E-8E78-BC70BFCD4C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E3EEC-87B1-4B77-8820-7D06CE636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D7B9-87F2-4976-A322-BA0084054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E797-D2E0-43B7-968E-A2F6D55AFD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6DBA7D-5157-44A3-98A5-C3AF456EC5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park.ru/Gifs/FLOWERS/b11.gif" TargetMode="External"/><Relationship Id="rId2" Type="http://schemas.openxmlformats.org/officeDocument/2006/relationships/hyperlink" Target="http://detkam.e-papa.ru/mp/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45;&#1089;&#1090;&#1100;%20&#1085;&#1072;%20&#1089;&#1074;&#1077;&#1090;&#1077;%20&#1094;&#1074;&#1077;&#1090;&#1086;&#1082;%20&#1072;&#1083;&#1099;&#1081;,%20&#1072;&#1083;&#1099;&#1081;%20(audiopoisk.com).mp3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7772400" cy="5447645"/>
          </a:xfrm>
          <a:prstGeom prst="rect">
            <a:avLst/>
          </a:prstGeom>
          <a:solidFill>
            <a:srgbClr val="66FF33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Программа «Школа  России»</a:t>
            </a:r>
          </a:p>
          <a:p>
            <a:pPr algn="r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Русский язык. 3 класс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endParaRPr lang="ru-RU" sz="3600" b="1" dirty="0" smtClean="0">
              <a:solidFill>
                <a:srgbClr val="006300"/>
              </a:solidFill>
              <a:latin typeface="Book Antiqua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600FF"/>
                </a:solidFill>
                <a:latin typeface="Book Antiqua" pitchFamily="18" charset="0"/>
              </a:rPr>
              <a:t>« Родовые окончания  </a:t>
            </a:r>
            <a:r>
              <a:rPr lang="ru-RU" sz="3600" b="1" dirty="0">
                <a:solidFill>
                  <a:srgbClr val="6600FF"/>
                </a:solidFill>
                <a:latin typeface="Book Antiqua" pitchFamily="18" charset="0"/>
              </a:rPr>
              <a:t>имен прилагательных </a:t>
            </a:r>
            <a:r>
              <a:rPr lang="ru-RU" sz="3600" b="1" dirty="0" smtClean="0">
                <a:solidFill>
                  <a:srgbClr val="6600FF"/>
                </a:solidFill>
                <a:latin typeface="Book Antiqua" pitchFamily="18" charset="0"/>
              </a:rPr>
              <a:t>.Правописание окончаний –</a:t>
            </a:r>
            <a:r>
              <a:rPr lang="ru-RU" sz="3600" b="1" dirty="0" err="1" smtClean="0">
                <a:solidFill>
                  <a:srgbClr val="6600FF"/>
                </a:solidFill>
                <a:latin typeface="Book Antiqua" pitchFamily="18" charset="0"/>
              </a:rPr>
              <a:t>ий</a:t>
            </a:r>
            <a:r>
              <a:rPr lang="ru-RU" sz="3600" b="1" dirty="0" smtClean="0">
                <a:solidFill>
                  <a:srgbClr val="6600FF"/>
                </a:solidFill>
                <a:latin typeface="Book Antiqua" pitchFamily="18" charset="0"/>
              </a:rPr>
              <a:t>, -</a:t>
            </a:r>
            <a:r>
              <a:rPr lang="ru-RU" sz="3600" b="1" dirty="0" err="1" smtClean="0">
                <a:solidFill>
                  <a:srgbClr val="6600FF"/>
                </a:solidFill>
                <a:latin typeface="Book Antiqua" pitchFamily="18" charset="0"/>
              </a:rPr>
              <a:t>ый,-ой,-ая,-яя</a:t>
            </a:r>
            <a:r>
              <a:rPr lang="ru-RU" sz="3600" b="1" dirty="0" smtClean="0">
                <a:solidFill>
                  <a:srgbClr val="6600FF"/>
                </a:solidFill>
                <a:latin typeface="Book Antiqua" pitchFamily="18" charset="0"/>
              </a:rPr>
              <a:t>,  </a:t>
            </a:r>
            <a:r>
              <a:rPr lang="ru-RU" sz="3600" b="1" dirty="0" err="1" smtClean="0">
                <a:solidFill>
                  <a:srgbClr val="6600FF"/>
                </a:solidFill>
                <a:latin typeface="Book Antiqua" pitchFamily="18" charset="0"/>
              </a:rPr>
              <a:t>ое</a:t>
            </a:r>
            <a:r>
              <a:rPr lang="ru-RU" sz="3600" b="1" dirty="0" smtClean="0">
                <a:solidFill>
                  <a:srgbClr val="6600FF"/>
                </a:solidFill>
                <a:latin typeface="Book Antiqua" pitchFamily="18" charset="0"/>
              </a:rPr>
              <a:t>, -ее, –</a:t>
            </a:r>
            <a:r>
              <a:rPr lang="ru-RU" sz="3600" b="1" dirty="0" err="1" smtClean="0">
                <a:solidFill>
                  <a:srgbClr val="6600FF"/>
                </a:solidFill>
                <a:latin typeface="Book Antiqua" pitchFamily="18" charset="0"/>
              </a:rPr>
              <a:t>ие</a:t>
            </a:r>
            <a:r>
              <a:rPr lang="ru-RU" sz="3600" b="1" dirty="0" smtClean="0">
                <a:solidFill>
                  <a:srgbClr val="6600FF"/>
                </a:solidFill>
                <a:latin typeface="Book Antiqua" pitchFamily="18" charset="0"/>
              </a:rPr>
              <a:t>, </a:t>
            </a:r>
            <a:r>
              <a:rPr lang="ru-RU" sz="3600" b="1" dirty="0" err="1" smtClean="0">
                <a:solidFill>
                  <a:srgbClr val="6600FF"/>
                </a:solidFill>
                <a:latin typeface="Book Antiqua" pitchFamily="18" charset="0"/>
              </a:rPr>
              <a:t>ые</a:t>
            </a:r>
            <a:r>
              <a:rPr lang="ru-RU" sz="3600" b="1" dirty="0" smtClean="0">
                <a:solidFill>
                  <a:srgbClr val="6600FF"/>
                </a:solidFill>
                <a:latin typeface="Book Antiqua" pitchFamily="18" charset="0"/>
              </a:rPr>
              <a:t>»</a:t>
            </a:r>
            <a:endParaRPr lang="ru-RU" sz="3600" dirty="0">
              <a:solidFill>
                <a:srgbClr val="6600FF"/>
              </a:solidFill>
              <a:latin typeface="Book Antiqua" pitchFamily="18" charset="0"/>
            </a:endParaRPr>
          </a:p>
          <a:p>
            <a:pPr algn="ctr"/>
            <a:endParaRPr lang="ru-RU" sz="3200" dirty="0" smtClean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Автор: </a:t>
            </a:r>
            <a:r>
              <a:rPr lang="ru-RU" sz="3200" dirty="0" err="1" smtClean="0">
                <a:solidFill>
                  <a:schemeClr val="bg2"/>
                </a:solidFill>
                <a:latin typeface="Arial" charset="0"/>
              </a:rPr>
              <a:t>Ряузова</a:t>
            </a:r>
            <a:r>
              <a:rPr lang="ru-RU" sz="3200" dirty="0" smtClean="0">
                <a:solidFill>
                  <a:schemeClr val="bg2"/>
                </a:solidFill>
                <a:latin typeface="Arial" charset="0"/>
              </a:rPr>
              <a:t> Ольга Николаевна, 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учитель начальных классов  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МКОУ  СОШ № 9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Множественное число имён прилагательных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006600"/>
                </a:solidFill>
              </a:rPr>
              <a:t>Летние  забавы,</a:t>
            </a:r>
          </a:p>
          <a:p>
            <a:pPr>
              <a:buNone/>
            </a:pPr>
            <a:r>
              <a:rPr lang="ru-RU" sz="4400" dirty="0" smtClean="0">
                <a:solidFill>
                  <a:srgbClr val="006600"/>
                </a:solidFill>
              </a:rPr>
              <a:t>зелёные  листья,</a:t>
            </a:r>
          </a:p>
          <a:p>
            <a:pPr>
              <a:buNone/>
            </a:pPr>
            <a:r>
              <a:rPr lang="ru-RU" sz="4400" dirty="0" smtClean="0">
                <a:solidFill>
                  <a:srgbClr val="006600"/>
                </a:solidFill>
              </a:rPr>
              <a:t>пахучие  цветочки,</a:t>
            </a:r>
          </a:p>
          <a:p>
            <a:pPr>
              <a:buNone/>
            </a:pPr>
            <a:r>
              <a:rPr lang="ru-RU" sz="4400" dirty="0" smtClean="0">
                <a:solidFill>
                  <a:srgbClr val="006600"/>
                </a:solidFill>
              </a:rPr>
              <a:t>синие  фиалки,</a:t>
            </a:r>
          </a:p>
          <a:p>
            <a:pPr>
              <a:buNone/>
            </a:pPr>
            <a:r>
              <a:rPr lang="ru-RU" sz="4400" dirty="0" smtClean="0">
                <a:solidFill>
                  <a:srgbClr val="006600"/>
                </a:solidFill>
              </a:rPr>
              <a:t>пушистые  котята.</a:t>
            </a:r>
          </a:p>
          <a:p>
            <a:pPr>
              <a:buNone/>
            </a:pPr>
            <a:endParaRPr lang="ru-RU" sz="44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21336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29718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38100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45720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54102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286000"/>
            <a:ext cx="7772400" cy="1828800"/>
          </a:xfrm>
        </p:spPr>
        <p:txBody>
          <a:bodyPr/>
          <a:lstStyle/>
          <a:p>
            <a:pPr algn="l"/>
            <a:r>
              <a:rPr lang="ru-RU" sz="6600" dirty="0" err="1" smtClean="0">
                <a:solidFill>
                  <a:srgbClr val="336600"/>
                </a:solidFill>
              </a:rPr>
              <a:t>Холодн</a:t>
            </a:r>
            <a:r>
              <a:rPr lang="ru-RU" sz="6600" dirty="0" smtClean="0">
                <a:solidFill>
                  <a:srgbClr val="336600"/>
                </a:solidFill>
              </a:rPr>
              <a:t> …  ветер, </a:t>
            </a:r>
            <a:br>
              <a:rPr lang="ru-RU" sz="6600" dirty="0" smtClean="0">
                <a:solidFill>
                  <a:srgbClr val="336600"/>
                </a:solidFill>
              </a:rPr>
            </a:br>
            <a:r>
              <a:rPr lang="ru-RU" sz="6600" dirty="0" err="1" smtClean="0">
                <a:solidFill>
                  <a:srgbClr val="336600"/>
                </a:solidFill>
              </a:rPr>
              <a:t>ранн</a:t>
            </a:r>
            <a:r>
              <a:rPr lang="ru-RU" sz="6600" dirty="0" smtClean="0">
                <a:solidFill>
                  <a:srgbClr val="336600"/>
                </a:solidFill>
              </a:rPr>
              <a:t> … утро,</a:t>
            </a:r>
            <a:br>
              <a:rPr lang="ru-RU" sz="6600" dirty="0" smtClean="0">
                <a:solidFill>
                  <a:srgbClr val="336600"/>
                </a:solidFill>
              </a:rPr>
            </a:br>
            <a:r>
              <a:rPr lang="ru-RU" sz="6600" dirty="0" smtClean="0">
                <a:solidFill>
                  <a:srgbClr val="336600"/>
                </a:solidFill>
              </a:rPr>
              <a:t>высок … деревья, зелён … трава.</a:t>
            </a:r>
            <a:endParaRPr lang="ru-RU" sz="6600" dirty="0">
              <a:solidFill>
                <a:srgbClr val="33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96200" cy="8286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Изменение имён прилагательных по родам и числам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2286000"/>
            <a:ext cx="7696200" cy="142398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2438400"/>
          <a:ext cx="8077200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314"/>
                <a:gridCol w="2083443"/>
                <a:gridCol w="2845443"/>
              </a:tblGrid>
              <a:tr h="90722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2"/>
                          </a:solidFill>
                        </a:rPr>
                        <a:t>Мужской род</a:t>
                      </a:r>
                      <a:endParaRPr lang="ru-RU" sz="28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2"/>
                          </a:solidFill>
                        </a:rPr>
                        <a:t>какой ?</a:t>
                      </a:r>
                      <a:endParaRPr lang="ru-RU" sz="28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r>
                        <a:rPr lang="ru-RU" sz="2800" b="0" dirty="0" err="1" smtClean="0">
                          <a:solidFill>
                            <a:schemeClr val="bg2"/>
                          </a:solidFill>
                        </a:rPr>
                        <a:t>ый</a:t>
                      </a:r>
                      <a:r>
                        <a:rPr lang="ru-RU" sz="2800" b="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ru-RU" sz="2800" b="0" baseline="0" dirty="0" smtClean="0">
                          <a:solidFill>
                            <a:schemeClr val="bg2"/>
                          </a:solidFill>
                        </a:rPr>
                        <a:t>  -</a:t>
                      </a:r>
                      <a:r>
                        <a:rPr lang="ru-RU" sz="2800" b="0" baseline="0" dirty="0" err="1" smtClean="0">
                          <a:solidFill>
                            <a:schemeClr val="bg2"/>
                          </a:solidFill>
                        </a:rPr>
                        <a:t>ий</a:t>
                      </a:r>
                      <a:r>
                        <a:rPr lang="ru-RU" sz="2800" b="0" baseline="0" dirty="0" smtClean="0">
                          <a:solidFill>
                            <a:schemeClr val="bg2"/>
                          </a:solidFill>
                        </a:rPr>
                        <a:t>, -ой</a:t>
                      </a:r>
                      <a:endParaRPr lang="ru-RU" sz="28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90722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Женский род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какая 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-</a:t>
                      </a:r>
                      <a:r>
                        <a:rPr lang="ru-RU" sz="2800" dirty="0" err="1" smtClean="0"/>
                        <a:t>ая</a:t>
                      </a:r>
                      <a:r>
                        <a:rPr lang="ru-RU" sz="2800" dirty="0" smtClean="0"/>
                        <a:t>,  -</a:t>
                      </a:r>
                      <a:r>
                        <a:rPr lang="ru-RU" sz="2800" dirty="0" err="1" smtClean="0"/>
                        <a:t>яя</a:t>
                      </a:r>
                      <a:r>
                        <a:rPr lang="ru-RU" sz="280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</a:tr>
              <a:tr h="90722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Средний род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какое 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-</a:t>
                      </a:r>
                      <a:r>
                        <a:rPr lang="ru-RU" sz="2800" dirty="0" err="1" smtClean="0"/>
                        <a:t>ое</a:t>
                      </a:r>
                      <a:r>
                        <a:rPr lang="ru-RU" sz="2800" dirty="0" smtClean="0"/>
                        <a:t>,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 -ее.</a:t>
                      </a:r>
                      <a:endParaRPr lang="ru-RU" sz="2800" dirty="0"/>
                    </a:p>
                  </a:txBody>
                  <a:tcPr/>
                </a:tc>
              </a:tr>
              <a:tr h="131693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Множественное число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какие</a:t>
                      </a:r>
                      <a:r>
                        <a:rPr lang="ru-RU" sz="2800" baseline="0" dirty="0" smtClean="0"/>
                        <a:t> 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-</a:t>
                      </a:r>
                      <a:r>
                        <a:rPr lang="ru-RU" sz="2800" dirty="0" err="1" smtClean="0"/>
                        <a:t>ие</a:t>
                      </a:r>
                      <a:r>
                        <a:rPr lang="ru-RU" sz="2800" dirty="0" smtClean="0"/>
                        <a:t>,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 -</a:t>
                      </a:r>
                      <a:r>
                        <a:rPr lang="ru-RU" sz="2800" dirty="0" err="1" smtClean="0"/>
                        <a:t>ые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ручное управление 25"/>
          <p:cNvSpPr/>
          <p:nvPr/>
        </p:nvSpPr>
        <p:spPr>
          <a:xfrm rot="9101932">
            <a:off x="2242560" y="1927194"/>
            <a:ext cx="569913" cy="1889125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солнце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Блок-схема: ручное управление 26"/>
          <p:cNvSpPr/>
          <p:nvPr/>
        </p:nvSpPr>
        <p:spPr>
          <a:xfrm rot="8016436">
            <a:off x="3011447" y="1352479"/>
            <a:ext cx="471487" cy="2205807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Блок-схема: ручное управление 24"/>
          <p:cNvSpPr/>
          <p:nvPr/>
        </p:nvSpPr>
        <p:spPr>
          <a:xfrm rot="1630695">
            <a:off x="391770" y="1812417"/>
            <a:ext cx="718566" cy="1889125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лучи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Блок-схема: ручное управление 23"/>
          <p:cNvSpPr/>
          <p:nvPr/>
        </p:nvSpPr>
        <p:spPr>
          <a:xfrm rot="11064508">
            <a:off x="1310893" y="1999505"/>
            <a:ext cx="568933" cy="2407710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2" name="Блок-схема: ручное управление 21"/>
          <p:cNvSpPr/>
          <p:nvPr/>
        </p:nvSpPr>
        <p:spPr>
          <a:xfrm rot="6643868">
            <a:off x="3228138" y="478937"/>
            <a:ext cx="568933" cy="2407710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погода</a:t>
            </a:r>
            <a:endParaRPr lang="ru-RU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Блок-схема: ручное управление 20"/>
          <p:cNvSpPr/>
          <p:nvPr/>
        </p:nvSpPr>
        <p:spPr>
          <a:xfrm rot="4287042">
            <a:off x="3080943" y="-551195"/>
            <a:ext cx="568933" cy="2407710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день</a:t>
            </a:r>
            <a:endParaRPr lang="ru-RU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 rot="19145067">
            <a:off x="737855" y="425380"/>
            <a:ext cx="1981200" cy="1828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9510161">
            <a:off x="1857594" y="2794240"/>
            <a:ext cx="6907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ЯСНЫЙ</a:t>
            </a:r>
            <a:endParaRPr lang="ru-RU" sz="8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14800"/>
            <a:ext cx="3357562" cy="2528887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13716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66"/>
                </a:solidFill>
              </a:rPr>
              <a:t>Орхидея</a:t>
            </a:r>
            <a:endParaRPr lang="ru-RU" sz="60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Егор\Desktop\P1010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73914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0"/>
            <a:ext cx="5486400" cy="80486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66"/>
                </a:solidFill>
              </a:rPr>
              <a:t>Раффлезия</a:t>
            </a:r>
            <a:endParaRPr lang="ru-RU" sz="60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Егор\Desktop\P101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199770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991600" cy="6858000"/>
          </a:xfrm>
          <a:ln>
            <a:noFill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  <a:latin typeface="Book Antiqua" pitchFamily="18" charset="0"/>
              </a:rPr>
              <a:t>1. Имена прилагательные – это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/>
                <a:latin typeface="Book Antiqua" pitchFamily="18" charset="0"/>
              </a:rPr>
              <a:t>а) слова, которые обозначают предметы;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/>
                <a:latin typeface="Book Antiqua" pitchFamily="18" charset="0"/>
              </a:rPr>
              <a:t>б) слова, которые обозначают признаки предметов;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/>
                <a:latin typeface="Book Antiqua" pitchFamily="18" charset="0"/>
              </a:rPr>
              <a:t>в) слова, которые обозначают действия предметов.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  <a:latin typeface="Book Antiqua" pitchFamily="18" charset="0"/>
              </a:rPr>
              <a:t>2. Имена прилагательные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3366CC"/>
                </a:solidFill>
                <a:effectLst/>
                <a:latin typeface="Book Antiqua" pitchFamily="18" charset="0"/>
              </a:rPr>
              <a:t>а</a:t>
            </a:r>
            <a:r>
              <a:rPr lang="ru-RU" dirty="0" smtClean="0">
                <a:solidFill>
                  <a:srgbClr val="000099"/>
                </a:solidFill>
                <a:effectLst/>
                <a:latin typeface="Book Antiqua" pitchFamily="18" charset="0"/>
              </a:rPr>
              <a:t>) бывают мужского, женского и среднего рода;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/>
                <a:latin typeface="Book Antiqua" pitchFamily="18" charset="0"/>
              </a:rPr>
              <a:t>б)  изменяются по родам.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  <a:latin typeface="Book Antiqua" pitchFamily="18" charset="0"/>
              </a:rPr>
              <a:t>3. Род имени прилагательного зависит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/>
                <a:latin typeface="Book Antiqua" pitchFamily="18" charset="0"/>
              </a:rPr>
              <a:t>а) от рода имени существительного;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/>
                <a:latin typeface="Book Antiqua" pitchFamily="18" charset="0"/>
              </a:rPr>
              <a:t>б) от глагола.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066800"/>
            <a:ext cx="86106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Book Antiqua" pitchFamily="18" charset="0"/>
              </a:rPr>
              <a:t>4. Выпишите прилагательные м.р. –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006600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0099"/>
                </a:solidFill>
                <a:latin typeface="Book Antiqua" pitchFamily="18" charset="0"/>
              </a:rPr>
              <a:t>а) </a:t>
            </a:r>
            <a:r>
              <a:rPr lang="ru-RU" sz="3200" dirty="0" err="1" smtClean="0">
                <a:solidFill>
                  <a:srgbClr val="000099"/>
                </a:solidFill>
                <a:latin typeface="Book Antiqua" pitchFamily="18" charset="0"/>
              </a:rPr>
              <a:t>голубое</a:t>
            </a:r>
            <a:r>
              <a:rPr lang="ru-RU" sz="3200" dirty="0" smtClean="0">
                <a:solidFill>
                  <a:srgbClr val="000099"/>
                </a:solidFill>
                <a:latin typeface="Book Antiqua" pitchFamily="18" charset="0"/>
              </a:rPr>
              <a:t>;          б) добрая;         в) красивый.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Book Antiqua" pitchFamily="18" charset="0"/>
              </a:rPr>
              <a:t>5.</a:t>
            </a:r>
            <a:r>
              <a:rPr lang="ru-RU" sz="3200" dirty="0" smtClean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Book Antiqua" pitchFamily="18" charset="0"/>
              </a:rPr>
              <a:t>Выпишите прилагательные с.р. –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006600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0099"/>
                </a:solidFill>
                <a:latin typeface="Book Antiqua" pitchFamily="18" charset="0"/>
              </a:rPr>
              <a:t>а) яркое;             б) могучая;         в) весенний.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Book Antiqua" pitchFamily="18" charset="0"/>
              </a:rPr>
              <a:t>6. Выпишите прилагательные ж.р. –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006600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0099"/>
                </a:solidFill>
                <a:latin typeface="Book Antiqua" pitchFamily="18" charset="0"/>
              </a:rPr>
              <a:t>а) лесной;            б) пушистая;       в) раннее.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Проверка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371600"/>
            <a:ext cx="449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>
                <a:solidFill>
                  <a:srgbClr val="006600"/>
                </a:solidFill>
              </a:rPr>
              <a:t>  б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solidFill>
                  <a:srgbClr val="006600"/>
                </a:solidFill>
              </a:rPr>
              <a:t>  б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solidFill>
                  <a:srgbClr val="006600"/>
                </a:solidFill>
              </a:rPr>
              <a:t>  а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solidFill>
                  <a:srgbClr val="006600"/>
                </a:solidFill>
              </a:rPr>
              <a:t>  в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solidFill>
                  <a:srgbClr val="006600"/>
                </a:solidFill>
              </a:rPr>
              <a:t>  а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solidFill>
                  <a:srgbClr val="006600"/>
                </a:solidFill>
              </a:rPr>
              <a:t>  б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3716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6600"/>
                </a:solidFill>
              </a:rPr>
              <a:t>Рефлексия</a:t>
            </a:r>
            <a:endParaRPr lang="ru-RU" sz="6000" dirty="0">
              <a:solidFill>
                <a:srgbClr val="006600"/>
              </a:solidFill>
            </a:endParaRP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524000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   Сможете  ли  вы  определить род и число имен  прилагательных?</a:t>
            </a:r>
          </a:p>
          <a:p>
            <a:pPr algn="ctr"/>
            <a:endParaRPr lang="ru-RU" sz="4000" dirty="0" smtClean="0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endParaRPr lang="ru-RU" sz="4000" dirty="0" smtClean="0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      Могут  ли  изменяться имена    прилагательные  по  родам ?</a:t>
            </a:r>
          </a:p>
        </p:txBody>
      </p:sp>
      <p:pic>
        <p:nvPicPr>
          <p:cNvPr id="6" name="Рисунок 5" descr="f3079932b3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0"/>
            <a:ext cx="1305878" cy="1828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45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-228600"/>
            <a:ext cx="19812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276600"/>
            <a:ext cx="7924800" cy="13234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же </a:t>
            </a:r>
            <a:r>
              <a:rPr lang="ru-RU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определить</a:t>
            </a:r>
            <a:r>
              <a:rPr lang="ru-RU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 и число         имен прилагательных ? 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336600"/>
                </a:solidFill>
              </a:rPr>
              <a:t>      Мать - и - мачеха - первые весенние цветы. Золотистые головки мать - и - мачехи похожи на цветы одуванчика. Стебли растения покрыты красноватыми чешуйками. Листья появляются в середине лета. С верхней стороны они гладкие и холодные, снизу - мягкие и тёплые.</a:t>
            </a:r>
            <a:endParaRPr lang="ru-RU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</a:rPr>
              <a:t>Продолжи фразу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006600"/>
                </a:solidFill>
              </a:rPr>
              <a:t>Я узнал …</a:t>
            </a:r>
          </a:p>
          <a:p>
            <a:r>
              <a:rPr lang="ru-RU" sz="6600" dirty="0" smtClean="0">
                <a:solidFill>
                  <a:srgbClr val="006600"/>
                </a:solidFill>
              </a:rPr>
              <a:t>Я постарался …</a:t>
            </a:r>
          </a:p>
          <a:p>
            <a:r>
              <a:rPr lang="ru-RU" sz="6600" dirty="0" smtClean="0">
                <a:solidFill>
                  <a:srgbClr val="006600"/>
                </a:solidFill>
              </a:rPr>
              <a:t>Я вспомнил …</a:t>
            </a:r>
            <a:endParaRPr lang="ru-RU" sz="66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 rot="1731354">
            <a:off x="139242" y="3072936"/>
            <a:ext cx="9064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Я  благодарю вас за урок.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10256" name="Рисунок 25" descr="http://im6-tub.yandex.net/i?id=44607688&amp;tov=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4267200"/>
            <a:ext cx="2933700" cy="2200275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getIma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762000"/>
            <a:ext cx="1011115" cy="657225"/>
          </a:xfrm>
          <a:prstGeom prst="rect">
            <a:avLst/>
          </a:prstGeom>
        </p:spPr>
      </p:pic>
      <p:pic>
        <p:nvPicPr>
          <p:cNvPr id="28" name="Рисунок 27" descr="i223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599" y="304800"/>
            <a:ext cx="3547243" cy="3429000"/>
          </a:xfrm>
          <a:prstGeom prst="rect">
            <a:avLst/>
          </a:prstGeom>
        </p:spPr>
      </p:pic>
      <p:pic>
        <p:nvPicPr>
          <p:cNvPr id="1026" name="Picture 2" descr="D:\работа\анимашки\butterfly_00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724400"/>
            <a:ext cx="1676400" cy="1781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Используемые  ресурсы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6600"/>
                </a:solidFill>
              </a:rPr>
              <a:t>Песня Есть на свете цветок - </a:t>
            </a:r>
            <a:r>
              <a:rPr lang="ru-RU" dirty="0" smtClean="0">
                <a:solidFill>
                  <a:srgbClr val="006600"/>
                </a:solidFill>
                <a:hlinkClick r:id="rId2"/>
              </a:rPr>
              <a:t>http://detkam.e-papa.ru/mp/3/</a:t>
            </a:r>
            <a:endParaRPr lang="ru-RU" dirty="0" smtClean="0">
              <a:solidFill>
                <a:srgbClr val="006600"/>
              </a:solidFill>
            </a:endParaRPr>
          </a:p>
          <a:p>
            <a:r>
              <a:rPr lang="ru-RU" dirty="0" smtClean="0">
                <a:solidFill>
                  <a:srgbClr val="006600"/>
                </a:solidFill>
              </a:rPr>
              <a:t>Цветы - </a:t>
            </a:r>
            <a:r>
              <a:rPr lang="ru-RU" dirty="0" smtClean="0">
                <a:solidFill>
                  <a:srgbClr val="006600"/>
                </a:solidFill>
                <a:hlinkClick r:id="rId3"/>
              </a:rPr>
              <a:t>http://www.gifpark.ru/Gifs/FLOWERS/b11.gif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006600"/>
                </a:solidFill>
              </a:rPr>
              <a:t>Весна</a:t>
            </a:r>
            <a:endParaRPr lang="ru-RU" sz="6600" dirty="0">
              <a:solidFill>
                <a:srgbClr val="0066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19600" y="914400"/>
            <a:ext cx="4041775" cy="1524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6600"/>
                </a:solidFill>
              </a:rPr>
              <a:t>[ </a:t>
            </a:r>
            <a:r>
              <a:rPr lang="ru-RU" sz="4000" dirty="0" smtClean="0">
                <a:solidFill>
                  <a:srgbClr val="006600"/>
                </a:solidFill>
              </a:rPr>
              <a:t>в</a:t>
            </a:r>
            <a:r>
              <a:rPr lang="el-GR" sz="4000" dirty="0" smtClean="0">
                <a:solidFill>
                  <a:srgbClr val="006600"/>
                </a:solidFill>
              </a:rPr>
              <a:t>΄</a:t>
            </a:r>
            <a:r>
              <a:rPr lang="en-US" sz="4000" dirty="0" smtClean="0">
                <a:solidFill>
                  <a:srgbClr val="006600"/>
                </a:solidFill>
              </a:rPr>
              <a:t>]</a:t>
            </a:r>
            <a:endParaRPr lang="ru-RU" sz="4000" dirty="0" smtClean="0">
              <a:solidFill>
                <a:srgbClr val="006600"/>
              </a:solidFill>
            </a:endParaRPr>
          </a:p>
          <a:p>
            <a:r>
              <a:rPr lang="ru-RU" sz="4000" dirty="0" smtClean="0">
                <a:solidFill>
                  <a:srgbClr val="006600"/>
                </a:solidFill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pic>
        <p:nvPicPr>
          <p:cNvPr id="4" name="Picture 3" descr="вес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399" y="1295400"/>
            <a:ext cx="334039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согласный,</a:t>
            </a:r>
          </a:p>
          <a:p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мягкий,</a:t>
            </a:r>
          </a:p>
          <a:p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звонкий, парный, </a:t>
            </a:r>
          </a:p>
          <a:p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обозначен буквой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648200"/>
            <a:ext cx="274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i="1" dirty="0" smtClean="0">
                <a:solidFill>
                  <a:srgbClr val="FF0000"/>
                </a:solidFill>
                <a:latin typeface="ZWAdobeF" pitchFamily="2" charset="0"/>
                <a:cs typeface="ZWAdobeF" pitchFamily="2" charset="0"/>
              </a:rPr>
              <a:t>В в</a:t>
            </a:r>
            <a:endParaRPr lang="ru-RU" sz="11500" i="1" dirty="0">
              <a:solidFill>
                <a:srgbClr val="FF0000"/>
              </a:solidFill>
              <a:latin typeface="ZWAdobeF" pitchFamily="2" charset="0"/>
              <a:cs typeface="ZWAdobeF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Есть на свете цветок алый, алый (audiopoisk.com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6324600"/>
            <a:ext cx="533400" cy="533400"/>
          </a:xfrm>
          <a:prstGeom prst="rect">
            <a:avLst/>
          </a:prstGeom>
        </p:spPr>
      </p:pic>
      <p:pic>
        <p:nvPicPr>
          <p:cNvPr id="1026" name="Picture 2" descr="C:\Users\user\Desktop\volshebnii-tsvetok_1600x12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8382000" cy="60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rgbClr val="006600"/>
                </a:solidFill>
              </a:rPr>
              <a:t>      Цветок алый, яркий, пламенный, солнечный, небывалый, сказочный, волшебный.</a:t>
            </a:r>
            <a:endParaRPr lang="ru-RU" sz="5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Ольга\Рабочий стол\картинки\детские картинки-блестяшки анимашки\cdolls1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754" y="762000"/>
            <a:ext cx="9308754" cy="5867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915400" cy="25908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Родовые окончания имён</a:t>
            </a:r>
            <a:b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прилагательных</a:t>
            </a:r>
            <a:endParaRPr lang="ru-RU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Мужской род имён прилагательных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Нежный  подснежник,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синий  колокольчик,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голубой  март , 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жёлтенький одуванчик,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полевой  хвощ.</a:t>
            </a:r>
            <a:endParaRPr lang="ru-RU" sz="48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57912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2860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32004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40386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5200" y="48768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Женский род имён прилагательных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Аптечная  ромашка, 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горькая  полынь, 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ранняя  клубника,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душистая  фиалка,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синяя ягода.</a:t>
            </a:r>
            <a:endParaRPr lang="ru-RU" sz="4800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2209800"/>
            <a:ext cx="685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3124200"/>
            <a:ext cx="685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5715000"/>
            <a:ext cx="685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3962400"/>
            <a:ext cx="685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0800" y="4876800"/>
            <a:ext cx="685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Средний род имён прилагательных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chemeClr val="bg2"/>
                </a:solidFill>
              </a:rPr>
              <a:t>Сладкое  яблоко,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/>
                </a:solidFill>
              </a:rPr>
              <a:t>весеннее  настроение, 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/>
                </a:solidFill>
              </a:rPr>
              <a:t>широкое  поле,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/>
                </a:solidFill>
              </a:rPr>
              <a:t>тёплое  солнце, 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/>
                </a:solidFill>
              </a:rPr>
              <a:t>вкусное печенье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7400" y="21336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718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3810000"/>
            <a:ext cx="685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45720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5410200"/>
            <a:ext cx="685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0070C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494</Words>
  <Application>Microsoft Office PowerPoint</Application>
  <PresentationFormat>Экран (4:3)</PresentationFormat>
  <Paragraphs>114</Paragraphs>
  <Slides>22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Текстура</vt:lpstr>
      <vt:lpstr>Слайд 1</vt:lpstr>
      <vt:lpstr>Проверка домашнего задания</vt:lpstr>
      <vt:lpstr>Весна</vt:lpstr>
      <vt:lpstr>Слайд 4</vt:lpstr>
      <vt:lpstr>Слайд 5</vt:lpstr>
      <vt:lpstr>Родовые окончания имён прилагательных</vt:lpstr>
      <vt:lpstr>Мужской род имён прилагательных </vt:lpstr>
      <vt:lpstr>Женский род имён прилагательных</vt:lpstr>
      <vt:lpstr>Средний род имён прилагательных</vt:lpstr>
      <vt:lpstr>Множественное число имён прилагательных</vt:lpstr>
      <vt:lpstr>Холодн …  ветер,  ранн … утро, высок … деревья, зелён … трава.</vt:lpstr>
      <vt:lpstr>Изменение имён прилагательных по родам и числам</vt:lpstr>
      <vt:lpstr>Слайд 13</vt:lpstr>
      <vt:lpstr>Слайд 14</vt:lpstr>
      <vt:lpstr>Слайд 15</vt:lpstr>
      <vt:lpstr>Слайд 16</vt:lpstr>
      <vt:lpstr>Слайд 17</vt:lpstr>
      <vt:lpstr>Проверка</vt:lpstr>
      <vt:lpstr>Рефлексия</vt:lpstr>
      <vt:lpstr>Продолжи фразу</vt:lpstr>
      <vt:lpstr>Слайд 21</vt:lpstr>
      <vt:lpstr>Используемые 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Саблина  Алёна</dc:creator>
  <cp:lastModifiedBy>user</cp:lastModifiedBy>
  <cp:revision>179</cp:revision>
  <cp:lastPrinted>1601-01-01T00:00:00Z</cp:lastPrinted>
  <dcterms:created xsi:type="dcterms:W3CDTF">2008-02-27T13:28:57Z</dcterms:created>
  <dcterms:modified xsi:type="dcterms:W3CDTF">2013-03-05T06:10:13Z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