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58" r:id="rId7"/>
    <p:sldId id="267" r:id="rId8"/>
    <p:sldId id="268" r:id="rId9"/>
    <p:sldId id="269" r:id="rId10"/>
    <p:sldId id="259" r:id="rId11"/>
    <p:sldId id="261" r:id="rId12"/>
    <p:sldId id="264" r:id="rId13"/>
    <p:sldId id="265" r:id="rId14"/>
    <p:sldId id="266" r:id="rId15"/>
    <p:sldId id="270" r:id="rId16"/>
    <p:sldId id="271" r:id="rId17"/>
    <p:sldId id="272" r:id="rId18"/>
    <p:sldId id="279" r:id="rId19"/>
    <p:sldId id="278" r:id="rId20"/>
    <p:sldId id="283" r:id="rId21"/>
    <p:sldId id="290" r:id="rId22"/>
    <p:sldId id="291" r:id="rId23"/>
    <p:sldId id="296" r:id="rId24"/>
    <p:sldId id="297" r:id="rId25"/>
    <p:sldId id="298" r:id="rId26"/>
    <p:sldId id="299" r:id="rId27"/>
    <p:sldId id="273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33</c:v>
                </c:pt>
                <c:pt idx="2">
                  <c:v>67</c:v>
                </c:pt>
              </c:numCache>
            </c:numRef>
          </c:val>
        </c:ser>
      </c:pie3DChart>
      <c:spPr>
        <a:noFill/>
        <a:ln w="25377">
          <a:noFill/>
        </a:ln>
      </c:spPr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</c:ser>
      </c:pie3DChart>
      <c:spPr>
        <a:noFill/>
        <a:ln w="25377">
          <a:noFill/>
        </a:ln>
      </c:spPr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начало года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0</c:v>
                </c:pt>
                <c:pt idx="1">
                  <c:v>33</c:v>
                </c:pt>
                <c:pt idx="2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конец года</c:v>
                </c:pt>
              </c:strCache>
            </c:strRef>
          </c:tx>
          <c:dLbls>
            <c:showVal val="1"/>
          </c:dLbls>
          <c:cat>
            <c:strRef>
              <c:f>Лист1!$B$1:$D$1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39</c:v>
                </c:pt>
                <c:pt idx="1">
                  <c:v>61</c:v>
                </c:pt>
                <c:pt idx="2">
                  <c:v>0</c:v>
                </c:pt>
              </c:numCache>
            </c:numRef>
          </c:val>
        </c:ser>
        <c:shape val="cylinder"/>
        <c:axId val="84318464"/>
        <c:axId val="84324352"/>
        <c:axId val="0"/>
      </c:bar3DChart>
      <c:catAx>
        <c:axId val="84318464"/>
        <c:scaling>
          <c:orientation val="minMax"/>
        </c:scaling>
        <c:axPos val="b"/>
        <c:numFmt formatCode="General" sourceLinked="1"/>
        <c:majorTickMark val="none"/>
        <c:tickLblPos val="nextTo"/>
        <c:crossAx val="84324352"/>
        <c:crosses val="autoZero"/>
        <c:auto val="1"/>
        <c:lblAlgn val="ctr"/>
        <c:lblOffset val="100"/>
      </c:catAx>
      <c:valAx>
        <c:axId val="84324352"/>
        <c:scaling>
          <c:orientation val="minMax"/>
        </c:scaling>
        <c:delete val="1"/>
        <c:axPos val="l"/>
        <c:numFmt formatCode="General" sourceLinked="1"/>
        <c:tickLblPos val="none"/>
        <c:crossAx val="84318464"/>
        <c:crosses val="autoZero"/>
        <c:crossBetween val="between"/>
      </c:valAx>
      <c:spPr>
        <a:noFill/>
        <a:ln w="25377">
          <a:noFill/>
        </a:ln>
      </c:spPr>
    </c:plotArea>
    <c:legend>
      <c:legendPos val="t"/>
      <c:layout>
        <c:manualLayout>
          <c:xMode val="edge"/>
          <c:yMode val="edge"/>
          <c:x val="0.30881908312697703"/>
          <c:y val="0.28154775131636151"/>
          <c:w val="0.37773202377971332"/>
          <c:h val="7.1757564046825498E-2"/>
        </c:manualLayout>
      </c:layout>
    </c:legend>
    <c:plotVisOnly val="1"/>
    <c:dispBlanksAs val="gap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Ы ПРЕЗЕНТАЦИЙ\0fc26b21e0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996" y="-38945"/>
            <a:ext cx="9302996" cy="68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09836">
            <a:off x="85123" y="451648"/>
            <a:ext cx="4197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МАДОУ детский сад «Золушка»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987367">
            <a:off x="96018" y="2171372"/>
            <a:ext cx="49423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</a:rPr>
              <a:t>Проект</a:t>
            </a:r>
            <a:endParaRPr lang="ru-RU" sz="3600" dirty="0">
              <a:solidFill>
                <a:srgbClr val="0070C0"/>
              </a:solidFill>
            </a:endParaRPr>
          </a:p>
          <a:p>
            <a:pPr algn="ctr"/>
            <a:r>
              <a:rPr lang="ru-RU" sz="3600" b="1" i="1" dirty="0">
                <a:solidFill>
                  <a:srgbClr val="00B050"/>
                </a:solidFill>
              </a:rPr>
              <a:t>«Наши пальчики играют»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009720">
            <a:off x="587065" y="4513139"/>
            <a:ext cx="4463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rgbClr val="0070C0"/>
                </a:solidFill>
              </a:rPr>
              <a:t>Подготовила </a:t>
            </a:r>
            <a:r>
              <a:rPr lang="ru-RU" sz="2000" i="1" dirty="0" smtClean="0">
                <a:solidFill>
                  <a:srgbClr val="0070C0"/>
                </a:solidFill>
              </a:rPr>
              <a:t>воспитатель</a:t>
            </a: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 </a:t>
            </a:r>
            <a:r>
              <a:rPr lang="ru-RU" sz="2000" i="1" dirty="0">
                <a:solidFill>
                  <a:srgbClr val="0070C0"/>
                </a:solidFill>
              </a:rPr>
              <a:t>первой младшей группы №1 </a:t>
            </a:r>
            <a:endParaRPr lang="ru-RU" sz="2000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i="1" dirty="0" smtClean="0">
                <a:solidFill>
                  <a:srgbClr val="0070C0"/>
                </a:solidFill>
              </a:rPr>
              <a:t>Сулейманова </a:t>
            </a:r>
            <a:endParaRPr lang="ru-RU" sz="2000" i="1" dirty="0">
              <a:solidFill>
                <a:srgbClr val="0070C0"/>
              </a:solidFill>
            </a:endParaRPr>
          </a:p>
          <a:p>
            <a:pPr algn="ctr"/>
            <a:r>
              <a:rPr lang="ru-RU" sz="2000" i="1" dirty="0">
                <a:solidFill>
                  <a:srgbClr val="0070C0"/>
                </a:solidFill>
              </a:rPr>
              <a:t>Альбина  </a:t>
            </a:r>
            <a:r>
              <a:rPr lang="ru-RU" sz="2000" i="1" dirty="0" smtClean="0">
                <a:solidFill>
                  <a:srgbClr val="0070C0"/>
                </a:solidFill>
              </a:rPr>
              <a:t>Ибрагимовна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2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32278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>
                <a:solidFill>
                  <a:srgbClr val="002060"/>
                </a:solidFill>
              </a:rPr>
              <a:t>III</a:t>
            </a:r>
            <a:r>
              <a:rPr lang="ru-RU" sz="2000" b="1" i="1" u="sng" dirty="0">
                <a:solidFill>
                  <a:srgbClr val="002060"/>
                </a:solidFill>
              </a:rPr>
              <a:t> этап –заключительный</a:t>
            </a:r>
            <a:endParaRPr lang="ru-RU" sz="2000" u="sng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908720"/>
            <a:ext cx="61206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Провести диагностическое обследование детей по мелкой моторике в конце  учебного года.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Провести показ игры с использованием игровых пособий по развитию мелкой моторики.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Организовать выставка методической литературы и игровых пособий по данной проблеме.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225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16632"/>
            <a:ext cx="655272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Основная задача проекта:</a:t>
            </a:r>
          </a:p>
          <a:p>
            <a:r>
              <a:rPr lang="ru-RU" b="1" i="1" dirty="0"/>
              <a:t> </a:t>
            </a:r>
            <a:r>
              <a:rPr lang="ru-RU" sz="2000" i="1" dirty="0">
                <a:solidFill>
                  <a:srgbClr val="7030A0"/>
                </a:solidFill>
              </a:rPr>
              <a:t>Повысить уровень  развития мелкой моторики детей через использование игровых пособий и проведение пальчиковых игр.</a:t>
            </a:r>
          </a:p>
          <a:p>
            <a:endParaRPr lang="ru-RU" dirty="0"/>
          </a:p>
        </p:txBody>
      </p:sp>
      <p:pic>
        <p:nvPicPr>
          <p:cNvPr id="7" name="Picture 3" descr="C:\Users\Home\Desktop\Альбина\папка садик\1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38"/>
          <a:stretch/>
        </p:blipFill>
        <p:spPr bwMode="auto">
          <a:xfrm>
            <a:off x="2339752" y="1700808"/>
            <a:ext cx="4104456" cy="3803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643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69269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20" y="335845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 </a:t>
            </a:r>
            <a:endParaRPr lang="ru-RU" sz="2000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Дети: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К концу года у детей пальчики станут более ловкими;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Повысится интерес детей к пальчиковым играм;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Дети овладеют двигательными умениями, навыками, совершенствуется деятельность артикуляционного аппарата;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Станут  больше говорить   со взрослыми, общаться со сверстниками.</a:t>
            </a:r>
          </a:p>
          <a:p>
            <a:r>
              <a:rPr lang="ru-RU" i="1" dirty="0" smtClean="0">
                <a:solidFill>
                  <a:srgbClr val="7030A0"/>
                </a:solidFill>
              </a:rPr>
              <a:t>        </a:t>
            </a:r>
            <a:r>
              <a:rPr lang="ru-RU" b="1" i="1" dirty="0" smtClean="0">
                <a:solidFill>
                  <a:srgbClr val="7030A0"/>
                </a:solidFill>
              </a:rPr>
              <a:t>Родители: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Повысится интерес у родителей к данному вопросу;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Расширится  кругозор родителей о влиянии пальчиковых игр;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Родители будут играть дома с детьми в пальчиковые игры;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Помощь и участие в разнообразных мероприятиях.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Педагоги: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Разработанная система поможет повысить уровень развития мелкой моторики у детей;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                        Установится эмоциональный контакт с ребенком;</a:t>
            </a:r>
          </a:p>
          <a:p>
            <a:pPr lvl="0"/>
            <a:r>
              <a:rPr lang="ru-RU" i="1" dirty="0" smtClean="0">
                <a:solidFill>
                  <a:srgbClr val="7030A0"/>
                </a:solidFill>
              </a:rPr>
              <a:t>                         Будут стремиться взаимодействовать с родителями.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8716" y="149958"/>
            <a:ext cx="3843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Ожидаемый результат:</a:t>
            </a:r>
          </a:p>
        </p:txBody>
      </p:sp>
    </p:spTree>
    <p:extLst>
      <p:ext uri="{BB962C8B-B14F-4D97-AF65-F5344CB8AC3E}">
        <p14:creationId xmlns:p14="http://schemas.microsoft.com/office/powerpoint/2010/main" xmlns="" val="331948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864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Схема изучения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0301578"/>
              </p:ext>
            </p:extLst>
          </p:nvPr>
        </p:nvGraphicFramePr>
        <p:xfrm>
          <a:off x="1547664" y="906031"/>
          <a:ext cx="5472611" cy="432902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76065"/>
                <a:gridCol w="2376266"/>
                <a:gridCol w="2520280"/>
              </a:tblGrid>
              <a:tr h="333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Раздел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Методика обследования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085">
                <a:tc rowSpan="5">
                  <a:txBody>
                    <a:bodyPr/>
                    <a:lstStyle/>
                    <a:p>
                      <a:pPr marL="110299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Пальчиковые игры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ru-RU" sz="1000" b="1" i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трализованная</a:t>
                      </a: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игра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 vert="vert27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Сжимание пальчиков в кулачок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Упражнение «Сожми кулачек»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Соединение двух пальчиков в колечко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Упражнение «Очки»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Сгибание пальчиков по очереди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Упражнение «Детки кашу варили» (используем имя ребенка)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0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Повторение за воспитателем логоритмических  движений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Упражнение «Снегирек»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Сел на веку снегирек.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Брызнул дождик - он промок.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Ветерок подуй слегка,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Обсуши нам снегирька.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8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Умение повторить за взрослым фигуры, составленные из пальчиков (стол, стул)</a:t>
                      </a:r>
                      <a:endParaRPr lang="ru-RU" sz="9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Упражнение из ладошек «Стул», «Стол»</a:t>
                      </a:r>
                      <a:endParaRPr lang="ru-RU" sz="9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175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47874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Уровень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развития мелкой моторики детей 2-3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лет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4987458"/>
              </p:ext>
            </p:extLst>
          </p:nvPr>
        </p:nvGraphicFramePr>
        <p:xfrm>
          <a:off x="899592" y="980728"/>
          <a:ext cx="5394325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52786" y="3893046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1 группа - дети со средним уровнем развития мелкой </a:t>
            </a:r>
            <a:r>
              <a:rPr lang="ru-RU" sz="2000" i="1" dirty="0" smtClean="0">
                <a:solidFill>
                  <a:srgbClr val="7030A0"/>
                </a:solidFill>
              </a:rPr>
              <a:t>моторики (6 </a:t>
            </a:r>
            <a:r>
              <a:rPr lang="ru-RU" sz="2000" i="1" dirty="0">
                <a:solidFill>
                  <a:srgbClr val="7030A0"/>
                </a:solidFill>
              </a:rPr>
              <a:t>детей) – 33 %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 2 группа - дети с низким уровнем развития мелкой </a:t>
            </a:r>
            <a:r>
              <a:rPr lang="ru-RU" sz="2000" i="1" dirty="0" smtClean="0">
                <a:solidFill>
                  <a:srgbClr val="7030A0"/>
                </a:solidFill>
              </a:rPr>
              <a:t>моторики (12 </a:t>
            </a:r>
            <a:r>
              <a:rPr lang="ru-RU" sz="2000" i="1" dirty="0">
                <a:solidFill>
                  <a:srgbClr val="7030A0"/>
                </a:solidFill>
              </a:rPr>
              <a:t>детей) – 67 %</a:t>
            </a:r>
          </a:p>
        </p:txBody>
      </p:sp>
    </p:spTree>
    <p:extLst>
      <p:ext uri="{BB962C8B-B14F-4D97-AF65-F5344CB8AC3E}">
        <p14:creationId xmlns:p14="http://schemas.microsoft.com/office/powerpoint/2010/main" xmlns="" val="365847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019" y="146346"/>
            <a:ext cx="58956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Уровень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развития мелкой моторики детей 2-3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лет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293096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1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группа  </a:t>
            </a:r>
            <a:r>
              <a:rPr lang="ru-RU" sz="2000" i="1" dirty="0">
                <a:solidFill>
                  <a:srgbClr val="7030A0"/>
                </a:solidFill>
              </a:rPr>
              <a:t>- дети со средним уровнем развития мелкой моторики </a:t>
            </a:r>
            <a:r>
              <a:rPr lang="ru-RU" sz="2000" i="1" dirty="0" smtClean="0">
                <a:solidFill>
                  <a:srgbClr val="7030A0"/>
                </a:solidFill>
              </a:rPr>
              <a:t>(11 </a:t>
            </a:r>
            <a:r>
              <a:rPr lang="ru-RU" sz="2000" i="1" dirty="0">
                <a:solidFill>
                  <a:srgbClr val="7030A0"/>
                </a:solidFill>
              </a:rPr>
              <a:t>детей) - </a:t>
            </a:r>
            <a:r>
              <a:rPr lang="ru-RU" sz="2000" i="1" dirty="0" smtClean="0">
                <a:solidFill>
                  <a:srgbClr val="7030A0"/>
                </a:solidFill>
              </a:rPr>
              <a:t>61 </a:t>
            </a:r>
            <a:r>
              <a:rPr lang="ru-RU" sz="2000" i="1" dirty="0">
                <a:solidFill>
                  <a:srgbClr val="7030A0"/>
                </a:solidFill>
              </a:rPr>
              <a:t>%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2 группа - дети с высоким уровнем развития мелкой моторики  </a:t>
            </a:r>
            <a:r>
              <a:rPr lang="ru-RU" sz="2000" i="1" dirty="0" smtClean="0">
                <a:solidFill>
                  <a:srgbClr val="7030A0"/>
                </a:solidFill>
              </a:rPr>
              <a:t>(7 </a:t>
            </a:r>
            <a:r>
              <a:rPr lang="ru-RU" sz="2000" i="1" dirty="0">
                <a:solidFill>
                  <a:srgbClr val="7030A0"/>
                </a:solidFill>
              </a:rPr>
              <a:t>детей) – </a:t>
            </a:r>
            <a:r>
              <a:rPr lang="ru-RU" sz="2000" i="1" dirty="0" smtClean="0">
                <a:solidFill>
                  <a:srgbClr val="7030A0"/>
                </a:solidFill>
              </a:rPr>
              <a:t>39 %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7464603"/>
              </p:ext>
            </p:extLst>
          </p:nvPr>
        </p:nvGraphicFramePr>
        <p:xfrm>
          <a:off x="1526456" y="1183299"/>
          <a:ext cx="5394325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034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Graphic spid="9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1327" y="186778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Сравнительный  анализ диагностики развития мелкой моторики у детей </a:t>
            </a:r>
            <a:endParaRPr lang="ru-RU" sz="2800" b="1" dirty="0" smtClean="0">
              <a:solidFill>
                <a:srgbClr val="FF0000"/>
              </a:solidFill>
              <a:latin typeface="+mj-lt"/>
              <a:ea typeface="BatangChe" pitchFamily="49" charset="-127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1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младшей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группы на </a:t>
            </a:r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начало  и конец года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5562359"/>
              </p:ext>
            </p:extLst>
          </p:nvPr>
        </p:nvGraphicFramePr>
        <p:xfrm>
          <a:off x="1874837" y="1874837"/>
          <a:ext cx="5394325" cy="310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451549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1060" y="50709"/>
            <a:ext cx="75608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Перспективный план проведения пальчиковых игр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в 1-й младшей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группе</a:t>
            </a:r>
            <a:endParaRPr lang="ru-RU" sz="2400" b="1" dirty="0">
              <a:solidFill>
                <a:srgbClr val="FF0000"/>
              </a:solidFill>
              <a:latin typeface="+mj-lt"/>
              <a:ea typeface="BatangChe" pitchFamily="49" charset="-127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123501"/>
              </p:ext>
            </p:extLst>
          </p:nvPr>
        </p:nvGraphicFramePr>
        <p:xfrm>
          <a:off x="1592555" y="1052736"/>
          <a:ext cx="6189345" cy="4291576"/>
        </p:xfrm>
        <a:graphic>
          <a:graphicData uri="http://schemas.openxmlformats.org/drawingml/2006/table">
            <a:tbl>
              <a:tblPr/>
              <a:tblGrid>
                <a:gridCol w="608965"/>
                <a:gridCol w="1979930"/>
                <a:gridCol w="3600450"/>
              </a:tblGrid>
              <a:tr h="576064"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Тема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Программное содержание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685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18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Сентябрь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«Сорока-сорока»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 Активизировать движения  пальцев рук, развивать речь.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 Побуждать проговаривать    окончание строчки.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3. Доставить удовольствие детям.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«Ладушки - ладушки»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1. Формировать положительный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   эмоциональный настрой детей  на совместную работу.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 2. Развивать ощущение   собственных движений.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3. Развивать мелкую моторику  пальцев рук.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956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885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9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Для Альбины\альбом\35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07" r="9297" b="20352"/>
          <a:stretch/>
        </p:blipFill>
        <p:spPr bwMode="auto">
          <a:xfrm>
            <a:off x="395536" y="836712"/>
            <a:ext cx="3438525" cy="3752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F:\Для Альбины\альбом\34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22" b="7373"/>
          <a:stretch/>
        </p:blipFill>
        <p:spPr bwMode="auto">
          <a:xfrm>
            <a:off x="3602902" y="1556792"/>
            <a:ext cx="3816424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45522"/>
            <a:ext cx="4707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Вот так пальчики играют,</a:t>
            </a:r>
            <a:b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</a:br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 Ловко шарик наш катают!</a:t>
            </a:r>
          </a:p>
        </p:txBody>
      </p:sp>
    </p:spTree>
    <p:extLst>
      <p:ext uri="{BB962C8B-B14F-4D97-AF65-F5344CB8AC3E}">
        <p14:creationId xmlns:p14="http://schemas.microsoft.com/office/powerpoint/2010/main" xmlns="" val="44987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Для Альбины\альбом\1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91" t="16924"/>
          <a:stretch/>
        </p:blipFill>
        <p:spPr bwMode="auto">
          <a:xfrm>
            <a:off x="3851920" y="2204864"/>
            <a:ext cx="4104456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349" y="120260"/>
            <a:ext cx="43702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Наши пальчики 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играют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+mj-lt"/>
                <a:ea typeface="BatangChe" pitchFamily="49" charset="-127"/>
              </a:rPr>
              <a:t>И массаж нам выполняют!</a:t>
            </a:r>
            <a:endParaRPr lang="ru-RU" sz="2800" b="1" dirty="0">
              <a:solidFill>
                <a:srgbClr val="FF0000"/>
              </a:solidFill>
              <a:latin typeface="+mj-lt"/>
              <a:ea typeface="BatangChe" pitchFamily="49" charset="-127"/>
            </a:endParaRPr>
          </a:p>
        </p:txBody>
      </p:sp>
      <p:pic>
        <p:nvPicPr>
          <p:cNvPr id="6" name="Рисунок 5" descr="F:\Для Альбины\альбом\3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0" t="13774"/>
          <a:stretch/>
        </p:blipFill>
        <p:spPr bwMode="auto">
          <a:xfrm>
            <a:off x="566349" y="1268760"/>
            <a:ext cx="3789627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86940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57997" y="908720"/>
            <a:ext cx="625030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/>
              <a:t> </a:t>
            </a:r>
            <a:r>
              <a:rPr lang="ru-RU" sz="2400" i="1" dirty="0">
                <a:solidFill>
                  <a:srgbClr val="002060"/>
                </a:solidFill>
              </a:rPr>
              <a:t>«Истоки способностей и дарований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детей – на кончиках их пальцев.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Чем больше уверенности в движениях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детской руки, тем тоньше взаимодействие руки с орудием труда, сложнее движения,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ярче творческая стихия детского разума.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400" i="1" dirty="0">
                <a:solidFill>
                  <a:srgbClr val="002060"/>
                </a:solidFill>
              </a:rPr>
              <a:t>А чем больше мастерства в детской руке, тем ребенок умнее…»</a:t>
            </a:r>
            <a:endParaRPr lang="ru-RU" sz="2400" dirty="0">
              <a:solidFill>
                <a:srgbClr val="002060"/>
              </a:solidFill>
            </a:endParaRPr>
          </a:p>
          <a:p>
            <a:pPr algn="r"/>
            <a:r>
              <a:rPr lang="ru-RU" sz="2000" i="1" dirty="0"/>
              <a:t> </a:t>
            </a:r>
            <a:endParaRPr lang="ru-RU" sz="2000" dirty="0"/>
          </a:p>
          <a:p>
            <a:pPr algn="r"/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В.А. Сухомлинский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4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Home\Desktop\Альбина\проекту\пальчиковый тренажер\DSC0367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69" y="213952"/>
            <a:ext cx="4104456" cy="3238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Home\Desktop\Альбина\проекту\пальчиковый тренажер\DSC0368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3326"/>
            <a:ext cx="4320480" cy="4234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8553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9" y="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F:\Для Альбины\альбом\getIma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4025602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F:\Для Альбины\альбом\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883" b="10380"/>
          <a:stretch/>
        </p:blipFill>
        <p:spPr bwMode="auto">
          <a:xfrm>
            <a:off x="3635896" y="1196752"/>
            <a:ext cx="4320480" cy="4968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52397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397" y="178456"/>
            <a:ext cx="5904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i="1" dirty="0">
                <a:solidFill>
                  <a:srgbClr val="0070C0"/>
                </a:solidFill>
              </a:rPr>
              <a:t>Развивающая книжка «Мои стихи»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C:\Users\Home\Desktop\Игры\DSCF7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35696"/>
            <a:ext cx="4536504" cy="4026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Home\Desktop\Игры\DSCF74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80" r="10361" b="9823"/>
          <a:stretch/>
        </p:blipFill>
        <p:spPr bwMode="auto">
          <a:xfrm>
            <a:off x="360476" y="722313"/>
            <a:ext cx="3960440" cy="3714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0931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8033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Развиваем мелкую моторику</a:t>
            </a:r>
          </a:p>
        </p:txBody>
      </p:sp>
      <p:pic>
        <p:nvPicPr>
          <p:cNvPr id="5" name="Рисунок 4" descr="F:\Для Альбины\альбом\2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19"/>
          <a:stretch/>
        </p:blipFill>
        <p:spPr bwMode="auto">
          <a:xfrm>
            <a:off x="414586" y="764704"/>
            <a:ext cx="4135710" cy="3788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Для Альбины\альбом\3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7" t="4839" r="-837" b="7330"/>
          <a:stretch/>
        </p:blipFill>
        <p:spPr bwMode="auto">
          <a:xfrm>
            <a:off x="3013298" y="2060848"/>
            <a:ext cx="4464496" cy="4068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4697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91552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164249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Играем вместе с мамами</a:t>
            </a:r>
          </a:p>
        </p:txBody>
      </p:sp>
      <p:pic>
        <p:nvPicPr>
          <p:cNvPr id="5" name="Рисунок 4" descr="F:\Для Альбины\альбом\2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71"/>
          <a:stretch/>
        </p:blipFill>
        <p:spPr bwMode="auto">
          <a:xfrm>
            <a:off x="473191" y="625914"/>
            <a:ext cx="4392488" cy="354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:\Для Альбины\альбом\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72816"/>
            <a:ext cx="424847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919188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173880"/>
            <a:ext cx="433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Ах, как весело играем!</a:t>
            </a:r>
          </a:p>
        </p:txBody>
      </p:sp>
      <p:pic>
        <p:nvPicPr>
          <p:cNvPr id="4" name="Рисунок 3" descr="F:\Для Альбины\альбом\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81" y="845890"/>
            <a:ext cx="4310041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F:\Для Альбины\альбом\2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786"/>
          <a:stretch/>
        </p:blipFill>
        <p:spPr bwMode="auto">
          <a:xfrm>
            <a:off x="3059832" y="1890564"/>
            <a:ext cx="4752528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49744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59" y="188640"/>
            <a:ext cx="3007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Результативность: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43009" y="836712"/>
            <a:ext cx="6809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У </a:t>
            </a:r>
            <a:r>
              <a:rPr lang="ru-RU" sz="2000" i="1" dirty="0">
                <a:solidFill>
                  <a:srgbClr val="7030A0"/>
                </a:solidFill>
              </a:rPr>
              <a:t>детей повысился интерес к различным упражнениям, играм, с мелкими предметами, тренажёрами; дети с удовольствием стали использовать пальчиковые игры в своей деятельности, сочетая их с речевой активностью, родители утвердились в значимости развития ручной умелости.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4984" y="2970221"/>
            <a:ext cx="1310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Вывод: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3009" y="3493441"/>
            <a:ext cx="70867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Подбор дидактических пособий и проведение пальчиковых игр дал положительный результат в работе по развитию мелкой моторики детей дошкольного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xmlns="" val="1229364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331640" y="188640"/>
            <a:ext cx="2206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Заключение: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908720"/>
            <a:ext cx="59766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Развитие кисти руки и координации движений пальцев рук – задача комплексная, охватывающая многие сферы деятельности ребёнка. </a:t>
            </a:r>
            <a:r>
              <a:rPr lang="ru-RU" sz="2000" i="1" dirty="0" smtClean="0">
                <a:solidFill>
                  <a:srgbClr val="7030A0"/>
                </a:solidFill>
              </a:rPr>
              <a:t>Целенаправленная</a:t>
            </a:r>
            <a:r>
              <a:rPr lang="ru-RU" sz="2000" i="1" dirty="0">
                <a:solidFill>
                  <a:srgbClr val="7030A0"/>
                </a:solidFill>
              </a:rPr>
              <a:t>, систематическая и планомерная работа по развитию мелкой моторики рук у детей дошкольного возраста во взаимодействии с родителями способствует формированию  способностей, положительно влияет на речь, а самое главное – способствует сохранению физического и психического здоровья ребенка. </a:t>
            </a:r>
          </a:p>
        </p:txBody>
      </p:sp>
    </p:spTree>
    <p:extLst>
      <p:ext uri="{BB962C8B-B14F-4D97-AF65-F5344CB8AC3E}">
        <p14:creationId xmlns:p14="http://schemas.microsoft.com/office/powerpoint/2010/main" xmlns="" val="331091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85" y="-19050"/>
            <a:ext cx="9153179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8141" y="188640"/>
            <a:ext cx="4263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Используемая литература</a:t>
            </a:r>
          </a:p>
        </p:txBody>
      </p:sp>
      <p:pic>
        <p:nvPicPr>
          <p:cNvPr id="2050" name="Picture 2" descr="C:\Users\Home\Downloads\i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141" y="711861"/>
            <a:ext cx="1887595" cy="2601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ownloads\i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7281"/>
            <a:ext cx="1886363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Downloads\i (6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47281"/>
            <a:ext cx="181508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me\Downloads\i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47281"/>
            <a:ext cx="1845914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me\Downloads\i (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11860"/>
            <a:ext cx="1800200" cy="2573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Home\Downloads\100909134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1717" y="740460"/>
            <a:ext cx="1728192" cy="2544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Home\Downloads\10106461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40460"/>
            <a:ext cx="1728191" cy="2544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642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4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95748" y="123485"/>
            <a:ext cx="2291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9992" y="836712"/>
            <a:ext cx="6444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7030A0"/>
                </a:solidFill>
              </a:rPr>
              <a:t>Актуальность работы по развитию мелкой моторики детей раннего возраста обусловлена и возрастными психологическими и физиологическими особенностями детей</a:t>
            </a:r>
            <a:r>
              <a:rPr lang="ru-RU" sz="2000" i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20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>
                <a:solidFill>
                  <a:srgbClr val="7030A0"/>
                </a:solidFill>
              </a:rPr>
              <a:t>Развитие мелкой моторики (гибкости и точности движений пальцев рук)  - мощный стимул развития у детей восприятия, внимания, памяти, мышления и речи. </a:t>
            </a:r>
            <a:endParaRPr lang="ru-RU" sz="2000" dirty="0">
              <a:solidFill>
                <a:srgbClr val="7030A0"/>
              </a:solidFill>
            </a:endParaRPr>
          </a:p>
          <a:p>
            <a:r>
              <a:rPr lang="ru-RU" sz="2000" i="1" dirty="0">
                <a:solidFill>
                  <a:srgbClr val="7030A0"/>
                </a:solidFill>
              </a:rPr>
              <a:t>Мелкая моторика рук – это разнообразные движения пальчиками и ладонями.</a:t>
            </a:r>
            <a:endParaRPr lang="ru-RU" sz="2000" dirty="0">
              <a:solidFill>
                <a:srgbClr val="7030A0"/>
              </a:solidFill>
            </a:endParaRPr>
          </a:p>
          <a:p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7" name="Picture 2" descr="C:\Users\Home\Desktop\конкурс по англ яыку\i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538" y="4365104"/>
            <a:ext cx="1228725" cy="172819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2903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82034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Паспорт проекта: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07653"/>
            <a:ext cx="6984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Цель проекта: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 </a:t>
            </a:r>
            <a:r>
              <a:rPr lang="ru-RU" sz="2000" i="1" dirty="0" smtClean="0">
                <a:solidFill>
                  <a:srgbClr val="7030A0"/>
                </a:solidFill>
              </a:rPr>
              <a:t>Разработать </a:t>
            </a:r>
            <a:r>
              <a:rPr lang="ru-RU" sz="2000" i="1" dirty="0">
                <a:solidFill>
                  <a:srgbClr val="7030A0"/>
                </a:solidFill>
              </a:rPr>
              <a:t>систему работы для развития мелкой моторики рук детей раннего возраста в процессе пальчиковых </a:t>
            </a:r>
            <a:r>
              <a:rPr lang="ru-RU" sz="2000" i="1" dirty="0" smtClean="0">
                <a:solidFill>
                  <a:srgbClr val="7030A0"/>
                </a:solidFill>
              </a:rPr>
              <a:t>игр и использовании игровых пособий.</a:t>
            </a:r>
            <a:endParaRPr lang="ru-RU" sz="2000" i="1" dirty="0">
              <a:solidFill>
                <a:srgbClr val="7030A0"/>
              </a:solidFill>
            </a:endParaRPr>
          </a:p>
          <a:p>
            <a:r>
              <a:rPr lang="ru-RU" sz="2000" i="1" dirty="0">
                <a:solidFill>
                  <a:srgbClr val="7030A0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44824"/>
            <a:ext cx="77048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Задачи проекта: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 Разработать план работы по теме "Наши пальчики играют";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Приобрести игровые пособия к пальчиковым играм;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Разработать картотеку пальчиковых игр;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Разработать перспективный план по работе над развитием мелкой моторики;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Привлечь родителей к помощи по работе над данным проектом;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Развивать мелкую моторику пальцев кистей рук.</a:t>
            </a:r>
          </a:p>
          <a:p>
            <a:r>
              <a:rPr lang="ru-RU" sz="2000" i="1" dirty="0">
                <a:solidFill>
                  <a:srgbClr val="7030A0"/>
                </a:solidFill>
              </a:rPr>
              <a:t> </a:t>
            </a:r>
          </a:p>
          <a:p>
            <a:pPr marL="342900" indent="-342900">
              <a:buFont typeface="Wingdings" pitchFamily="2" charset="2"/>
              <a:buChar char="v"/>
            </a:pPr>
            <a:endParaRPr lang="ru-RU" sz="20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63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rgbClr val="002060"/>
                </a:solidFill>
              </a:rPr>
              <a:t>Тип проекта: </a:t>
            </a:r>
            <a:r>
              <a:rPr lang="ru-RU" sz="2000" i="1" dirty="0" smtClean="0">
                <a:solidFill>
                  <a:srgbClr val="7030A0"/>
                </a:solidFill>
              </a:rPr>
              <a:t>игровой</a:t>
            </a:r>
            <a:r>
              <a:rPr lang="ru-RU" sz="2000" i="1" dirty="0">
                <a:solidFill>
                  <a:srgbClr val="7030A0"/>
                </a:solidFill>
              </a:rPr>
              <a:t>, групповой, творческий.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971436"/>
            <a:ext cx="47777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По времени реализации:</a:t>
            </a:r>
            <a:r>
              <a:rPr lang="ru-RU" sz="2000" i="1" dirty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долгосрочный</a:t>
            </a:r>
            <a:r>
              <a:rPr lang="ru-RU" sz="2000" i="1" dirty="0">
                <a:solidFill>
                  <a:srgbClr val="002060"/>
                </a:solidFill>
              </a:rPr>
              <a:t>.</a:t>
            </a:r>
            <a:r>
              <a:rPr lang="ru-RU" sz="2000" i="1" u="sng" dirty="0" smtClean="0">
                <a:solidFill>
                  <a:srgbClr val="002060"/>
                </a:solidFill>
              </a:rPr>
              <a:t> </a:t>
            </a:r>
            <a:endParaRPr lang="ru-RU" sz="2000" i="1" u="sng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84784"/>
            <a:ext cx="6811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Участники проекта: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воспитатель Сулейманова Альбина  Ибрагимовна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дети 1 младшей группы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родители детей группы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49758"/>
            <a:ext cx="6811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Сроки </a:t>
            </a:r>
            <a:r>
              <a:rPr lang="ru-RU" sz="2000" i="1" u="sng" dirty="0" smtClean="0">
                <a:solidFill>
                  <a:srgbClr val="002060"/>
                </a:solidFill>
              </a:rPr>
              <a:t>реализации: </a:t>
            </a:r>
            <a:r>
              <a:rPr lang="ru-RU" sz="2000" i="1" dirty="0" smtClean="0">
                <a:solidFill>
                  <a:srgbClr val="7030A0"/>
                </a:solidFill>
              </a:rPr>
              <a:t>1 </a:t>
            </a:r>
            <a:r>
              <a:rPr lang="ru-RU" sz="2000" i="1" dirty="0">
                <a:solidFill>
                  <a:srgbClr val="7030A0"/>
                </a:solidFill>
              </a:rPr>
              <a:t>учебный год (сентябрь-май).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459715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</a:rPr>
              <a:t>Форма </a:t>
            </a:r>
            <a:r>
              <a:rPr lang="ru-RU" sz="2000" i="1" u="sng" dirty="0" smtClean="0">
                <a:solidFill>
                  <a:srgbClr val="002060"/>
                </a:solidFill>
              </a:rPr>
              <a:t>представления: </a:t>
            </a:r>
            <a:r>
              <a:rPr lang="ru-RU" sz="2000" i="1" dirty="0" smtClean="0">
                <a:solidFill>
                  <a:srgbClr val="7030A0"/>
                </a:solidFill>
              </a:rPr>
              <a:t>слайдовая </a:t>
            </a:r>
            <a:r>
              <a:rPr lang="ru-RU" sz="2000" i="1" dirty="0">
                <a:solidFill>
                  <a:srgbClr val="7030A0"/>
                </a:solidFill>
              </a:rPr>
              <a:t>презентация.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400359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ome\Downloads\765973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69476"/>
            <a:ext cx="5914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Принципы реализации проекта: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736350" y="1124744"/>
            <a:ext cx="3043562" cy="111670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Принцип доступности 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1069118" y="2726632"/>
            <a:ext cx="2998826" cy="105355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Принцип систематичности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547664" y="4293096"/>
            <a:ext cx="3168352" cy="120642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Принцип интеграции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283968" y="748083"/>
            <a:ext cx="3168352" cy="109841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Принцип индивидуального подхода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4788024" y="2375448"/>
            <a:ext cx="3024336" cy="1053552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Комплексно-тематический принцип 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004048" y="4077072"/>
            <a:ext cx="3024336" cy="1116124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Принцип игровой подачи материала 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16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ownloads\818152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5856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Организация работы по проекту: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608" y="980728"/>
            <a:ext cx="576064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6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Изучение </a:t>
            </a:r>
            <a:r>
              <a:rPr lang="ru-RU" sz="2000" i="1" dirty="0" smtClean="0">
                <a:solidFill>
                  <a:srgbClr val="7030A0"/>
                </a:solidFill>
              </a:rPr>
              <a:t>литературы;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Составление картотеки </a:t>
            </a:r>
            <a:r>
              <a:rPr lang="ru-RU" sz="2000" i="1" dirty="0" smtClean="0">
                <a:solidFill>
                  <a:srgbClr val="7030A0"/>
                </a:solidFill>
              </a:rPr>
              <a:t>игр; 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Разработка перспективного плана </a:t>
            </a:r>
            <a:r>
              <a:rPr lang="ru-RU" sz="2000" i="1" dirty="0" smtClean="0">
                <a:solidFill>
                  <a:srgbClr val="7030A0"/>
                </a:solidFill>
              </a:rPr>
              <a:t>работы;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Анкетирование </a:t>
            </a:r>
            <a:r>
              <a:rPr lang="ru-RU" sz="2000" i="1" dirty="0" smtClean="0">
                <a:solidFill>
                  <a:srgbClr val="7030A0"/>
                </a:solidFill>
              </a:rPr>
              <a:t>родителей;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Подбор  консультативного  </a:t>
            </a:r>
            <a:r>
              <a:rPr lang="ru-RU" sz="2000" i="1" dirty="0" smtClean="0">
                <a:solidFill>
                  <a:srgbClr val="7030A0"/>
                </a:solidFill>
              </a:rPr>
              <a:t>материала;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Обследование </a:t>
            </a:r>
            <a:r>
              <a:rPr lang="ru-RU" sz="2000" i="1" dirty="0" smtClean="0">
                <a:solidFill>
                  <a:srgbClr val="7030A0"/>
                </a:solidFill>
              </a:rPr>
              <a:t>детей на начало и на конец учебного года;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 smtClean="0">
                <a:solidFill>
                  <a:srgbClr val="7030A0"/>
                </a:solidFill>
              </a:rPr>
              <a:t>Использование пальчиковых игр, игр по сенсорике и с игровыми пособиями;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i="1" dirty="0">
                <a:solidFill>
                  <a:srgbClr val="7030A0"/>
                </a:solidFill>
              </a:rPr>
              <a:t>Участие родителей </a:t>
            </a:r>
            <a:r>
              <a:rPr lang="ru-RU" sz="2000" i="1" dirty="0" smtClean="0">
                <a:solidFill>
                  <a:srgbClr val="7030A0"/>
                </a:solidFill>
              </a:rPr>
              <a:t> в реализации работы над проектом.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150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ownloads\42219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9524" y="82021"/>
            <a:ext cx="4535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j-lt"/>
                <a:ea typeface="BatangChe" pitchFamily="49" charset="-127"/>
              </a:rPr>
              <a:t>Этапы реализации проекта: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694612"/>
            <a:ext cx="3175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/>
              <a:t>l </a:t>
            </a:r>
            <a:r>
              <a:rPr lang="ru-RU" b="1" i="1" u="sng" dirty="0">
                <a:solidFill>
                  <a:srgbClr val="002060"/>
                </a:solidFill>
              </a:rPr>
              <a:t> этап – подготовительный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95637" y="1268760"/>
            <a:ext cx="65527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Подобрать и изучить соответствующую методическую литературу.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Составить картотеку игр для развития мелкой моторики.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Разработать перспективный план.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Провести диагностическое обследование детей по мелкой моторике на начало учебного года.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Провести родительское собрание «Возрастные особенности детей 1 младшей группы»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Привлекать родителей к насыщению предметно – развивающей среды в группе.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Распределить развивающую среду по зонам.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Изготовить дидактические пособия.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04548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ownloads\160024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88640"/>
            <a:ext cx="28408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u="sng" dirty="0">
                <a:solidFill>
                  <a:srgbClr val="002060"/>
                </a:solidFill>
              </a:rPr>
              <a:t>II </a:t>
            </a:r>
            <a:r>
              <a:rPr lang="ru-RU" sz="2000" b="1" i="1" u="sng" dirty="0">
                <a:solidFill>
                  <a:srgbClr val="002060"/>
                </a:solidFill>
              </a:rPr>
              <a:t>этап – практический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820" y="692696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Работу по мелкой моторике проводить во всех воспитательно – образовательных </a:t>
            </a:r>
            <a:r>
              <a:rPr lang="ru-RU" sz="2000" i="1" dirty="0" smtClean="0">
                <a:solidFill>
                  <a:srgbClr val="7030A0"/>
                </a:solidFill>
              </a:rPr>
              <a:t>блоках.</a:t>
            </a:r>
            <a:endParaRPr lang="ru-RU" sz="2000" i="1" dirty="0">
              <a:solidFill>
                <a:srgbClr val="7030A0"/>
              </a:solidFill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7030A0"/>
                </a:solidFill>
              </a:rPr>
              <a:t>Провести </a:t>
            </a:r>
            <a:r>
              <a:rPr lang="ru-RU" sz="2000" i="1" dirty="0">
                <a:solidFill>
                  <a:srgbClr val="7030A0"/>
                </a:solidFill>
              </a:rPr>
              <a:t>анкетирование.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Провести  консультацию для родителей «Игры и упражнения по мелкой моторике».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Проводить дома - индивидуальные работы, домашние задания.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>
                <a:solidFill>
                  <a:srgbClr val="7030A0"/>
                </a:solidFill>
              </a:rPr>
              <a:t>Изготовить папку – передвижку «Чтобы четко говорить, надо с пальцами дружить».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7030A0"/>
                </a:solidFill>
              </a:rPr>
              <a:t>Провести консультацию  </a:t>
            </a:r>
            <a:r>
              <a:rPr lang="ru-RU" sz="2000" i="1" dirty="0">
                <a:solidFill>
                  <a:srgbClr val="7030A0"/>
                </a:solidFill>
              </a:rPr>
              <a:t>для педагогов «Влияние пальчиковых игр на развитие мелкой моторики детей раннего возраста».</a:t>
            </a:r>
          </a:p>
        </p:txBody>
      </p:sp>
    </p:spTree>
    <p:extLst>
      <p:ext uri="{BB962C8B-B14F-4D97-AF65-F5344CB8AC3E}">
        <p14:creationId xmlns:p14="http://schemas.microsoft.com/office/powerpoint/2010/main" xmlns="" val="385660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793</Words>
  <Application>Microsoft Office PowerPoint</Application>
  <PresentationFormat>Экран (4:3)</PresentationFormat>
  <Paragraphs>229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111</cp:lastModifiedBy>
  <cp:revision>65</cp:revision>
  <dcterms:created xsi:type="dcterms:W3CDTF">2014-11-11T11:57:23Z</dcterms:created>
  <dcterms:modified xsi:type="dcterms:W3CDTF">2016-02-22T02:52:46Z</dcterms:modified>
</cp:coreProperties>
</file>