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6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8" r:id="rId9"/>
    <p:sldId id="269" r:id="rId10"/>
    <p:sldId id="261" r:id="rId11"/>
    <p:sldId id="264" r:id="rId12"/>
    <p:sldId id="266" r:id="rId13"/>
    <p:sldId id="265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  <a:srgbClr val="CCFFFF"/>
    <a:srgbClr val="D3DDE9"/>
    <a:srgbClr val="D1EBE2"/>
    <a:srgbClr val="66CCFF"/>
    <a:srgbClr val="FF6699"/>
    <a:srgbClr val="FF0000"/>
    <a:srgbClr val="2B7495"/>
    <a:srgbClr val="E9D3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337A0-9854-4EFA-904C-2DD75671B80F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3C15AEB-F73B-435A-BB5B-D4694FAB97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2414750"/>
      </p:ext>
    </p:extLst>
  </p:cSld>
  <p:clrMapOvr>
    <a:masterClrMapping/>
  </p:clrMapOvr>
  <p:transition spd="slow"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337A0-9854-4EFA-904C-2DD75671B80F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3C15AEB-F73B-435A-BB5B-D4694FAB97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8124494"/>
      </p:ext>
    </p:extLst>
  </p:cSld>
  <p:clrMapOvr>
    <a:masterClrMapping/>
  </p:clrMapOvr>
  <p:transition spd="slow"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337A0-9854-4EFA-904C-2DD75671B80F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3C15AEB-F73B-435A-BB5B-D4694FAB97D8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01125392"/>
      </p:ext>
    </p:extLst>
  </p:cSld>
  <p:clrMapOvr>
    <a:masterClrMapping/>
  </p:clrMapOvr>
  <p:transition spd="slow">
    <p:wheel spokes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337A0-9854-4EFA-904C-2DD75671B80F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3C15AEB-F73B-435A-BB5B-D4694FAB97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5237285"/>
      </p:ext>
    </p:extLst>
  </p:cSld>
  <p:clrMapOvr>
    <a:masterClrMapping/>
  </p:clrMapOvr>
  <p:transition spd="slow">
    <p:wheel spokes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337A0-9854-4EFA-904C-2DD75671B80F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3C15AEB-F73B-435A-BB5B-D4694FAB97D8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86716813"/>
      </p:ext>
    </p:extLst>
  </p:cSld>
  <p:clrMapOvr>
    <a:masterClrMapping/>
  </p:clrMapOvr>
  <p:transition spd="slow">
    <p:wheel spokes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337A0-9854-4EFA-904C-2DD75671B80F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3C15AEB-F73B-435A-BB5B-D4694FAB97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6787521"/>
      </p:ext>
    </p:extLst>
  </p:cSld>
  <p:clrMapOvr>
    <a:masterClrMapping/>
  </p:clrMapOvr>
  <p:transition spd="slow">
    <p:wheel spokes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337A0-9854-4EFA-904C-2DD75671B80F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15AEB-F73B-435A-BB5B-D4694FAB97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5397450"/>
      </p:ext>
    </p:extLst>
  </p:cSld>
  <p:clrMapOvr>
    <a:masterClrMapping/>
  </p:clrMapOvr>
  <p:transition spd="slow">
    <p:wheel spokes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337A0-9854-4EFA-904C-2DD75671B80F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15AEB-F73B-435A-BB5B-D4694FAB97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5545066"/>
      </p:ext>
    </p:extLst>
  </p:cSld>
  <p:clrMapOvr>
    <a:masterClrMapping/>
  </p:clrMapOvr>
  <p:transition spd="slow"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337A0-9854-4EFA-904C-2DD75671B80F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15AEB-F73B-435A-BB5B-D4694FAB97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37092"/>
      </p:ext>
    </p:extLst>
  </p:cSld>
  <p:clrMapOvr>
    <a:masterClrMapping/>
  </p:clrMapOvr>
  <p:transition spd="slow"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337A0-9854-4EFA-904C-2DD75671B80F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3C15AEB-F73B-435A-BB5B-D4694FAB97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386478"/>
      </p:ext>
    </p:extLst>
  </p:cSld>
  <p:clrMapOvr>
    <a:masterClrMapping/>
  </p:clrMapOvr>
  <p:transition spd="slow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337A0-9854-4EFA-904C-2DD75671B80F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3C15AEB-F73B-435A-BB5B-D4694FAB97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2894313"/>
      </p:ext>
    </p:extLst>
  </p:cSld>
  <p:clrMapOvr>
    <a:masterClrMapping/>
  </p:clrMapOvr>
  <p:transition spd="slow"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337A0-9854-4EFA-904C-2DD75671B80F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3C15AEB-F73B-435A-BB5B-D4694FAB97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1365546"/>
      </p:ext>
    </p:extLst>
  </p:cSld>
  <p:clrMapOvr>
    <a:masterClrMapping/>
  </p:clrMapOvr>
  <p:transition spd="slow"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337A0-9854-4EFA-904C-2DD75671B80F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15AEB-F73B-435A-BB5B-D4694FAB97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8336083"/>
      </p:ext>
    </p:extLst>
  </p:cSld>
  <p:clrMapOvr>
    <a:masterClrMapping/>
  </p:clrMapOvr>
  <p:transition spd="slow"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337A0-9854-4EFA-904C-2DD75671B80F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15AEB-F73B-435A-BB5B-D4694FAB97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9955038"/>
      </p:ext>
    </p:extLst>
  </p:cSld>
  <p:clrMapOvr>
    <a:masterClrMapping/>
  </p:clrMapOvr>
  <p:transition spd="slow"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337A0-9854-4EFA-904C-2DD75671B80F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15AEB-F73B-435A-BB5B-D4694FAB97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761337"/>
      </p:ext>
    </p:extLst>
  </p:cSld>
  <p:clrMapOvr>
    <a:masterClrMapping/>
  </p:clrMapOvr>
  <p:transition spd="slow"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337A0-9854-4EFA-904C-2DD75671B80F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3C15AEB-F73B-435A-BB5B-D4694FAB97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0016843"/>
      </p:ext>
    </p:extLst>
  </p:cSld>
  <p:clrMapOvr>
    <a:masterClrMapping/>
  </p:clrMapOvr>
  <p:transition spd="slow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337A0-9854-4EFA-904C-2DD75671B80F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3C15AEB-F73B-435A-BB5B-D4694FAB97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8237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  <p:sldLayoutId id="2147483808" r:id="rId12"/>
    <p:sldLayoutId id="2147483809" r:id="rId13"/>
    <p:sldLayoutId id="2147483810" r:id="rId14"/>
    <p:sldLayoutId id="2147483811" r:id="rId15"/>
    <p:sldLayoutId id="2147483812" r:id="rId16"/>
  </p:sldLayoutIdLst>
  <p:transition spd="slow">
    <p:wheel spokes="1"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/>
              <a:t>ТЕХНОЛОГИЯ ПРОВЕДЕНИЯ ОТКРЫТОГО ЗАНЯТИЯ В СИСТЕМЕ ДОПОЛНИТЕЛЬНОГО ОБРАЗОВАНИЯ ДЕТЕЙ.</a:t>
            </a:r>
            <a:br>
              <a:rPr lang="ru-RU" sz="4000" b="1" dirty="0" smtClean="0"/>
            </a:br>
            <a:r>
              <a:rPr lang="ru-RU" sz="4000" b="1" dirty="0" smtClean="0"/>
              <a:t> ПОЛОЖЕНИЕ ОБ ОТКРЫТОМ ЗАНЯТИИ</a:t>
            </a: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Овсеенко Г. А.  методист</a:t>
            </a:r>
          </a:p>
          <a:p>
            <a:pPr algn="ctr">
              <a:spcBef>
                <a:spcPts val="0"/>
              </a:spcBef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автономного образовательного учреждения дополнительного образования детей Дворец детского (юношеского) творчества г. Владимира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2015 - 2016 учебный год</a:t>
            </a:r>
          </a:p>
        </p:txBody>
      </p:sp>
    </p:spTree>
    <p:extLst>
      <p:ext uri="{BB962C8B-B14F-4D97-AF65-F5344CB8AC3E}">
        <p14:creationId xmlns:p14="http://schemas.microsoft.com/office/powerpoint/2010/main" val="332038782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/>
              <a:t>Содержание занятия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004594" y="1635617"/>
            <a:ext cx="5186153" cy="5022759"/>
          </a:xfrm>
          <a:blipFill>
            <a:blip r:embed="rId2"/>
            <a:tile tx="0" ty="0" sx="100000" sy="100000" flip="none" algn="tl"/>
          </a:blip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endParaRPr lang="ru-RU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занятия. </a:t>
            </a: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Дата,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 и место проведения. 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Участники открытого занятия (возраст, год обучения учащихся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Цель и задачи занятия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5. Ход занятия (основные этапы; время, выделяемое на каждый из этапов, краткое содержание каждого этапа, формы работы педагога и детей).</a:t>
            </a: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Необходимое оснащение занятия. </a:t>
            </a:r>
          </a:p>
          <a:p>
            <a:endParaRPr lang="ru-RU" dirty="0" smtClean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78" t="8826" r="8579" b="5727"/>
          <a:stretch/>
        </p:blipFill>
        <p:spPr>
          <a:xfrm>
            <a:off x="7856112" y="1286811"/>
            <a:ext cx="3966693" cy="5371565"/>
          </a:xfrm>
          <a:prstGeom prst="rect">
            <a:avLst/>
          </a:prstGeom>
        </p:spPr>
      </p:pic>
      <p:sp>
        <p:nvSpPr>
          <p:cNvPr id="9" name="Объект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880757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3347" y="347730"/>
            <a:ext cx="4932608" cy="1094704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ПОЛОЖЕНИЕ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 об организации и проведении открытого занятия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23012" y="1598612"/>
            <a:ext cx="5181600" cy="5021129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ru-RU" sz="2000" b="1" dirty="0" smtClean="0"/>
              <a:t>Анализ </a:t>
            </a:r>
            <a:r>
              <a:rPr lang="ru-RU" sz="2000" b="1" dirty="0"/>
              <a:t>занятий осуществляется на основе системно-</a:t>
            </a:r>
            <a:r>
              <a:rPr lang="ru-RU" sz="2000" b="1" dirty="0" err="1"/>
              <a:t>деятельностного</a:t>
            </a:r>
            <a:r>
              <a:rPr lang="ru-RU" sz="2000" b="1" dirty="0"/>
              <a:t> подхода и позволяет оценить эффективность открытых занятий.  Для этого используется адаптированная технологическая карта оценки эффективности открытых занятий (В.П. </a:t>
            </a:r>
            <a:r>
              <a:rPr lang="ru-RU" sz="2000" b="1" dirty="0" smtClean="0"/>
              <a:t>Симонова),</a:t>
            </a:r>
          </a:p>
          <a:p>
            <a:pPr>
              <a:buFont typeface="Wingdings" panose="05000000000000000000" pitchFamily="2" charset="2"/>
              <a:buChar char="q"/>
            </a:pPr>
            <a:endParaRPr lang="ru-RU" sz="2000" b="1" dirty="0"/>
          </a:p>
          <a:p>
            <a:pPr>
              <a:buFont typeface="Wingdings" panose="05000000000000000000" pitchFamily="2" charset="2"/>
              <a:buChar char="q"/>
            </a:pPr>
            <a:endParaRPr lang="ru-RU" sz="2000" b="1" dirty="0" smtClean="0"/>
          </a:p>
          <a:p>
            <a:pPr>
              <a:buFont typeface="Wingdings" panose="05000000000000000000" pitchFamily="2" charset="2"/>
              <a:buChar char="q"/>
            </a:pPr>
            <a:endParaRPr lang="ru-RU" sz="2000" b="1" dirty="0" smtClean="0"/>
          </a:p>
          <a:p>
            <a:pPr marL="0" indent="0">
              <a:buNone/>
            </a:pPr>
            <a:endParaRPr lang="ru-RU" sz="2000" b="1" dirty="0" smtClean="0"/>
          </a:p>
          <a:p>
            <a:endParaRPr lang="ru-RU" sz="2000" b="1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93194" y="1598612"/>
            <a:ext cx="4201218" cy="5259388"/>
          </a:xfrm>
        </p:spPr>
        <p:txBody>
          <a:bodyPr>
            <a:normAutofit fontScale="25000" lnSpcReduction="20000"/>
          </a:bodyPr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положения</a:t>
            </a:r>
          </a:p>
          <a:p>
            <a:pPr marL="857250" indent="-857250">
              <a:buFont typeface="Wingdings" panose="05000000000000000000" pitchFamily="2" charset="2"/>
              <a:buChar char="v"/>
            </a:pPr>
            <a:r>
              <a:rPr lang="ru-RU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открытого занятия</a:t>
            </a:r>
          </a:p>
          <a:p>
            <a:pPr marL="857250" indent="-857250">
              <a:buFont typeface="Wingdings" panose="05000000000000000000" pitchFamily="2" charset="2"/>
              <a:buChar char="v"/>
            </a:pPr>
            <a:r>
              <a:rPr lang="ru-RU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к открытому занятию</a:t>
            </a:r>
          </a:p>
          <a:p>
            <a:pPr marL="857250" indent="-857250">
              <a:buFont typeface="Wingdings" panose="05000000000000000000" pitchFamily="2" charset="2"/>
              <a:buChar char="v"/>
            </a:pPr>
            <a:r>
              <a:rPr lang="ru-RU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организации и проведению открытого занятия для педагогов дополнительного образования</a:t>
            </a:r>
          </a:p>
          <a:p>
            <a:pPr marL="857250" indent="-857250">
              <a:buFont typeface="Wingdings" panose="05000000000000000000" pitchFamily="2" charset="2"/>
              <a:buChar char="v"/>
            </a:pPr>
            <a:r>
              <a:rPr lang="ru-RU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организации и проведению открытого занятия для проверяющих</a:t>
            </a:r>
          </a:p>
          <a:p>
            <a:pPr marL="857250" indent="-857250">
              <a:buFont typeface="Wingdings" panose="05000000000000000000" pitchFamily="2" charset="2"/>
              <a:buChar char="v"/>
            </a:pPr>
            <a:r>
              <a:rPr lang="ru-RU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открытого занятия (самоанализ)</a:t>
            </a:r>
          </a:p>
          <a:p>
            <a:pPr marL="857250" indent="-857250">
              <a:buFont typeface="Wingdings" panose="05000000000000000000" pitchFamily="2" charset="2"/>
              <a:buChar char="v"/>
            </a:pPr>
            <a:r>
              <a:rPr lang="ru-RU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Итоги</a:t>
            </a:r>
          </a:p>
          <a:p>
            <a:r>
              <a:rPr lang="ru-RU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7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24259" y="1598612"/>
            <a:ext cx="2704564" cy="53928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Разделы:</a:t>
            </a:r>
            <a:endParaRPr lang="ru-RU" sz="2800" b="1" dirty="0">
              <a:solidFill>
                <a:schemeClr val="tx1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3535" y="4391696"/>
            <a:ext cx="2806987" cy="2228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46881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КАЧЕСТВО ОРГАНИЗАЦИИ ЗАНЯТИЯ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856408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состояние документации детского объединения;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соответствие темы занятия образовательной программе и плану работы детского объединения на учебный год;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соответствие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занятия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санитарно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гигиеническим требованиям;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 уровня работоспособности детей;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правил техники безопасности и охраны труда;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рациональность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использования времени на открытом занятии;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оптимальность оборудования и оснащения кабинета и открытого учебного занятия;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качество дидактического материала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74126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chemeClr val="accent2">
                    <a:lumMod val="75000"/>
                  </a:schemeClr>
                </a:solidFill>
              </a:rPr>
              <a:t>СПАСИБО ЗА ВНИМАНИЕ!</a:t>
            </a:r>
            <a:endParaRPr lang="ru-RU" sz="5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663"/>
          <a:stretch/>
        </p:blipFill>
        <p:spPr>
          <a:xfrm>
            <a:off x="3515932" y="1645723"/>
            <a:ext cx="6385486" cy="5212277"/>
          </a:xfrm>
          <a:prstGeom prst="rect">
            <a:avLst/>
          </a:prstGeom>
        </p:spPr>
      </p:pic>
      <p:sp>
        <p:nvSpPr>
          <p:cNvPr id="5" name="Пятно 1 4"/>
          <p:cNvSpPr/>
          <p:nvPr/>
        </p:nvSpPr>
        <p:spPr>
          <a:xfrm flipH="1">
            <a:off x="892913" y="1264555"/>
            <a:ext cx="1700011" cy="1918952"/>
          </a:xfrm>
          <a:prstGeom prst="irregularSeal1">
            <a:avLst/>
          </a:prstGeom>
          <a:solidFill>
            <a:srgbClr val="FFFF00"/>
          </a:solidFill>
          <a:ln w="57150">
            <a:solidFill>
              <a:schemeClr val="accent1"/>
            </a:solidFill>
          </a:ln>
          <a:scene3d>
            <a:camera prst="isometricRightU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80594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/>
              <a:t>НОРМАТИВНО - ПРАВОВАЯ БАЗА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803043" y="1711817"/>
            <a:ext cx="4842456" cy="4650346"/>
          </a:xfrm>
        </p:spPr>
        <p:txBody>
          <a:bodyPr>
            <a:no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«Об образовании в Российской Федерации»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29 декабря 2012 г. № 273-ФЗ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Стратегия развития воспитания в Российской Федерации на период до 2025 года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(утверждена распоряжением Правительства Российской Федерации от 29 мая 2015 г. № 996-р).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Концепция развития дополнительного образования детей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(утверждена распоряжением Правительства Российской Федерации от 4 сентября 2014 г. № 1726-р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0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программа Российской Федерации «Развитие образования» на 2013 2020 годы,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утв. Постановлением Правительства Российской Федерации от 15.04.2014 N 295. </a:t>
            </a:r>
          </a:p>
          <a:p>
            <a:endParaRPr lang="ru-RU" dirty="0" smtClean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903076" y="1711816"/>
            <a:ext cx="4601535" cy="4985197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РФ от 05.08.2013 N 662 «Об осуществлении мониторинга системы образования»; </a:t>
            </a:r>
          </a:p>
          <a:p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</a:t>
            </a:r>
            <a:r>
              <a:rPr lang="ru-RU" sz="19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Минобнауки</a:t>
            </a:r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14 октября 2013 года № АП-1994/02 «О методических рекомендациях по проведению независимой оценки качества работы образовательной организации»;</a:t>
            </a:r>
          </a:p>
          <a:p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Устав образовательной организации</a:t>
            </a:r>
          </a:p>
          <a:p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о проведении открытых занятий</a:t>
            </a:r>
          </a:p>
          <a:p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руководителя образовательной организации (основание - план работы на учебный год)</a:t>
            </a:r>
          </a:p>
          <a:p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рекомендации</a:t>
            </a:r>
          </a:p>
          <a:p>
            <a:endParaRPr lang="ru-RU" sz="19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102501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</a:t>
            </a:r>
            <a:r>
              <a:rPr lang="ru-RU" b="1" dirty="0" smtClean="0"/>
              <a:t>ЦЕЛИ И ЗАДАЧИ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1708" y="1584101"/>
            <a:ext cx="5962918" cy="5074276"/>
          </a:xfrm>
        </p:spPr>
        <p:txBody>
          <a:bodyPr>
            <a:normAutofit/>
          </a:bodyPr>
          <a:lstStyle/>
          <a:p>
            <a:r>
              <a:rPr lang="ru-RU" sz="2000" b="1" dirty="0"/>
              <a:t>определения уровня дидактической компетентности педагогов дополнительного </a:t>
            </a:r>
            <a:r>
              <a:rPr lang="ru-RU" sz="2000" b="1" dirty="0" smtClean="0"/>
              <a:t>образования; </a:t>
            </a:r>
          </a:p>
          <a:p>
            <a:r>
              <a:rPr lang="ru-RU" sz="2000" b="1" dirty="0" smtClean="0"/>
              <a:t>знакомства </a:t>
            </a:r>
            <a:r>
              <a:rPr lang="ru-RU" sz="2000" b="1" dirty="0"/>
              <a:t>педагогов (в частности, молодых специалистов) с опытом работы их </a:t>
            </a:r>
            <a:r>
              <a:rPr lang="ru-RU" sz="2000" b="1" dirty="0" smtClean="0"/>
              <a:t>коллег;</a:t>
            </a:r>
          </a:p>
          <a:p>
            <a:r>
              <a:rPr lang="ru-RU" sz="2000" b="1" dirty="0" smtClean="0"/>
              <a:t>определение уровня квалификации педагога;</a:t>
            </a:r>
          </a:p>
          <a:p>
            <a:r>
              <a:rPr lang="ru-RU" sz="2000" b="1" dirty="0" smtClean="0"/>
              <a:t>выявление </a:t>
            </a:r>
            <a:r>
              <a:rPr lang="ru-RU" sz="2000" b="1" dirty="0"/>
              <a:t>причин низкой результативности деятельности </a:t>
            </a:r>
            <a:r>
              <a:rPr lang="ru-RU" sz="2000" b="1" dirty="0" smtClean="0"/>
              <a:t>объединения;</a:t>
            </a:r>
          </a:p>
          <a:p>
            <a:r>
              <a:rPr lang="ru-RU" sz="2000" b="1" dirty="0" smtClean="0"/>
              <a:t> </a:t>
            </a:r>
            <a:r>
              <a:rPr lang="ru-RU" sz="2000" b="1" dirty="0"/>
              <a:t>проведения в учреждении конкурса профессионального мастерства</a:t>
            </a:r>
            <a:r>
              <a:rPr lang="ru-RU" sz="2000" b="1" dirty="0" smtClean="0"/>
              <a:t>;</a:t>
            </a:r>
          </a:p>
          <a:p>
            <a:r>
              <a:rPr lang="ru-RU" sz="2000" b="1" dirty="0" smtClean="0"/>
              <a:t> контроля</a:t>
            </a:r>
            <a:endParaRPr lang="ru-RU" sz="2000" b="1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6" name="Стрелка вправо 5"/>
          <p:cNvSpPr/>
          <p:nvPr/>
        </p:nvSpPr>
        <p:spPr>
          <a:xfrm>
            <a:off x="334850" y="2395469"/>
            <a:ext cx="5563673" cy="2511381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п</a:t>
            </a:r>
            <a:r>
              <a:rPr lang="ru-RU" sz="3200" b="1" dirty="0" smtClean="0">
                <a:solidFill>
                  <a:schemeClr val="tx1"/>
                </a:solidFill>
              </a:rPr>
              <a:t>о инициативе администрации</a:t>
            </a:r>
            <a:endParaRPr lang="ru-RU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56040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</a:t>
            </a:r>
            <a:r>
              <a:rPr lang="ru-RU" b="1" dirty="0" smtClean="0"/>
              <a:t>ЦЕЛИ И ЗАДАЧИ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898524" y="1648496"/>
            <a:ext cx="6027314" cy="5209504"/>
          </a:xfrm>
        </p:spPr>
        <p:txBody>
          <a:bodyPr>
            <a:normAutofit/>
          </a:bodyPr>
          <a:lstStyle/>
          <a:p>
            <a:r>
              <a:rPr lang="ru-RU" b="1" dirty="0"/>
              <a:t>анализа деятельности одного или всех </a:t>
            </a:r>
            <a:r>
              <a:rPr lang="ru-RU" b="1" dirty="0" smtClean="0"/>
              <a:t>педагогов;</a:t>
            </a:r>
          </a:p>
          <a:p>
            <a:r>
              <a:rPr lang="ru-RU" b="1" dirty="0" smtClean="0"/>
              <a:t> </a:t>
            </a:r>
            <a:r>
              <a:rPr lang="ru-RU" b="1" dirty="0"/>
              <a:t>изучения и распространения передового опыта педагогической </a:t>
            </a:r>
            <a:r>
              <a:rPr lang="ru-RU" b="1" dirty="0" smtClean="0"/>
              <a:t>деятельности;</a:t>
            </a:r>
          </a:p>
          <a:p>
            <a:r>
              <a:rPr lang="ru-RU" b="1" dirty="0" smtClean="0"/>
              <a:t>знакомства </a:t>
            </a:r>
            <a:r>
              <a:rPr lang="ru-RU" b="1" dirty="0"/>
              <a:t>педагогов (в частности, молодых специалистов) с опытом работы их </a:t>
            </a:r>
            <a:r>
              <a:rPr lang="ru-RU" b="1" dirty="0" smtClean="0"/>
              <a:t>коллег;</a:t>
            </a:r>
          </a:p>
          <a:p>
            <a:r>
              <a:rPr lang="ru-RU" b="1" dirty="0"/>
              <a:t>оценки качества образования учащихся в объединении;</a:t>
            </a:r>
            <a:r>
              <a:rPr lang="ru-RU" b="1" dirty="0" smtClean="0"/>
              <a:t>;</a:t>
            </a:r>
          </a:p>
          <a:p>
            <a:r>
              <a:rPr lang="ru-RU" b="1" dirty="0"/>
              <a:t>выявление причин низкой результативности деятельности объединения</a:t>
            </a:r>
            <a:r>
              <a:rPr lang="ru-RU" b="1" dirty="0" smtClean="0"/>
              <a:t>;</a:t>
            </a:r>
          </a:p>
          <a:p>
            <a:r>
              <a:rPr lang="ru-RU" b="1" dirty="0" smtClean="0"/>
              <a:t> </a:t>
            </a:r>
            <a:r>
              <a:rPr lang="ru-RU" b="1" dirty="0"/>
              <a:t>проведения в учреждении конкурса профессионального мастерства</a:t>
            </a:r>
            <a:r>
              <a:rPr lang="ru-RU" b="1" dirty="0" smtClean="0"/>
              <a:t>;</a:t>
            </a:r>
          </a:p>
          <a:p>
            <a:r>
              <a:rPr lang="ru-RU" b="1" dirty="0" smtClean="0"/>
              <a:t> контроля</a:t>
            </a:r>
            <a:endParaRPr lang="ru-RU" b="1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6" name="Стрелка вправо 5"/>
          <p:cNvSpPr/>
          <p:nvPr/>
        </p:nvSpPr>
        <p:spPr>
          <a:xfrm>
            <a:off x="334850" y="2395469"/>
            <a:ext cx="5563673" cy="2511381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п</a:t>
            </a:r>
            <a:r>
              <a:rPr lang="ru-RU" sz="3200" b="1" dirty="0" smtClean="0">
                <a:solidFill>
                  <a:schemeClr val="tx1"/>
                </a:solidFill>
              </a:rPr>
              <a:t>о инициативе методиста</a:t>
            </a:r>
            <a:endParaRPr lang="ru-RU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34696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</a:t>
            </a:r>
            <a:r>
              <a:rPr lang="ru-RU" b="1" dirty="0" smtClean="0"/>
              <a:t>ЦЕЛИ И ЗАДАЧИ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426558" y="1764406"/>
            <a:ext cx="5640946" cy="4662152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рекламы </a:t>
            </a:r>
            <a:r>
              <a:rPr lang="ru-RU" b="1" dirty="0"/>
              <a:t>творческого </a:t>
            </a:r>
            <a:r>
              <a:rPr lang="ru-RU" b="1" dirty="0" smtClean="0"/>
              <a:t>объединения;</a:t>
            </a:r>
          </a:p>
          <a:p>
            <a:r>
              <a:rPr lang="ru-RU" b="1" dirty="0" smtClean="0"/>
              <a:t> привлечения спонсоров;</a:t>
            </a:r>
          </a:p>
          <a:p>
            <a:r>
              <a:rPr lang="ru-RU" b="1" dirty="0"/>
              <a:t>знакомства родителей, педагогов школ или общественных организаций с творческой деятельностью и образовательным процессом объединения</a:t>
            </a:r>
            <a:r>
              <a:rPr lang="ru-RU" b="1" dirty="0" smtClean="0"/>
              <a:t>;</a:t>
            </a:r>
          </a:p>
          <a:p>
            <a:r>
              <a:rPr lang="ru-RU" b="1" dirty="0"/>
              <a:t>демонстрации достигнутых результатов обучения, успехов учащихся;</a:t>
            </a:r>
          </a:p>
          <a:p>
            <a:r>
              <a:rPr lang="ru-RU" b="1" dirty="0"/>
              <a:t>повышения показателей в рамках педагогической аттестации</a:t>
            </a:r>
            <a:r>
              <a:rPr lang="ru-RU" b="1" dirty="0" smtClean="0"/>
              <a:t>;</a:t>
            </a:r>
          </a:p>
          <a:p>
            <a:r>
              <a:rPr lang="ru-RU" b="1" dirty="0" smtClean="0"/>
              <a:t>самоконтроля; </a:t>
            </a:r>
            <a:r>
              <a:rPr lang="ru-RU" b="1" dirty="0" smtClean="0"/>
              <a:t>самооценивания; </a:t>
            </a:r>
            <a:r>
              <a:rPr lang="ru-RU" b="1" dirty="0" err="1" smtClean="0"/>
              <a:t>самообследования</a:t>
            </a:r>
            <a:r>
              <a:rPr lang="ru-RU" b="1" dirty="0" smtClean="0"/>
              <a:t> </a:t>
            </a:r>
            <a:endParaRPr lang="ru-RU" b="1" dirty="0" smtClean="0"/>
          </a:p>
          <a:p>
            <a:r>
              <a:rPr lang="ru-RU" b="1" dirty="0" smtClean="0"/>
              <a:t>другие</a:t>
            </a:r>
            <a:endParaRPr lang="ru-RU" b="1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6" name="Стрелка вправо 5"/>
          <p:cNvSpPr/>
          <p:nvPr/>
        </p:nvSpPr>
        <p:spPr>
          <a:xfrm>
            <a:off x="559702" y="2335509"/>
            <a:ext cx="5563673" cy="2511381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п</a:t>
            </a:r>
            <a:r>
              <a:rPr lang="ru-RU" sz="3200" b="1" dirty="0" smtClean="0">
                <a:solidFill>
                  <a:schemeClr val="tx1"/>
                </a:solidFill>
              </a:rPr>
              <a:t>о инициативе педагога </a:t>
            </a:r>
            <a:endParaRPr lang="ru-RU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68663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ФОРМЫ ЗАНЯТИЙ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048767" y="1635617"/>
            <a:ext cx="4735402" cy="4919729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Тематические;</a:t>
            </a: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омплексные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интегрированные; </a:t>
            </a: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Игровые;</a:t>
            </a: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епетиционные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тренировочные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Итоговые;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Блок-схема: решение 7"/>
          <p:cNvSpPr/>
          <p:nvPr/>
        </p:nvSpPr>
        <p:spPr>
          <a:xfrm>
            <a:off x="936134" y="1718046"/>
            <a:ext cx="5966942" cy="4193176"/>
          </a:xfrm>
          <a:prstGeom prst="flowChartDecision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Занятие в учебном кабинете</a:t>
            </a:r>
            <a:endParaRPr lang="ru-RU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61419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ФОРМЫ ЗАНЯТИЙ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903076" y="1661375"/>
            <a:ext cx="5383369" cy="5061397"/>
          </a:xfrm>
        </p:spPr>
        <p:txBody>
          <a:bodyPr>
            <a:noAutofit/>
          </a:bodyPr>
          <a:lstStyle/>
          <a:p>
            <a:r>
              <a:rPr lang="ru-RU" sz="2800" b="1" dirty="0"/>
              <a:t>образовательные экскурсии;</a:t>
            </a:r>
          </a:p>
          <a:p>
            <a:r>
              <a:rPr lang="ru-RU" sz="2800" b="1" dirty="0" smtClean="0"/>
              <a:t>походы</a:t>
            </a:r>
            <a:r>
              <a:rPr lang="ru-RU" sz="2800" b="1" dirty="0"/>
              <a:t>;</a:t>
            </a:r>
          </a:p>
          <a:p>
            <a:r>
              <a:rPr lang="ru-RU" sz="2800" b="1" dirty="0" smtClean="0"/>
              <a:t>экспедиции</a:t>
            </a:r>
            <a:r>
              <a:rPr lang="ru-RU" sz="2800" b="1" dirty="0"/>
              <a:t>;</a:t>
            </a:r>
          </a:p>
          <a:p>
            <a:r>
              <a:rPr lang="ru-RU" sz="2800" b="1" dirty="0" smtClean="0"/>
              <a:t>практические </a:t>
            </a:r>
            <a:r>
              <a:rPr lang="ru-RU" sz="2800" b="1" dirty="0"/>
              <a:t>занятия на местности;</a:t>
            </a:r>
          </a:p>
          <a:p>
            <a:r>
              <a:rPr lang="ru-RU" sz="2800" b="1" dirty="0" smtClean="0"/>
              <a:t>полевые практики;</a:t>
            </a:r>
          </a:p>
          <a:p>
            <a:r>
              <a:rPr lang="ru-RU" sz="2800" b="1" dirty="0" smtClean="0"/>
              <a:t>гастроли;</a:t>
            </a:r>
          </a:p>
          <a:p>
            <a:r>
              <a:rPr lang="ru-RU" sz="2800" b="1" dirty="0"/>
              <a:t>к</a:t>
            </a:r>
            <a:r>
              <a:rPr lang="ru-RU" sz="2800" b="1" dirty="0" smtClean="0"/>
              <a:t>онкур</a:t>
            </a:r>
            <a:r>
              <a:rPr lang="ru-RU" sz="2400" b="1" dirty="0" smtClean="0"/>
              <a:t>сы и другое</a:t>
            </a:r>
          </a:p>
        </p:txBody>
      </p:sp>
      <p:sp>
        <p:nvSpPr>
          <p:cNvPr id="8" name="Блок-схема: решение 7"/>
          <p:cNvSpPr/>
          <p:nvPr/>
        </p:nvSpPr>
        <p:spPr>
          <a:xfrm>
            <a:off x="1232348" y="2059999"/>
            <a:ext cx="5670728" cy="4108981"/>
          </a:xfrm>
          <a:prstGeom prst="flowChartDecision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ВЫЕЗДНЫЕ ЗАНЯТИЯ</a:t>
            </a:r>
            <a:endParaRPr lang="ru-RU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52352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609599"/>
            <a:ext cx="8915399" cy="1000259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Этапы подготовки  открытого занятия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89212" y="1828800"/>
            <a:ext cx="8915399" cy="4081110"/>
          </a:xfrm>
        </p:spPr>
        <p:txBody>
          <a:bodyPr/>
          <a:lstStyle/>
          <a:p>
            <a:endParaRPr lang="ru-RU" b="1" dirty="0"/>
          </a:p>
        </p:txBody>
      </p:sp>
      <p:sp>
        <p:nvSpPr>
          <p:cNvPr id="4" name="Стрелка вниз 3"/>
          <p:cNvSpPr/>
          <p:nvPr/>
        </p:nvSpPr>
        <p:spPr>
          <a:xfrm rot="1800000">
            <a:off x="3986882" y="2001603"/>
            <a:ext cx="470722" cy="943640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6475751" y="2484978"/>
            <a:ext cx="45719" cy="457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8299153" y="2104122"/>
            <a:ext cx="484632" cy="978408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6051080" y="2104122"/>
            <a:ext cx="484632" cy="978408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 rot="19968478" flipH="1">
            <a:off x="10462571" y="2098477"/>
            <a:ext cx="433966" cy="989698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процесс 8"/>
          <p:cNvSpPr/>
          <p:nvPr/>
        </p:nvSpPr>
        <p:spPr>
          <a:xfrm>
            <a:off x="2589211" y="3125345"/>
            <a:ext cx="2492455" cy="117683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процесс 9"/>
          <p:cNvSpPr/>
          <p:nvPr/>
        </p:nvSpPr>
        <p:spPr>
          <a:xfrm>
            <a:off x="2589212" y="3125344"/>
            <a:ext cx="2492455" cy="2784566"/>
          </a:xfrm>
          <a:prstGeom prst="flowChartProcess">
            <a:avLst/>
          </a:prstGeom>
          <a:solidFill>
            <a:srgbClr val="D1EB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формление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нормативных документов</a:t>
            </a:r>
          </a:p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Написание плана-конспекта</a:t>
            </a:r>
          </a:p>
          <a:p>
            <a:pPr algn="ctr"/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5336498" y="3141230"/>
            <a:ext cx="1933732" cy="2768680"/>
          </a:xfrm>
          <a:prstGeom prst="rect">
            <a:avLst/>
          </a:prstGeom>
          <a:solidFill>
            <a:srgbClr val="D3DDE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дидактического материала и оснащения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 rot="10800000" flipV="1">
            <a:off x="7525058" y="3125344"/>
            <a:ext cx="2068645" cy="2784565"/>
          </a:xfrm>
          <a:prstGeom prst="rect">
            <a:avLst/>
          </a:prstGeom>
          <a:solidFill>
            <a:srgbClr val="D3DDE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Реклама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 rot="10800000" flipV="1">
            <a:off x="9814296" y="3141230"/>
            <a:ext cx="2222797" cy="2768680"/>
          </a:xfrm>
          <a:prstGeom prst="rect">
            <a:avLst/>
          </a:prstGeom>
          <a:solidFill>
            <a:srgbClr val="D3DDE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Приглашение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гостей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44814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Предварительная подготовка 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открытого занятия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815921" y="1972703"/>
            <a:ext cx="4919730" cy="458317"/>
          </a:xfrm>
          <a:solidFill>
            <a:srgbClr val="D1EBE2"/>
          </a:solidFill>
        </p:spPr>
        <p:txBody>
          <a:bodyPr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учебном кабинете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2060622" y="2545738"/>
            <a:ext cx="4675030" cy="4022486"/>
          </a:xfrm>
          <a:solidFill>
            <a:srgbClr val="CCCCFF"/>
          </a:solidFill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пределение темы занятия;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остановка целей и задач;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родумывание общего хода;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родумывание и отбор содержания теоретической части;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ыбор методов теоретической подготовки учащихся;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одбор методических материалов по теме занятия;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одготовка материалов для выполнения практической работы;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аписание плана занятия</a:t>
            </a:r>
            <a:r>
              <a:rPr lang="ru-RU" sz="2200" dirty="0" smtClean="0"/>
              <a:t>;</a:t>
            </a:r>
          </a:p>
          <a:p>
            <a:endParaRPr lang="ru-RU" sz="1900" dirty="0" smtClean="0"/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6927815" y="1854758"/>
            <a:ext cx="4576796" cy="576262"/>
          </a:xfrm>
          <a:solidFill>
            <a:srgbClr val="D3DDE9"/>
          </a:solidFill>
        </p:spPr>
        <p:txBody>
          <a:bodyPr/>
          <a:lstStyle/>
          <a:p>
            <a:pPr algn="ctr"/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ыездного занятия</a:t>
            </a:r>
            <a:endParaRPr lang="ru-RU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6838682" y="2545738"/>
            <a:ext cx="5138669" cy="4022486"/>
          </a:xfrm>
          <a:solidFill>
            <a:srgbClr val="CCFFFF"/>
          </a:solidFill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пределение темы и содержания занятия;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пределение места проведения;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ыезд педагога на предполагаемое место занятий для разработки конкретной практической работы и определение оптимального пути проезда;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формление проекта приказа на выезд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предварительная подготовка детей к выезду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 rot="1723157">
            <a:off x="4158279" y="1539014"/>
            <a:ext cx="515798" cy="491213"/>
          </a:xfrm>
          <a:prstGeom prst="down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 rot="19660807" flipH="1">
            <a:off x="9026676" y="1583474"/>
            <a:ext cx="572468" cy="427852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551749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325</TotalTime>
  <Words>719</Words>
  <Application>Microsoft Office PowerPoint</Application>
  <PresentationFormat>Широкоэкранный</PresentationFormat>
  <Paragraphs>123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Century Gothic</vt:lpstr>
      <vt:lpstr>Times New Roman</vt:lpstr>
      <vt:lpstr>Wingdings</vt:lpstr>
      <vt:lpstr>Wingdings 3</vt:lpstr>
      <vt:lpstr>Легкий дым</vt:lpstr>
      <vt:lpstr>ТЕХНОЛОГИЯ ПРОВЕДЕНИЯ ОТКРЫТОГО ЗАНЯТИЯ В СИСТЕМЕ ДОПОЛНИТЕЛЬНОГО ОБРАЗОВАНИЯ ДЕТЕЙ.  ПОЛОЖЕНИЕ ОБ ОТКРЫТОМ ЗАНЯТИИ</vt:lpstr>
      <vt:lpstr>НОРМАТИВНО - ПРАВОВАЯ БАЗА</vt:lpstr>
      <vt:lpstr> ЦЕЛИ И ЗАДАЧИ</vt:lpstr>
      <vt:lpstr> ЦЕЛИ И ЗАДАЧИ</vt:lpstr>
      <vt:lpstr> ЦЕЛИ И ЗАДАЧИ</vt:lpstr>
      <vt:lpstr>ФОРМЫ ЗАНЯТИЙ</vt:lpstr>
      <vt:lpstr>ФОРМЫ ЗАНЯТИЙ</vt:lpstr>
      <vt:lpstr> Этапы подготовки  открытого занятия </vt:lpstr>
      <vt:lpstr>Предварительная подготовка  открытого занятия</vt:lpstr>
      <vt:lpstr>Содержание занятия</vt:lpstr>
      <vt:lpstr>ПОЛОЖЕНИЕ  об организации и проведении открытого занятия</vt:lpstr>
      <vt:lpstr>КАЧЕСТВО ОРГАНИЗАЦИИ ЗАНЯТИЯ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ПРОВЕДЕНИЯ ОТКРЫТОГО ЗАНЯТИЯ В СИСТЕМЕ ДОПОЛНИТЕЛЬНОГО ОБРАЗОВАНИЯ ДЕТЕЙ.  ПОЛОЖЕНИЕ ОБ ОТКРЫТОМ ЗАНЯТИИ</dc:title>
  <dc:creator>User</dc:creator>
  <cp:lastModifiedBy>User</cp:lastModifiedBy>
  <cp:revision>35</cp:revision>
  <dcterms:created xsi:type="dcterms:W3CDTF">2015-11-12T07:59:26Z</dcterms:created>
  <dcterms:modified xsi:type="dcterms:W3CDTF">2015-11-17T06:25:19Z</dcterms:modified>
</cp:coreProperties>
</file>