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5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19" r:id="rId9"/>
    <p:sldId id="258" r:id="rId10"/>
    <p:sldId id="259" r:id="rId11"/>
    <p:sldId id="333" r:id="rId12"/>
    <p:sldId id="325" r:id="rId13"/>
    <p:sldId id="334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6" r:id="rId38"/>
    <p:sldId id="277" r:id="rId39"/>
    <p:sldId id="278" r:id="rId40"/>
    <p:sldId id="279" r:id="rId41"/>
    <p:sldId id="280" r:id="rId42"/>
    <p:sldId id="281" r:id="rId43"/>
    <p:sldId id="282" r:id="rId44"/>
    <p:sldId id="283" r:id="rId45"/>
    <p:sldId id="284" r:id="rId46"/>
    <p:sldId id="326" r:id="rId47"/>
    <p:sldId id="327" r:id="rId48"/>
    <p:sldId id="328" r:id="rId49"/>
    <p:sldId id="285" r:id="rId50"/>
    <p:sldId id="313" r:id="rId51"/>
    <p:sldId id="314" r:id="rId52"/>
    <p:sldId id="315" r:id="rId53"/>
    <p:sldId id="316" r:id="rId54"/>
    <p:sldId id="317" r:id="rId55"/>
    <p:sldId id="318" r:id="rId56"/>
    <p:sldId id="320" r:id="rId57"/>
    <p:sldId id="321" r:id="rId58"/>
    <p:sldId id="322" r:id="rId59"/>
    <p:sldId id="323" r:id="rId60"/>
    <p:sldId id="324" r:id="rId61"/>
    <p:sldId id="329" r:id="rId62"/>
    <p:sldId id="330" r:id="rId63"/>
    <p:sldId id="331" r:id="rId64"/>
    <p:sldId id="332" r:id="rId65"/>
    <p:sldId id="335" r:id="rId66"/>
    <p:sldId id="336" r:id="rId67"/>
    <p:sldId id="337" r:id="rId68"/>
    <p:sldId id="338" r:id="rId69"/>
    <p:sldId id="339" r:id="rId70"/>
    <p:sldId id="341" r:id="rId71"/>
    <p:sldId id="342" r:id="rId72"/>
    <p:sldId id="343" r:id="rId73"/>
    <p:sldId id="344" r:id="rId74"/>
    <p:sldId id="345" r:id="rId75"/>
    <p:sldId id="346" r:id="rId76"/>
    <p:sldId id="348" r:id="rId77"/>
    <p:sldId id="354" r:id="rId78"/>
    <p:sldId id="355" r:id="rId79"/>
    <p:sldId id="356" r:id="rId80"/>
    <p:sldId id="349" r:id="rId81"/>
    <p:sldId id="350" r:id="rId82"/>
    <p:sldId id="351" r:id="rId83"/>
    <p:sldId id="352" r:id="rId84"/>
    <p:sldId id="353" r:id="rId85"/>
    <p:sldId id="286" r:id="rId86"/>
    <p:sldId id="302" r:id="rId87"/>
    <p:sldId id="309" r:id="rId88"/>
    <p:sldId id="310" r:id="rId89"/>
    <p:sldId id="311" r:id="rId90"/>
    <p:sldId id="312" r:id="rId91"/>
    <p:sldId id="357" r:id="rId92"/>
    <p:sldId id="358" r:id="rId93"/>
    <p:sldId id="359" r:id="rId94"/>
    <p:sldId id="360" r:id="rId95"/>
    <p:sldId id="361" r:id="rId96"/>
    <p:sldId id="362" r:id="rId97"/>
    <p:sldId id="287" r:id="rId98"/>
    <p:sldId id="288" r:id="rId99"/>
    <p:sldId id="289" r:id="rId100"/>
    <p:sldId id="290" r:id="rId101"/>
    <p:sldId id="291" r:id="rId102"/>
    <p:sldId id="292" r:id="rId103"/>
    <p:sldId id="293" r:id="rId104"/>
    <p:sldId id="294" r:id="rId105"/>
    <p:sldId id="295" r:id="rId106"/>
    <p:sldId id="296" r:id="rId107"/>
    <p:sldId id="297" r:id="rId108"/>
    <p:sldId id="298" r:id="rId109"/>
    <p:sldId id="299" r:id="rId110"/>
    <p:sldId id="300" r:id="rId111"/>
    <p:sldId id="371" r:id="rId112"/>
    <p:sldId id="301" r:id="rId113"/>
    <p:sldId id="370" r:id="rId1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ina" initials="I" lastIdx="0" clrIdx="0">
    <p:extLst>
      <p:ext uri="{19B8F6BF-5375-455C-9EA6-DF929625EA0E}">
        <p15:presenceInfo xmlns:p15="http://schemas.microsoft.com/office/powerpoint/2012/main" userId="Ir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8" autoAdjust="0"/>
    <p:restoredTop sz="94660"/>
  </p:normalViewPr>
  <p:slideViewPr>
    <p:cSldViewPr snapToGrid="0">
      <p:cViewPr varScale="1">
        <p:scale>
          <a:sx n="63" d="100"/>
          <a:sy n="63" d="100"/>
        </p:scale>
        <p:origin x="66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CFB2C-3076-476B-B280-9D4D49053DD9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30B28-A014-4D5F-8C33-665EE8A8D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01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30B28-A014-4D5F-8C33-665EE8A8DD4B}" type="slidenum">
              <a:rPr lang="ru-RU" smtClean="0"/>
              <a:t>111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188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48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73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912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2491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59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0903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256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24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48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12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38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46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31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36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9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99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CA5895-B54C-4114-938B-D928A8C80844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BFFCD7D-8F50-4201-86D7-ADBAF73D9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675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3102" y="1106580"/>
            <a:ext cx="8519165" cy="2624447"/>
          </a:xfrm>
        </p:spPr>
        <p:txBody>
          <a:bodyPr>
            <a:noAutofit/>
          </a:bodyPr>
          <a:lstStyle/>
          <a:p>
            <a:r>
              <a:rPr lang="ru-RU" sz="8800" b="1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И</a:t>
            </a:r>
            <a:r>
              <a:rPr lang="ru-RU" sz="8800" b="1" cap="none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нновации в образовании</a:t>
            </a:r>
            <a:endParaRPr lang="ru-RU" sz="8800" b="1" cap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620736"/>
            <a:ext cx="11538065" cy="1947333"/>
          </a:xfrm>
        </p:spPr>
        <p:txBody>
          <a:bodyPr>
            <a:noAutofit/>
          </a:bodyPr>
          <a:lstStyle/>
          <a:p>
            <a:r>
              <a:rPr lang="ru-RU" sz="2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Голубева Ирина Николаевна учитель информатики и математики </a:t>
            </a:r>
            <a:r>
              <a:rPr lang="ru-RU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ГБОУ РО СПО Ростовское областное училище олимпийского </a:t>
            </a:r>
            <a:r>
              <a:rPr lang="ru-RU" sz="2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резерва</a:t>
            </a:r>
          </a:p>
          <a:p>
            <a:r>
              <a:rPr lang="ru-RU" sz="2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Стаж 20 лет</a:t>
            </a:r>
          </a:p>
          <a:p>
            <a:r>
              <a:rPr lang="ru-RU" sz="2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Магистрант 1 курса заочного отделения направления «Управление в сфере среднего профессионального образования»</a:t>
            </a:r>
            <a:endParaRPr lang="ru-RU" sz="2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3225325" cy="4653454"/>
          </a:xfrm>
          <a:prstGeom prst="rect">
            <a:avLst/>
          </a:prstGeom>
          <a:noFill/>
          <a:ln>
            <a:noFill/>
          </a:ln>
          <a:effectLst>
            <a:glow rad="63500">
              <a:schemeClr val="tx2">
                <a:lumMod val="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33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6700" y="0"/>
            <a:ext cx="119253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контексте системного подхода «инновация» определяется как целенаправленное изменение в функционировании системы, причем в широком смысле это могут быть качественные и (или) количественные изменения в различных сферах и элементах системы. Понятие "инновация" впервые было использовано в исследованиях культурологов в </a:t>
            </a:r>
            <a:r>
              <a:rPr kumimoji="0" lang="en-US" alt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 и означало </a:t>
            </a:r>
            <a:r>
              <a:rPr kumimoji="0" lang="ru-RU" altLang="ru-RU" sz="3600" b="0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введение элементов одной культуры в другую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Первое наиболее полное описание инновационных процессов было представлено в начале </a:t>
            </a:r>
            <a:r>
              <a:rPr kumimoji="0" lang="en-US" alt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 экономистом И. </a:t>
            </a:r>
            <a:r>
              <a:rPr kumimoji="0" lang="ru-RU" altLang="ru-RU" sz="3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Шумпетером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который анализировал "новые комбинации" изменений в развитии экономических систем (1911 г.). 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25738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" y="0"/>
            <a:ext cx="11795760" cy="6966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800"/>
              </a:spcAft>
            </a:pPr>
            <a:r>
              <a:rPr lang="ru-RU" sz="40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Содержательная</a:t>
            </a:r>
            <a:r>
              <a:rPr lang="ru-RU" sz="4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структура инновационного процесса предполагает рождение, разработку и освоение новшеств в обучении, воспитательной работе, организации учебно-воспитательного процесса, в управлении вузом и </a:t>
            </a: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т.д.</a:t>
            </a:r>
          </a:p>
          <a:p>
            <a:pPr indent="457200" algn="just">
              <a:spcAft>
                <a:spcPts val="800"/>
              </a:spcAft>
            </a:pP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 свою очередь каждый компонент этой структуры имеет своё сложное строение. Так, инновационный процесс в обучении может предполагать нововведения в методах, формах, приёмах, средствах (то есть в технологии), в содержании образования или </a:t>
            </a: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его </a:t>
            </a:r>
            <a:r>
              <a:rPr lang="ru-RU" sz="4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целях, условиях и пр.</a:t>
            </a:r>
            <a:endParaRPr lang="ru-RU" sz="40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70281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24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500"/>
              </a:lnSpc>
              <a:spcAft>
                <a:spcPts val="800"/>
              </a:spcAft>
            </a:pPr>
            <a:r>
              <a:rPr lang="ru-RU" sz="31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жизненного </a:t>
            </a:r>
            <a:r>
              <a:rPr lang="ru-RU" sz="3100" b="1" i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цикла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Особенностью инновационного процесса является его циклический характер, выражающийся в следующей структуре этапов, которые проходит каждое нововведение: </a:t>
            </a:r>
            <a:r>
              <a:rPr lang="ru-RU" sz="31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возникновение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(старт)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быстрый рост 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борьбе с оппонентами, рутинёрами, консерваторами, скептиками)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зрелость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31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освоение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диффузия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(проникновение, распространение)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насыщение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(освоенность многими людьми, проникновение во все звенья, участки, части учебно-воспитательного и управленческого процессов)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b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рутинизация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(имеется в виду достаточно длительное использование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новшества, 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 результате чего для многих людей оно становится обычным явлением, нормой)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кризис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(имеется в виду исчерпанность возможностей применить его в новых областях)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финиш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(нововведение перестаёт быть таковым или заменяется другим, более эффективным, или же поглощается более общей эффективной системой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1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57242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7188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Некоторые нововведения проходят ещё одну стадию, называемую </a:t>
            </a:r>
            <a:r>
              <a:rPr lang="ru-RU" sz="32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иррадиацией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когда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рутинизацией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новшество не исчезает как таковое,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модернизируется и воспроизводится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нередко оказывая ещё более мощное влияние на процесс развития школы. Например, технология программированного обучения до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после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широкого распространения компьютеров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вузах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 выходом в Интернет).</a:t>
            </a:r>
          </a:p>
          <a:p>
            <a:pPr indent="457200" algn="just"/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Специалист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педагогической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инноватики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академик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В.И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 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Загвязинский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исследовавший, в частности, жизненные циклы разных инновационных процессов, отмечает, что очень часто, получив положительные результаты от освоения новшества, педагоги необоснованно стремятся его универсализировать, распространить на все сферы педагогической практики, что нередко кончается неудачей и приводит к разочарованию, охлаждению к инновационной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17987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ts val="5000"/>
              </a:lnSpc>
              <a:spcAft>
                <a:spcPts val="600"/>
              </a:spcAft>
            </a:pP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44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генезиса инноваций</a:t>
            </a: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взятая из теории нововведений в сфере материального </a:t>
            </a: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производства, может быть перенесена на </a:t>
            </a: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инновационные процессы </a:t>
            </a: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вузе:</a:t>
            </a:r>
          </a:p>
          <a:p>
            <a:pPr indent="457200" algn="just">
              <a:lnSpc>
                <a:spcPts val="5000"/>
              </a:lnSpc>
              <a:spcAft>
                <a:spcPts val="600"/>
              </a:spcAft>
            </a:pP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возникновение </a:t>
            </a:r>
            <a:endParaRPr lang="ru-RU" sz="44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5000"/>
              </a:lnSpc>
              <a:spcAft>
                <a:spcPts val="600"/>
              </a:spcAft>
            </a:pP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разработка идеи </a:t>
            </a:r>
            <a:endParaRPr lang="ru-RU" sz="44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5000"/>
              </a:lnSpc>
              <a:spcAft>
                <a:spcPts val="600"/>
              </a:spcAft>
            </a:pP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endParaRPr lang="ru-RU" sz="44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5000"/>
              </a:lnSpc>
              <a:spcAft>
                <a:spcPts val="600"/>
              </a:spcAft>
            </a:pP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изготовление (то есть освоение </a:t>
            </a: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400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практичес</a:t>
            </a: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-кой </a:t>
            </a: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работе) </a:t>
            </a:r>
            <a:endParaRPr lang="ru-RU" sz="44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5000"/>
              </a:lnSpc>
              <a:spcAft>
                <a:spcPts val="600"/>
              </a:spcAft>
            </a:pP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другими людьми.</a:t>
            </a:r>
            <a:endParaRPr lang="ru-RU" sz="44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92787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ts val="3600"/>
              </a:lnSpc>
            </a:pPr>
            <a:r>
              <a:rPr lang="ru-RU" sz="31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Управленческая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структура предполагает взаимодействие четырёх видов управленческих действий: </a:t>
            </a:r>
            <a:r>
              <a:rPr lang="ru-RU" sz="31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руководство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Как правило, инновационный процесс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вузе 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планируется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виде 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концепции развития вуза или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наиболее полно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 виде программы развития вуза, затем организуются деятельность коллектива вуза по реализации этой программы и контроль над её результатами. Особое внимание следует обратить на то, что инновационный процесс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какой-то 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момент может быть стихийным (неуправляемым)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существовать 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счёт внутренней </a:t>
            </a:r>
            <a:r>
              <a:rPr lang="ru-RU" sz="31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(самоорганизация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саморегулирование, самоконтроль). Однако отсутствие управления такой сложной системой, как инновационный процесс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вузе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быстро приведёт </a:t>
            </a:r>
            <a:r>
              <a:rPr lang="ru-RU" sz="31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его 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затуханию. Поэтому наличие управленческой структуры является стабилизирующим и поддерживающим этот процесс фактором, что, разумеется, не исключает элементов самоуправления, </a:t>
            </a:r>
            <a:r>
              <a:rPr lang="ru-RU" sz="31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31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 нём.</a:t>
            </a:r>
            <a:endParaRPr lang="ru-RU" sz="31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6788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249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indent="457200" algn="just">
              <a:lnSpc>
                <a:spcPts val="3000"/>
              </a:lnSpc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Каждый компонент </a:t>
            </a: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управленческой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структуры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имеет своё строение. Так, планирование (сводящееся фактически к подготовке программы развития вуза) включает проблемно ориентировочный анализ деятельности вуза, формирование концепции развития вуза и стратегии её реализации, целеполагание и разработку операционного плана действий.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3000"/>
              </a:lnSpc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руководителей, которым трудно сразу перейти на ёмкую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четырёх-компонентную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структуру управленческих действий, можно предложить её прежнюю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 объёмную разновидность, называемую ещё </a:t>
            </a: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организационной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структурой инновационного процесса в вузе. Она включает следующие этапы: </a:t>
            </a:r>
            <a:r>
              <a:rPr lang="ru-RU" sz="32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диагностический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прогностический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собственно организационный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практический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обобщающий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i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внедренческий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3000"/>
              </a:lnSpc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всяком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инновационном процессе нетрудно увидеть и такие структуры, как </a:t>
            </a:r>
            <a:r>
              <a:rPr lang="ru-RU" sz="32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новшеств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i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(освоение) </a:t>
            </a:r>
            <a:r>
              <a:rPr lang="ru-RU" sz="32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новшеств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2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комплексный инновационный процесс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лежащий в основе развития всей школы, состоящий из взаимосвязанных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микроинновационных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процессов.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0891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020" y="0"/>
            <a:ext cx="11864340" cy="692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ts val="4100"/>
              </a:lnSpc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 чаще руководитель будет обращаться в своей аналитической и в целом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управленческой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 к этим структурам, тем скорее они запомнятся, станут само собой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разумеющимися.</a:t>
            </a:r>
          </a:p>
          <a:p>
            <a:pPr indent="457200" algn="just">
              <a:lnSpc>
                <a:spcPts val="4100"/>
              </a:lnSpc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Знание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всех структур необходимо ректору ещё и потому, что именно инновационный процесс и является объектом управления в развивающемся вузе, а руководитель обязан досконально знать объект, которым он будет управлять.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4100"/>
              </a:lnSpc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приведённые структуры органично сплетены между собой не только горизонтальными, но и вертикальными связями, и более того: каждый компонент любой структуры инновационного процесса реализуется в компонентах других структур, то есть этот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системен.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4189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92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ts val="4100"/>
              </a:lnSpc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Руководитель любого вуза,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 того, в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 котором организован инновационный процесс, обязан все преобразования осуществлять на безупречной правовой основе. Правовая норма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важный и необходимый инструмент управленческой деятельности.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4100"/>
              </a:lnSpc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Конечно, любая норма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правовая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административно-ведомственная, нравственная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ограничивает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свободу. Но свобода действий современного руководителя предполагает, прежде всего, его высокую правовую культуру. Без нормативной регламентации невозможна нормальная деятельность вуза. Опора на право и нравственность в вузе, реализующей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новшества,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одно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важнейших условий обеспечения безопасности студентов и педагогов.</a:t>
            </a:r>
            <a:endParaRPr lang="ru-RU" sz="36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8192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020" y="0"/>
            <a:ext cx="11772900" cy="6850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ts val="3100"/>
              </a:lnSpc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инновационной деятельности высшей школы используются документы различного уровня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от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актов международного права, федеральных законов до постановлений местных органов власти, решений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РФ, муниципальных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региональных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органов управления образованием, органов управления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должностных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 самого вуза.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3100"/>
              </a:lnSpc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Смысл, содержание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применение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любых нормативно-правовых актов прежде всего определяются правами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свободами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человека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гражданина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установленными Конституцией Российской Федерации. Педагогические инновации должны способствовать наиболее полному осуществлению права на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образование,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права каждого свободно распоряжаться своими способностями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труду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выбирать род деятельности, профессию, другими правами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свободами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раскрываемыми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главе 2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первого раздела Конституции РФ. Очевиден приоритет международных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федеральных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 над региональными, местными, ведомственными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внутривузовскими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нормами.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42276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740" y="0"/>
            <a:ext cx="11818620" cy="6824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ts val="3500"/>
              </a:lnSpc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Федеральным законодательством установлено, что общепринятые международные нормы, относящиеся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правам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человека, имеют преимущество перед законами РФ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непосредственно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порождают права и обязанности граждан РФ.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3500"/>
              </a:lnSpc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Сегодня,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условиях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возросшей самостоятельности вузов, её руководитель получает возможность опираться непосредственно на нормы закона,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том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числе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международного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Такого рода управленческая практика сама по себе является инновационной.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3500"/>
              </a:lnSpc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Центральное место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нормативо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-правовом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обеспечении развития вуза принадлежит закону РФ «Об образовании». Знание Закона позволяет руководителю вуза во всей инновационной деятельности отстаивать интересы своего коллектива, защищать их от любых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чьих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 то ни было посягательств, от некомпетентного вмешательства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педагогический и управленческий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процессы, самостоятельно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реализуемые вузом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867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3350"/>
            <a:ext cx="1186815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3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Несколько позже, в 30-е гг., И. </a:t>
            </a:r>
            <a:r>
              <a:rPr lang="ru-RU" sz="35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Шумпетер</a:t>
            </a:r>
            <a:r>
              <a:rPr lang="ru-RU" sz="3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Г. </a:t>
            </a:r>
            <a:r>
              <a:rPr lang="ru-RU" sz="35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Менш</a:t>
            </a:r>
            <a:r>
              <a:rPr lang="ru-RU" sz="3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ввели в научный оборот и сам термин "инновация", который сочли воплощением научного открытия в новой технологии или продукте. С этого момента концепт "инновация", “инновационные теории” и сопряженные с ними термины "инновационный процесс", "инновационный потенциал" и другие приобрели статус общенаучных категорий высокого уровня обобщения и обогатили понятийные системы многих наук. При этом, инновационные теории отражают сущность и закономерность инноваций, определяют факторы инновационного развития, формы организации инновационной деятельности.</a:t>
            </a:r>
            <a:endParaRPr lang="ru-RU" sz="35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29225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40" y="0"/>
            <a:ext cx="1184148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Возросшая компетенция, реализация принципа автономности вуза означают одновременно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повышение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ответственности педагогического персонала, ректора за результаты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последствия любой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но особенно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инновационной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деятельности. Вуз в установленном законодательством РФ порядке несёт ответственность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за: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невыполнение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функций, отнесённых к её компетенции;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реализацию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неполном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объёме образовательных программ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учебным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планом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графиком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учебного процесса;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качество образования своих выпускников;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нарушение прав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свобод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студентов, слушателей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работников вуза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жизнь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здоровье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студентов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работников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время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80059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231" y="145086"/>
            <a:ext cx="119914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Стоит отметить, что система 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 должна нацеливаться на формирование нового типа специалиста, который умел бы самостоятельно добывать, обрабатывать, анализировать необходимую информацию и эффективно использовать ее в нужный момент. 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231" y="1960968"/>
            <a:ext cx="1199147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выступать в качестве автора, разработчика, исследователя, пользователя и пропагандиста новых педагогических технологий, теорий, концепций. Управление этим процессом обеспечивает целенаправленный отбор, оценку и применение в своей деятельности опыта коллег или предлагаемых наукой новых идей, методик.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230" y="4823290"/>
            <a:ext cx="119914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образование по своей сути уже является инновацией. Применяя </a:t>
            </a: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разнообразные</a:t>
            </a:r>
            <a:r>
              <a:rPr lang="ru-RU" sz="3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технологии в инновационном обучении,</a:t>
            </a:r>
            <a:r>
              <a:rPr lang="ru-RU" sz="3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делает процесс более </a:t>
            </a: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полным, интересным, насыщенным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8207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21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Библиография: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Амонашвили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Ш.А. Воспитательная и образовательная функции оценки учения школьников. М.: Просвещение. – 1984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Войниленко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Н.В. Совершенствование контрольно-оценочных процессов как фактор управления качеством начального общего образования. // Мир науки, культуры, образования. - № 4 (23) – 2010. – с.148-150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Загашев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И.О., Заир-Бек С.И. Критическое мышление. Технология развития. СПб.: Альянс «Дельта». - 2003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Заир-Бек С.И., </a:t>
            </a:r>
            <a:r>
              <a:rPr lang="ru-RU" sz="2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Муштавинская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И.В. Развитие критического мышления на уроке. М.: Просвещение. - 2010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Колюткин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Ю.Н., </a:t>
            </a:r>
            <a:r>
              <a:rPr lang="ru-RU" sz="2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Муштавинская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И.В. Образовательные технологии и педагогическая рефлексия. СПб.: СПб ГУПМ. – 2002, 2003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Котова С.А., </a:t>
            </a:r>
            <a:r>
              <a:rPr lang="ru-RU" sz="2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Прокопеня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Г.В. Система портфолио для новой начальной школы. // Народное образование. - № 5. – 2010. – с.185-191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Меттус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Е.В. Живая оценка: Программа «Портфолио в школе» М.: Глобус, 2009. – 272с</a:t>
            </a:r>
            <a:r>
              <a:rPr lang="ru-RU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9340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2347"/>
            <a:ext cx="12192000" cy="657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Библиография: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8"/>
              <a:tabLst>
                <a:tab pos="457200" algn="l"/>
              </a:tabLst>
            </a:pPr>
            <a:r>
              <a:rPr lang="ru-RU" sz="2600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Муштавинская</a:t>
            </a:r>
            <a:r>
              <a:rPr lang="ru-RU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И.В. Технология развития критического мышления на уроке и в системе подготовки учителя. СПб.: КАРО. – 2008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Федеральные 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государственные образовательные стандарты начального и основного общего образования 2-го поколения. Концепция / </a:t>
            </a:r>
            <a:r>
              <a:rPr lang="ru-RU" sz="2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Рос.академия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образования; под ред. </a:t>
            </a:r>
            <a:r>
              <a:rPr lang="ru-RU" sz="2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А.М.Кондакова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А.А.Кузнецова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2-е изд. – М.: Просвещение. – </a:t>
            </a:r>
            <a:r>
              <a:rPr lang="ru-RU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2009</a:t>
            </a:r>
          </a:p>
          <a:p>
            <a:r>
              <a:rPr lang="ru-RU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900igr.net/prezentacii-po-pedagogike.html</a:t>
            </a:r>
            <a:r>
              <a:rPr lang="ru-RU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Презентации по </a:t>
            </a:r>
            <a:r>
              <a:rPr lang="ru-RU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педагогике Инновационное </a:t>
            </a:r>
            <a:r>
              <a:rPr lang="ru-RU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презентаций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http://kak-bog.ru/innovacii-v-obrazovanii</a:t>
            </a:r>
          </a:p>
          <a:p>
            <a:r>
              <a:rPr lang="ru-RU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sz="2600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ru-RU" sz="2600" u="sng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www.rae.ru/monographs/143-4713</a:t>
            </a:r>
            <a:r>
              <a:rPr lang="ru-RU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Понятие 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инновациях в образовании, их классификация</a:t>
            </a:r>
          </a:p>
          <a:p>
            <a:r>
              <a:rPr lang="ru-RU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en-US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http://collegy.ucoz.ru/publ</a:t>
            </a:r>
            <a:r>
              <a:rPr lang="en-US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Коллеги – журнал учителей </a:t>
            </a:r>
            <a:r>
              <a:rPr lang="ru-RU" sz="2600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казахстана</a:t>
            </a:r>
            <a:endParaRPr lang="ru-RU" sz="26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sz="2600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ru-RU" sz="2600" u="sng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sites.google.com/a/shko.la/ejrono_1/vypuski-zurnala/vypusk-16-sentabr-2012/innovacii-poiski-i-issledovania/sovremennye-innovacionnye-tehnologii-v-obrazovanii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485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8150" y="279738"/>
            <a:ext cx="1129665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4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теориях в российской образовательной системе заговорили с 80-х годов ХХ века, и до сих пор этот феномен является одним из самых неопределенных и неоднозначных с позиций категориального </a:t>
            </a:r>
            <a:r>
              <a:rPr lang="ru-RU" sz="4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аппарата педагогики</a:t>
            </a:r>
            <a:r>
              <a:rPr lang="ru-RU" sz="4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42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4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</a:t>
            </a:r>
            <a:r>
              <a:rPr lang="ru-RU" sz="4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отмечает Н</a:t>
            </a:r>
            <a:r>
              <a:rPr lang="ru-RU" sz="4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Ю. </a:t>
            </a:r>
            <a:r>
              <a:rPr lang="ru-RU" sz="4200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Посталюк</a:t>
            </a:r>
            <a:r>
              <a:rPr lang="ru-RU" sz="4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именно в 80-е годы в педагогике проблематика инноваций и, соответственно, ее понятийное обеспечение стали предметом специального исследования. </a:t>
            </a:r>
            <a:endParaRPr lang="ru-RU" sz="42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801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Термины "инновация в образовании" и "педагогическая инновация", употребляемые как синонимы, были научно обоснованы и введены в категориальный аппарат педагогики И. Р.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Юсуфбековой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(кн. «Общие основы педагогической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инноватики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опыт разработки теории инновационных процессов в образовании»). В ее работах педагогическая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инноватика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рассматривается как особая самостоятельная отрасль педагогической науки, имеющая собственный оригинальный объект, предмет и методы исследования. Она выделяет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неологические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аксиологические и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праксиологические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характеристики такого сложного и многоаспектного понятия как "педагогическая инновация". В контексте образовательной деятельности инновация предполагает введение нового в цели, содержание, методы и формы обучения и воспитания, организацию педагогического процесса.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980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0"/>
            <a:ext cx="1179195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ts val="3600"/>
              </a:lnSpc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 подробную характеристику этапов развития инновационного процесса предлагает В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С. Лазарев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выделяя следующие действия: </a:t>
            </a:r>
            <a:endParaRPr lang="ru-RU" sz="32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потребности в изменениях; </a:t>
            </a:r>
            <a:endParaRPr lang="ru-RU" sz="32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сбор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информации и анализ ситуации; </a:t>
            </a:r>
            <a:endParaRPr lang="ru-RU" sz="32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предварительный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 или самостоятельная разработка нововведения; </a:t>
            </a:r>
            <a:endParaRPr lang="ru-RU" sz="32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решения о внедрении (освоении); </a:t>
            </a:r>
            <a:endParaRPr lang="ru-RU" sz="32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собственно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 внедрение, </a:t>
            </a:r>
            <a:endParaRPr lang="ru-RU" sz="32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включая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пробное использование новшества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457200" algn="just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ru-RU" sz="3200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институализация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длительное использование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новшества, в процессе которого оно становится элементом повседневной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практики.</a:t>
            </a:r>
          </a:p>
          <a:p>
            <a:pPr indent="457200" algn="just">
              <a:lnSpc>
                <a:spcPts val="3600"/>
              </a:lnSpc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Совокупность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всех этих этапов, с точки зрения В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С. Лазарева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образует единичный инновационный цикл. 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678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пишет Н. Ю.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Посталюк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инновации в образовании считаются новшествами, специально спроектированными, разработанными или "случайно открытыми'' в порядке педагогической инициативы. В качестве содержания "инновации'' могут выступать: научно-теоретическое знание определенной новизны (В. М. Полонский), новые эффективные образовательные технологии (В. Л. Беспалько, В. В. Сериков), выполненный в виде технологического описания проект эффективного инновационного педагогического опыта, готового к внедрению (Н. Л.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Гузик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ru-RU" sz="32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Нововведения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это новые качественные состояния учебно-воспитательного процесса, формирующиеся при внедрении в практику достижений педагогической и психологической наук (А. А.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Арламов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при использовании передового педагогического опыта (Я. С.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Турбовский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009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Анализируя педагогическую литературу, Н. Ю. </a:t>
            </a:r>
            <a:r>
              <a:rPr lang="ru-RU" sz="33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Посталюк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предлагает следующую классификацию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инноваций-нововведений:</a:t>
            </a:r>
            <a:endParaRPr lang="ru-RU" sz="33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33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3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от функциональных возможностей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все педагогические нововведения можно разделить на:</a:t>
            </a:r>
          </a:p>
          <a:p>
            <a:pPr indent="457200" algn="just">
              <a:spcAft>
                <a:spcPts val="0"/>
              </a:spcAft>
            </a:pP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300" b="1" i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нововведения-условия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обеспечивающие эффективный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образовательный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(новое содержание образования,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инновационные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образовательные среды, социокультурные условия и т. д.);</a:t>
            </a:r>
            <a:r>
              <a:rPr lang="ru-RU" sz="3300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3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300" b="1" i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нововведения-продукты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(педагогические средства, технологические образовательные проекты и т. д.);</a:t>
            </a:r>
          </a:p>
          <a:p>
            <a:pPr indent="457200" algn="just">
              <a:spcAft>
                <a:spcPts val="0"/>
              </a:spcAft>
            </a:pP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300" b="1" i="1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оргуправленческие</a:t>
            </a:r>
            <a:r>
              <a:rPr lang="ru-RU" sz="3300" b="1" i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3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нововведения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(качественно новые решения в структуре образовательных систем и управленческих процедурах, обеспечивающих их функционирование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33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949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350" y="243513"/>
            <a:ext cx="118681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/>
            <a:r>
              <a:rPr lang="ru-RU" sz="3200" b="1" dirty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</a:t>
            </a:r>
            <a:r>
              <a:rPr lang="ru-RU" sz="3200" dirty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3200" b="1" dirty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от области реализации или внедрения</a:t>
            </a:r>
            <a:r>
              <a:rPr lang="ru-RU" sz="3200" dirty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инновации могут быть:</a:t>
            </a:r>
          </a:p>
          <a:p>
            <a:pPr lvl="0" indent="457200" algn="just"/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содержании образования;</a:t>
            </a:r>
          </a:p>
          <a:p>
            <a:pPr lvl="0" indent="457200" algn="just"/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3200" dirty="0" smtClean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технологиях обучения, в сфере воспитательных функций образовательной системы;</a:t>
            </a:r>
          </a:p>
          <a:p>
            <a:pPr lvl="0" indent="457200" algn="just"/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 smtClean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структуре взаимодействия участников педагогического процесса, в системе педагогических средств и т. д.</a:t>
            </a:r>
          </a:p>
          <a:p>
            <a:pPr lvl="0" indent="457200" algn="just"/>
            <a:r>
              <a:rPr lang="ru-RU" sz="3200" b="1" dirty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</a:t>
            </a:r>
            <a:r>
              <a:rPr lang="ru-RU" sz="3200" dirty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масштабности и социально-педагогической значимости</a:t>
            </a:r>
            <a:r>
              <a:rPr lang="ru-RU" sz="3200" dirty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можно выделить инновации: </a:t>
            </a:r>
            <a:endParaRPr lang="ru-RU" sz="3200" dirty="0" smtClean="0">
              <a:solidFill>
                <a:srgbClr val="E2DFCC">
                  <a:lumMod val="2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457200" algn="just"/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 smtClean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федеральные</a:t>
            </a:r>
            <a:r>
              <a:rPr lang="ru-RU" sz="3200" dirty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региональные и субрегиональные или локальные, предназначенные для образовательных учреждений определенного типа и для конкретных профессионально-типологических групп педагогов.</a:t>
            </a:r>
          </a:p>
        </p:txBody>
      </p:sp>
    </p:spTree>
    <p:extLst>
      <p:ext uri="{BB962C8B-B14F-4D97-AF65-F5344CB8AC3E}">
        <p14:creationId xmlns:p14="http://schemas.microsoft.com/office/powerpoint/2010/main" val="8056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" y="163890"/>
            <a:ext cx="118491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Любопытную типологию инноваций предлагает В. М. </a:t>
            </a:r>
            <a:r>
              <a:rPr lang="ru-RU" sz="3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Лизинский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Он считает, что инновационная деятельность предполагает долгое «отмеривание» и серьезное осмысление перед внедрением любых инноваций в устоявшийся традиционный педагогический процесс. В. М. </a:t>
            </a:r>
            <a:r>
              <a:rPr lang="ru-RU" sz="3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Лизинский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выделяет три типа инноваций: </a:t>
            </a:r>
            <a:r>
              <a:rPr lang="ru-RU" sz="36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случайные, полезные и </a:t>
            </a:r>
            <a:r>
              <a:rPr lang="ru-RU" sz="3600" b="1" i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системные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Случайные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–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 инновации надуманные и привнесенные извне, не вытекающие из логики развития образовательной системы. Чаще всего они внедряются по приказу вышестоящего руководства и обречены на поражение.</a:t>
            </a:r>
            <a:endParaRPr lang="ru-RU" sz="36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89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" y="177790"/>
            <a:ext cx="11811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Полезные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инновации соответствующие миссии образовательного учреждения, но неподготовленные, с неопределенными целями и критериями, не составляющими единого целого со школьной системой. </a:t>
            </a:r>
            <a:endParaRPr lang="ru-RU" sz="36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Системные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 инновации, выведенные из проблемного поля с четко обозначенными целями и задачами. Они строятся на основе учета интересов учащихся и педагогов и носят характер преемственности с традициями. Такие инновации тщательно готовятся, </a:t>
            </a:r>
            <a:r>
              <a:rPr lang="ru-RU" sz="3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экспертируются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обеспечиваются необходимыми средствами (кадровыми, материальными, научно-методическими).</a:t>
            </a:r>
            <a:endParaRPr lang="ru-RU" sz="36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08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87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cap="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32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 образовании в Российской Федерации</a:t>
            </a:r>
            <a:endParaRPr lang="ru-RU" sz="3200" b="1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6635" y="610136"/>
            <a:ext cx="1159470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20. Экспериментальная и инновационная</a:t>
            </a:r>
            <a:endParaRPr lang="ru-RU" sz="4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4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сфере образования</a:t>
            </a:r>
            <a:endParaRPr lang="ru-RU" sz="4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r>
              <a:rPr lang="ru-RU" sz="4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Экспериментальная и инновационная деятельность в сфере образования осуществляется в целях обеспечения модернизации и развития системы образования с учетом основных направлений социально-экономического развития Российской Федерации, реализации приоритетных направлений государственной политики Российской Федерации в сфере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850116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" y="0"/>
            <a:ext cx="1186815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исследованиях последних лет, посвященных социокультурным инновациям (И. И. Лапин. А. И. Пригожин и др.), активно разрабатывается концепция инновационных процессов в статусе непрерывного обновления соответствующей системы, происходящего вследствие целенаправленного накопления инновационного потенциала. В этой научной школе инновационное есть объективно обновляющееся через механизмы саморазвития системы. Исходя из этого, инновации в образовании возможны как  непрерывное обновление педагогической системы, происходящее вследствие целенаправленного накопления инновационного потенциала. Инновационный процесс есть объективно обновляющееся через механизмы саморазвития системы.</a:t>
            </a:r>
            <a:endParaRPr lang="ru-RU" sz="33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32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77129"/>
            <a:ext cx="121548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целом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инновационным процессом понимается комплексная деятельность по созданию (рождению, разработке), освоению, использованию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распространению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новшеств. </a:t>
            </a:r>
            <a:endParaRPr lang="ru-RU" sz="36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научной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литературе различают понятия </a:t>
            </a:r>
            <a:r>
              <a:rPr lang="ru-RU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«новация»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 </a:t>
            </a:r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«инновация</a:t>
            </a:r>
            <a:r>
              <a:rPr lang="ru-RU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выявления сущности этих понятий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рассмотрим сравнительную таблицу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13634"/>
            <a:ext cx="12192000" cy="246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Еще раз (в другой интерпретации), </a:t>
            </a:r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Педагогическая </a:t>
            </a:r>
            <a:r>
              <a:rPr lang="ru-RU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инновация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нововведение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педагогическую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деятельность, изменения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содержании и технологии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воспитания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имеющие целью повышение их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эффективности.</a:t>
            </a:r>
            <a:endParaRPr lang="ru-RU" sz="36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740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15481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2995"/>
                <a:gridCol w="3813717"/>
                <a:gridCol w="4765288"/>
              </a:tblGrid>
              <a:tr h="580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Новация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Инновация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147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Масштаб целей и задач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Частный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Системный</a:t>
                      </a:r>
                      <a:endParaRPr lang="ru-RU" sz="3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Методологическое обеспечение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рамках существующих теорий</a:t>
                      </a:r>
                      <a:endParaRPr lang="ru-RU" sz="3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Выходит за рамки существующих теорий</a:t>
                      </a:r>
                      <a:endParaRPr lang="ru-RU" sz="3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416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Научный контекст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Относительно легко вписывается в существующие «нормы» понимания и объяснения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вызвать ситуацию непонимания, разрыва и конфликта, поскольку противоречит принятым «нормам» науки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9321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27808"/>
              </p:ext>
            </p:extLst>
          </p:nvPr>
        </p:nvGraphicFramePr>
        <p:xfrm>
          <a:off x="1" y="-1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537"/>
                <a:gridCol w="4019649"/>
                <a:gridCol w="5351814"/>
              </a:tblGrid>
              <a:tr h="567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Новация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Инновация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1545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 действий (качество)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Экспериментальный (апробирование частных нововведений)</a:t>
                      </a:r>
                      <a:endParaRPr lang="ru-RU" sz="3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Целенаправленный поиск и максимально </a:t>
                      </a:r>
                      <a:r>
                        <a:rPr lang="ru-RU" sz="32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</a:t>
                      </a: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стремление получить новый результат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6255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 </a:t>
                      </a:r>
                      <a:r>
                        <a:rPr lang="ru-RU" sz="32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действий </a:t>
                      </a: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(количество)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Ограниченный по масштабу и времени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Целостный, продолжительный</a:t>
                      </a:r>
                      <a:endParaRPr lang="ru-RU" sz="3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510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 действий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</a:t>
                      </a:r>
                      <a:r>
                        <a:rPr lang="ru-RU" sz="32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субъектов </a:t>
                      </a: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практики, передача «из </a:t>
                      </a:r>
                      <a:r>
                        <a:rPr lang="ru-RU" sz="32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</a:t>
                      </a:r>
                      <a:r>
                        <a:rPr lang="ru-RU" sz="3200" baseline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руки» локального </a:t>
                      </a: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новшества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новой системы деятельности в данной практике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738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613174"/>
              </p:ext>
            </p:extLst>
          </p:nvPr>
        </p:nvGraphicFramePr>
        <p:xfrm>
          <a:off x="-1" y="1"/>
          <a:ext cx="12192000" cy="6828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819"/>
                <a:gridCol w="4441372"/>
                <a:gridCol w="5256809"/>
              </a:tblGrid>
              <a:tr h="5377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Новация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Инновация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16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Апробация, внедрение как управленческий ход (сверху или по договорённости с администрацией)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Проращивание, </a:t>
                      </a:r>
                      <a:r>
                        <a:rPr lang="ru-RU" sz="32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культивирование </a:t>
                      </a: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(изнутри), организация условий </a:t>
                      </a:r>
                      <a:r>
                        <a:rPr lang="ru-RU" sz="32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3200" baseline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пространства</a:t>
                      </a:r>
                      <a:r>
                        <a:rPr lang="ru-RU" sz="3200" baseline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соответствующей деятельности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0520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Результат, продукт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отдельных элементов в существующей системе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обновление позиции субъектов практики, </a:t>
                      </a:r>
                      <a:r>
                        <a:rPr lang="ru-RU" sz="32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преобразование </a:t>
                      </a: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связей в системе и самой системы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849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076923"/>
              </p:ext>
            </p:extLst>
          </p:nvPr>
        </p:nvGraphicFramePr>
        <p:xfrm>
          <a:off x="0" y="11875"/>
          <a:ext cx="12192000" cy="6845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449"/>
                <a:gridCol w="4453247"/>
                <a:gridCol w="501930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Новация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Инновация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Новизна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Инициатива </a:t>
                      </a:r>
                      <a:r>
                        <a:rPr lang="ru-RU" sz="320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действиях</a:t>
                      </a: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рационализация, обновление методик, изобретение новой методики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Открытие новых направлений деятельности, создание новых технологий, обретение нового качества результатов деятельности</a:t>
                      </a:r>
                      <a:endParaRPr lang="ru-RU" sz="3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Последствия</a:t>
                      </a:r>
                      <a:endParaRPr lang="ru-RU" sz="32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Усовершенствование прежней системы, рационализация её функциональных связей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 рождение новой практики или новой парадигмы исследований и разработок</a:t>
                      </a:r>
                      <a:endParaRPr lang="ru-RU" sz="3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924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370" y="18499"/>
            <a:ext cx="11797990" cy="6883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Итак, </a:t>
            </a:r>
            <a:r>
              <a:rPr lang="ru-RU" sz="4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новация</a:t>
            </a:r>
            <a:r>
              <a:rPr lang="ru-RU" sz="4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именно средство (новый метод, методика, технология, программа </a:t>
            </a: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т.п</a:t>
            </a:r>
            <a:r>
              <a:rPr lang="ru-RU" sz="4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4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инновация</a:t>
            </a: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процесс освоения этого </a:t>
            </a: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средства.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Инновация</a:t>
            </a: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целенаправленное изменение, вносящее </a:t>
            </a: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среду </a:t>
            </a:r>
            <a:r>
              <a:rPr lang="ru-RU" sz="4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обитания новые стабильные элементы, вызывающие переход системы из одного состояния в </a:t>
            </a: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другое.</a:t>
            </a:r>
            <a:endParaRPr lang="ru-RU" sz="4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Также следует разграничивать такие понятия, как «инновация» </a:t>
            </a: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«реформа</a:t>
            </a:r>
            <a:r>
              <a:rPr lang="ru-RU" sz="4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Отличия этих понятий друг от друга рассмотрим </a:t>
            </a: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следующей таблице</a:t>
            </a:r>
            <a:r>
              <a:rPr lang="ru-RU" sz="4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786840"/>
              </p:ext>
            </p:extLst>
          </p:nvPr>
        </p:nvGraphicFramePr>
        <p:xfrm>
          <a:off x="0" y="0"/>
          <a:ext cx="12192000" cy="693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6431"/>
                <a:gridCol w="556556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Реформа</a:t>
                      </a:r>
                      <a:endParaRPr lang="ru-RU" sz="2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Инновация</a:t>
                      </a:r>
                      <a:endParaRPr lang="ru-RU" sz="2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Реорганизация образовательного процесса</a:t>
                      </a:r>
                      <a:endParaRPr lang="ru-RU" sz="29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9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во внутренней организационной деятельности вуза</a:t>
                      </a:r>
                      <a:endParaRPr lang="ru-RU" sz="29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финансирования</a:t>
                      </a:r>
                      <a:endParaRPr lang="ru-RU" sz="29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9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в содержании образования</a:t>
                      </a:r>
                      <a:endParaRPr lang="ru-RU" sz="29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в оборудовании учебных заведений</a:t>
                      </a:r>
                      <a:endParaRPr lang="ru-RU" sz="29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в методах обучения</a:t>
                      </a:r>
                      <a:endParaRPr lang="ru-RU" sz="29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в продолжительности обучения</a:t>
                      </a:r>
                      <a:endParaRPr lang="ru-RU" sz="29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в отношениях</a:t>
                      </a:r>
                      <a:endParaRPr lang="ru-RU" sz="29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9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«Преподаватель - Студент»</a:t>
                      </a:r>
                      <a:endParaRPr lang="ru-RU" sz="29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статуса образования</a:t>
                      </a:r>
                      <a:endParaRPr lang="ru-RU" sz="29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санитарно-гигиенические требования</a:t>
                      </a:r>
                      <a:endParaRPr lang="ru-RU" sz="29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в структуре системы образования</a:t>
                      </a:r>
                      <a:endParaRPr lang="ru-RU" sz="29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3851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130" y="1324697"/>
            <a:ext cx="5142015" cy="5262979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</a:t>
            </a:r>
            <a:r>
              <a:rPr lang="ru-RU" sz="4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нововведение, которое организуется и проводится государственной властью</a:t>
            </a:r>
            <a:endParaRPr lang="ru-RU" sz="4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4890" y="1324697"/>
            <a:ext cx="6300440" cy="5262979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</a:t>
            </a:r>
            <a:r>
              <a:rPr lang="ru-RU" sz="4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нововведение, которое разрабатывается, организуется </a:t>
            </a:r>
            <a:r>
              <a:rPr lang="ru-RU" sz="4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проводится </a:t>
            </a:r>
            <a:r>
              <a:rPr lang="ru-RU" sz="4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работниками системы образования</a:t>
            </a:r>
            <a:endParaRPr lang="ru-RU" sz="4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30" y="128745"/>
            <a:ext cx="1188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Анализируя таблицу, приходим к выводу, что: </a:t>
            </a:r>
            <a:endParaRPr lang="ru-RU" sz="44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2670" y="11400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44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71450"/>
            <a:ext cx="121920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этом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рассмотрении нововведение понимается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результат инновации,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инновационный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рассматривается как развитие трёх основных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этапов: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генерирование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идеи (в определённом случае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научное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открытие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идеи в прикладном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аспекте;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нововведения в 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практике.</a:t>
            </a:r>
            <a:endParaRPr lang="ru-RU" sz="33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 связи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этим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инновационный процесс можно рассматривать как процесс доведения научной идеи до стадии практического использования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реализация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связанных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этим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социально-педагогической среде.</a:t>
            </a:r>
          </a:p>
          <a:p>
            <a:pPr indent="457200" algn="just"/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обеспечивающая превращение идей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нововведение и формирующая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систему управления этим процессом, является инновационной деятельностью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3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7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451783"/>
            <a:ext cx="11658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Экспериментальная деятельность направлена на разработку, апробацию и внедрение новых образовательных технологий, образовательных ресурсов и осуществляется в форме экспериментов, порядок и условия проведения которых определяются </a:t>
            </a: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Правительством Российской Федерации</a:t>
            </a: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006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600"/>
              </a:spcBef>
            </a:pP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другая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этапов развития инновационного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процесса, которую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В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С. Лазарев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ней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выделяют следующие действия:</a:t>
            </a:r>
            <a:endParaRPr lang="ru-RU" sz="33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200"/>
              </a:spcBef>
            </a:pP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 определение потребности в изменениях;</a:t>
            </a:r>
            <a:endParaRPr lang="ru-RU" sz="33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200"/>
              </a:spcBef>
            </a:pP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 сбор информации и анализ ситуации;</a:t>
            </a:r>
            <a:endParaRPr lang="ru-RU" sz="33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200"/>
              </a:spcBef>
            </a:pP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 предварительный выбор или самостоятельная разработка нововведения;</a:t>
            </a:r>
            <a:endParaRPr lang="ru-RU" sz="33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200"/>
              </a:spcBef>
            </a:pP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 принятие решения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внедрении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(освоении);</a:t>
            </a:r>
            <a:endParaRPr lang="ru-RU" sz="33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200"/>
              </a:spcBef>
            </a:pP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 собственно само внедрение, включая пробное использование новшества;</a:t>
            </a:r>
            <a:endParaRPr lang="ru-RU" sz="33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200"/>
              </a:spcBef>
            </a:pP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 </a:t>
            </a:r>
            <a:r>
              <a:rPr lang="ru-RU" sz="33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институализация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длительное использование новшества, </a:t>
            </a:r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процессе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которого оно становится элементом повседневной </a:t>
            </a:r>
            <a:b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практики.</a:t>
            </a:r>
            <a:endParaRPr lang="ru-RU" sz="33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36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Инновации в образовании считаются новшествами, специально спроектированными, разработанными или случайно открытыми в порядке педагогической инициативы. В качестве содержания инновации могут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выступать:</a:t>
            </a:r>
          </a:p>
          <a:p>
            <a:pPr marL="914400" lvl="1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научно-теоретическое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знание определённой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новизны,</a:t>
            </a:r>
          </a:p>
          <a:p>
            <a:pPr marL="914400" lvl="1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эффективные образовательные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технологии,</a:t>
            </a:r>
          </a:p>
          <a:p>
            <a:pPr marL="914400" lvl="1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выполненный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 виде технологического описания проект эффективного инновационного педагогического опыта, готового к 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внедрению.</a:t>
            </a:r>
          </a:p>
          <a:p>
            <a:pPr indent="457200" algn="just">
              <a:spcBef>
                <a:spcPts val="600"/>
              </a:spcBef>
            </a:pP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Нововведения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это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новые качественные состояния учебно-воспитательного процесса, формирующиеся при внедрении в практику достижений педагогической и психологической наук, при использовании передового педагогического опыта.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07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870" y="299922"/>
            <a:ext cx="11775688" cy="5727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4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Инновации разрабатываются и проводятся не органами государственной власти, а работниками и организациями системы образования и науки.</a:t>
            </a:r>
            <a:endParaRPr lang="ru-RU" sz="4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4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Существуют различные виды инноваций, в зависимости от признака, по которому их разделяют </a:t>
            </a:r>
            <a:r>
              <a:rPr lang="ru-RU" sz="4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8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8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3797" y="486889"/>
            <a:ext cx="8573985" cy="91440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</a:rPr>
              <a:t>1. По видам деятельности</a:t>
            </a:r>
            <a:endParaRPr lang="ru-RU" sz="4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24468" y="2475571"/>
            <a:ext cx="5419493" cy="780585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</a:rPr>
              <a:t>педагогические</a:t>
            </a:r>
            <a:endParaRPr lang="ru-RU" sz="4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93896" y="2475571"/>
            <a:ext cx="5419493" cy="780585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</a:rPr>
              <a:t>управленческие</a:t>
            </a:r>
            <a:endParaRPr lang="ru-RU" sz="4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2955" y="4036742"/>
            <a:ext cx="5642517" cy="2475570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</a:rPr>
              <a:t>Обеспечивают педагогический процесс</a:t>
            </a:r>
            <a:endParaRPr lang="ru-RU" sz="4400" dirty="0">
              <a:solidFill>
                <a:schemeClr val="tx2">
                  <a:lumMod val="25000"/>
                </a:schemeClr>
              </a:solidFill>
            </a:endParaRPr>
          </a:p>
        </p:txBody>
      </p:sp>
      <p:cxnSp>
        <p:nvCxnSpPr>
          <p:cNvPr id="8" name="Прямая со стрелкой 7"/>
          <p:cNvCxnSpPr>
            <a:stCxn id="2" idx="2"/>
            <a:endCxn id="3" idx="0"/>
          </p:cNvCxnSpPr>
          <p:nvPr/>
        </p:nvCxnSpPr>
        <p:spPr>
          <a:xfrm flipH="1">
            <a:off x="3334215" y="1401289"/>
            <a:ext cx="2686575" cy="1074282"/>
          </a:xfrm>
          <a:prstGeom prst="straightConnector1">
            <a:avLst/>
          </a:prstGeom>
          <a:ln w="38100">
            <a:solidFill>
              <a:schemeClr val="tx2">
                <a:lumMod val="50000"/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  <a:endCxn id="4" idx="0"/>
          </p:cNvCxnSpPr>
          <p:nvPr/>
        </p:nvCxnSpPr>
        <p:spPr>
          <a:xfrm>
            <a:off x="6020790" y="1401289"/>
            <a:ext cx="3082853" cy="1074282"/>
          </a:xfrm>
          <a:prstGeom prst="straightConnector1">
            <a:avLst/>
          </a:prstGeom>
          <a:ln w="38100">
            <a:solidFill>
              <a:schemeClr val="tx2">
                <a:lumMod val="50000"/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2"/>
            <a:endCxn id="5" idx="0"/>
          </p:cNvCxnSpPr>
          <p:nvPr/>
        </p:nvCxnSpPr>
        <p:spPr>
          <a:xfrm flipH="1">
            <a:off x="3334214" y="3256156"/>
            <a:ext cx="1" cy="780586"/>
          </a:xfrm>
          <a:prstGeom prst="straightConnector1">
            <a:avLst/>
          </a:prstGeom>
          <a:ln w="38100">
            <a:solidFill>
              <a:schemeClr val="tx2">
                <a:lumMod val="50000"/>
                <a:alpha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60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6751" y="423746"/>
            <a:ext cx="10995103" cy="91440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</a:rPr>
              <a:t>2. По характеру вносимых изменений</a:t>
            </a:r>
            <a:endParaRPr lang="ru-RU" sz="4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" y="2185639"/>
            <a:ext cx="3166945" cy="780585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2">
                    <a:lumMod val="25000"/>
                  </a:schemeClr>
                </a:solidFill>
              </a:rPr>
              <a:t>радикальные</a:t>
            </a:r>
            <a:endParaRPr lang="ru-RU" sz="3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97398" y="2185638"/>
            <a:ext cx="3836022" cy="780585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2">
                    <a:lumMod val="25000"/>
                  </a:schemeClr>
                </a:solidFill>
              </a:rPr>
              <a:t>комбинаторные</a:t>
            </a:r>
            <a:endParaRPr lang="ru-RU" sz="3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463872" y="2185638"/>
            <a:ext cx="4742994" cy="780585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2">
                    <a:lumMod val="25000"/>
                  </a:schemeClr>
                </a:solidFill>
              </a:rPr>
              <a:t>модифицирующие</a:t>
            </a:r>
            <a:endParaRPr lang="ru-RU" sz="3400" dirty="0">
              <a:solidFill>
                <a:schemeClr val="tx2">
                  <a:lumMod val="25000"/>
                </a:schemeClr>
              </a:solidFill>
            </a:endParaRPr>
          </a:p>
        </p:txBody>
      </p:sp>
      <p:cxnSp>
        <p:nvCxnSpPr>
          <p:cNvPr id="7" name="Прямая со стрелкой 6"/>
          <p:cNvCxnSpPr>
            <a:endCxn id="4" idx="0"/>
          </p:cNvCxnSpPr>
          <p:nvPr/>
        </p:nvCxnSpPr>
        <p:spPr>
          <a:xfrm>
            <a:off x="5315409" y="1378987"/>
            <a:ext cx="0" cy="806651"/>
          </a:xfrm>
          <a:prstGeom prst="straightConnector1">
            <a:avLst/>
          </a:prstGeom>
          <a:ln w="38100">
            <a:solidFill>
              <a:schemeClr val="tx2">
                <a:lumMod val="5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1" y="3523786"/>
            <a:ext cx="3211552" cy="3166946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</a:rPr>
              <a:t>Основаны на принципиально новых идеях и подходах</a:t>
            </a:r>
            <a:endParaRPr lang="ru-RU" sz="36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463872" y="3523786"/>
            <a:ext cx="4728128" cy="3166946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</a:rPr>
              <a:t>Совершенствуют и дополняют соответствующие формы и образцы</a:t>
            </a:r>
            <a:endParaRPr lang="ru-RU" sz="36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97397" y="3523785"/>
            <a:ext cx="3836023" cy="3166947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</a:rPr>
              <a:t>Новое сочетание известных элементов</a:t>
            </a:r>
            <a:endParaRPr lang="ru-RU" sz="3600" dirty="0">
              <a:solidFill>
                <a:schemeClr val="tx2">
                  <a:lumMod val="25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>
            <a:endCxn id="3" idx="0"/>
          </p:cNvCxnSpPr>
          <p:nvPr/>
        </p:nvCxnSpPr>
        <p:spPr>
          <a:xfrm flipH="1">
            <a:off x="1583474" y="1378987"/>
            <a:ext cx="1007321" cy="806652"/>
          </a:xfrm>
          <a:prstGeom prst="straightConnector1">
            <a:avLst/>
          </a:prstGeom>
          <a:ln w="38100">
            <a:solidFill>
              <a:schemeClr val="tx2">
                <a:lumMod val="5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0"/>
          </p:cNvCxnSpPr>
          <p:nvPr/>
        </p:nvCxnSpPr>
        <p:spPr>
          <a:xfrm>
            <a:off x="8801100" y="1338146"/>
            <a:ext cx="1034269" cy="847492"/>
          </a:xfrm>
          <a:prstGeom prst="straightConnector1">
            <a:avLst/>
          </a:prstGeom>
          <a:ln w="38100">
            <a:solidFill>
              <a:schemeClr val="tx2">
                <a:lumMod val="5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1" idx="0"/>
          </p:cNvCxnSpPr>
          <p:nvPr/>
        </p:nvCxnSpPr>
        <p:spPr>
          <a:xfrm>
            <a:off x="5315409" y="2966223"/>
            <a:ext cx="0" cy="557562"/>
          </a:xfrm>
          <a:prstGeom prst="straightConnector1">
            <a:avLst/>
          </a:prstGeom>
          <a:ln w="38100">
            <a:solidFill>
              <a:schemeClr val="tx2">
                <a:lumMod val="5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9" idx="0"/>
          </p:cNvCxnSpPr>
          <p:nvPr/>
        </p:nvCxnSpPr>
        <p:spPr>
          <a:xfrm>
            <a:off x="1583474" y="2966223"/>
            <a:ext cx="22303" cy="557563"/>
          </a:xfrm>
          <a:prstGeom prst="straightConnector1">
            <a:avLst/>
          </a:prstGeom>
          <a:ln w="38100">
            <a:solidFill>
              <a:schemeClr val="tx2">
                <a:lumMod val="5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0" idx="0"/>
          </p:cNvCxnSpPr>
          <p:nvPr/>
        </p:nvCxnSpPr>
        <p:spPr>
          <a:xfrm flipH="1">
            <a:off x="9827936" y="2966223"/>
            <a:ext cx="7434" cy="557563"/>
          </a:xfrm>
          <a:prstGeom prst="straightConnector1">
            <a:avLst/>
          </a:prstGeom>
          <a:ln w="38100">
            <a:solidFill>
              <a:schemeClr val="tx2">
                <a:lumMod val="5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72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420" y="464587"/>
            <a:ext cx="11842596" cy="91440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tx2">
                    <a:lumMod val="25000"/>
                  </a:schemeClr>
                </a:solidFill>
              </a:rPr>
              <a:t>3</a:t>
            </a: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</a:rPr>
              <a:t>. По масштабу вносимых изменений</a:t>
            </a:r>
            <a:endParaRPr lang="ru-RU" sz="4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6453" y="2185638"/>
            <a:ext cx="3166945" cy="780585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2">
                    <a:lumMod val="25000"/>
                  </a:schemeClr>
                </a:solidFill>
              </a:rPr>
              <a:t>локальные</a:t>
            </a:r>
            <a:endParaRPr lang="ru-RU" sz="3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16245" y="2185638"/>
            <a:ext cx="3166945" cy="780585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2">
                    <a:lumMod val="25000"/>
                  </a:schemeClr>
                </a:solidFill>
              </a:rPr>
              <a:t>модульные</a:t>
            </a:r>
            <a:endParaRPr lang="ru-RU" sz="3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26037" y="2185637"/>
            <a:ext cx="3166945" cy="780585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2">
                    <a:lumMod val="25000"/>
                  </a:schemeClr>
                </a:solidFill>
              </a:rPr>
              <a:t>системные</a:t>
            </a:r>
            <a:endParaRPr lang="ru-RU" sz="3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9974" y="3523785"/>
            <a:ext cx="3679902" cy="3166946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5500"/>
              </a:lnSpc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</a:rPr>
              <a:t>Независимые друг от друга изменения компонентов</a:t>
            </a:r>
            <a:endParaRPr lang="ru-RU" sz="36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63415" y="3523786"/>
            <a:ext cx="3657601" cy="3166946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Полная реконструкция системы как целого</a:t>
            </a: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81706" y="3523785"/>
            <a:ext cx="3941016" cy="3166946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</a:rPr>
              <a:t>Взаимосвязанные группы нескольких локальных инноваций</a:t>
            </a:r>
            <a:endParaRPr lang="ru-RU" sz="3600" dirty="0">
              <a:solidFill>
                <a:schemeClr val="tx2">
                  <a:lumMod val="25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>
            <a:stCxn id="2" idx="2"/>
            <a:endCxn id="4" idx="0"/>
          </p:cNvCxnSpPr>
          <p:nvPr/>
        </p:nvCxnSpPr>
        <p:spPr>
          <a:xfrm>
            <a:off x="6099718" y="1378987"/>
            <a:ext cx="0" cy="806651"/>
          </a:xfrm>
          <a:prstGeom prst="straightConnector1">
            <a:avLst/>
          </a:prstGeom>
          <a:ln w="38100">
            <a:solidFill>
              <a:schemeClr val="tx2">
                <a:lumMod val="5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3" idx="0"/>
          </p:cNvCxnSpPr>
          <p:nvPr/>
        </p:nvCxnSpPr>
        <p:spPr>
          <a:xfrm flipH="1">
            <a:off x="2089926" y="1378986"/>
            <a:ext cx="1086483" cy="806652"/>
          </a:xfrm>
          <a:prstGeom prst="straightConnector1">
            <a:avLst/>
          </a:prstGeom>
          <a:ln w="38100">
            <a:solidFill>
              <a:schemeClr val="tx2">
                <a:lumMod val="5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0"/>
          </p:cNvCxnSpPr>
          <p:nvPr/>
        </p:nvCxnSpPr>
        <p:spPr>
          <a:xfrm>
            <a:off x="9244700" y="1378986"/>
            <a:ext cx="864810" cy="806651"/>
          </a:xfrm>
          <a:prstGeom prst="straightConnector1">
            <a:avLst/>
          </a:prstGeom>
          <a:ln w="38100">
            <a:solidFill>
              <a:schemeClr val="tx2">
                <a:lumMod val="5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6088564" y="2966222"/>
            <a:ext cx="11152" cy="557563"/>
          </a:xfrm>
          <a:prstGeom prst="straightConnector1">
            <a:avLst/>
          </a:prstGeom>
          <a:ln w="38100">
            <a:solidFill>
              <a:schemeClr val="tx2">
                <a:lumMod val="5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3" idx="2"/>
            <a:endCxn id="6" idx="0"/>
          </p:cNvCxnSpPr>
          <p:nvPr/>
        </p:nvCxnSpPr>
        <p:spPr>
          <a:xfrm flipH="1">
            <a:off x="2089925" y="2966223"/>
            <a:ext cx="1" cy="557562"/>
          </a:xfrm>
          <a:prstGeom prst="straightConnector1">
            <a:avLst/>
          </a:prstGeom>
          <a:ln w="38100">
            <a:solidFill>
              <a:schemeClr val="tx2">
                <a:lumMod val="5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7" idx="0"/>
          </p:cNvCxnSpPr>
          <p:nvPr/>
        </p:nvCxnSpPr>
        <p:spPr>
          <a:xfrm>
            <a:off x="10192215" y="2966222"/>
            <a:ext cx="1" cy="557564"/>
          </a:xfrm>
          <a:prstGeom prst="straightConnector1">
            <a:avLst/>
          </a:prstGeom>
          <a:ln w="38100">
            <a:solidFill>
              <a:schemeClr val="tx2">
                <a:lumMod val="5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33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9317" y="0"/>
            <a:ext cx="6423104" cy="91440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</a:rPr>
              <a:t>4. По проблематике</a:t>
            </a:r>
            <a:endParaRPr lang="ru-RU" sz="4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1739590"/>
            <a:ext cx="3189249" cy="5118410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400"/>
              </a:lnSpc>
            </a:pP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Инновации направленные на изменение всей школы в целом, на создание в ней воспитательной системы или иной системообразующей деятельности на оценке концептуальных идей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16919" y="1739590"/>
            <a:ext cx="2850066" cy="5118410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</a:rPr>
              <a:t>Инновации, направленные на разработку новых форм, технологий и методов учебно-воспитательного процесса</a:t>
            </a:r>
            <a:endParaRPr lang="ru-RU" sz="3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94655" y="1728439"/>
            <a:ext cx="2872367" cy="5118410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3600"/>
              </a:lnSpc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Инновации, направленные на отработку нового содержания образования и новых способов его структурирования </a:t>
            </a:r>
            <a:endParaRPr lang="ru-RU" sz="28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545442" y="1739590"/>
            <a:ext cx="2609384" cy="5118410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4500"/>
              </a:lnSpc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</a:rPr>
              <a:t>Инновации, направленные на разработку новых форм и систем управления</a:t>
            </a:r>
            <a:endParaRPr lang="ru-RU" sz="3000" dirty="0">
              <a:solidFill>
                <a:schemeClr val="tx2">
                  <a:lumMod val="25000"/>
                </a:schemeClr>
              </a:solidFill>
            </a:endParaRPr>
          </a:p>
        </p:txBody>
      </p:sp>
      <p:cxnSp>
        <p:nvCxnSpPr>
          <p:cNvPr id="8" name="Прямая со стрелкой 7"/>
          <p:cNvCxnSpPr>
            <a:stCxn id="2" idx="2"/>
            <a:endCxn id="4" idx="0"/>
          </p:cNvCxnSpPr>
          <p:nvPr/>
        </p:nvCxnSpPr>
        <p:spPr>
          <a:xfrm flipH="1">
            <a:off x="4841952" y="914400"/>
            <a:ext cx="1268917" cy="825190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3" idx="0"/>
          </p:cNvCxnSpPr>
          <p:nvPr/>
        </p:nvCxnSpPr>
        <p:spPr>
          <a:xfrm flipH="1">
            <a:off x="1594625" y="903249"/>
            <a:ext cx="2863542" cy="836341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6" idx="0"/>
          </p:cNvCxnSpPr>
          <p:nvPr/>
        </p:nvCxnSpPr>
        <p:spPr>
          <a:xfrm>
            <a:off x="7872761" y="914400"/>
            <a:ext cx="2977373" cy="825190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0"/>
          </p:cNvCxnSpPr>
          <p:nvPr/>
        </p:nvCxnSpPr>
        <p:spPr>
          <a:xfrm>
            <a:off x="6494654" y="911612"/>
            <a:ext cx="1436185" cy="816827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3808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420" y="245326"/>
            <a:ext cx="11842595" cy="1271239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tx2">
                    <a:lumMod val="25000"/>
                  </a:schemeClr>
                </a:solidFill>
              </a:rPr>
              <a:t>5</a:t>
            </a: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</a:rPr>
              <a:t>. В зависимости от области реализации или внедрения</a:t>
            </a:r>
            <a:endParaRPr lang="ru-RU" sz="4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301151" y="2475570"/>
            <a:ext cx="3719863" cy="4237464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В структуре взаимодействия участников педагогического процесса, в системе педагогических средств и т. д.</a:t>
            </a: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420" y="2475570"/>
            <a:ext cx="3077736" cy="2810108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В содержании образования</a:t>
            </a: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07571" y="2475570"/>
            <a:ext cx="3742164" cy="4237464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В технологиях обучения, в сфере воспитательных функций образовательной системы</a:t>
            </a: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cxnSp>
        <p:nvCxnSpPr>
          <p:cNvPr id="7" name="Прямая со стрелкой 6"/>
          <p:cNvCxnSpPr>
            <a:stCxn id="2" idx="2"/>
            <a:endCxn id="5" idx="0"/>
          </p:cNvCxnSpPr>
          <p:nvPr/>
        </p:nvCxnSpPr>
        <p:spPr>
          <a:xfrm flipH="1">
            <a:off x="5778653" y="1516565"/>
            <a:ext cx="321065" cy="959005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706138" y="1516564"/>
            <a:ext cx="1871084" cy="959006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3" idx="0"/>
          </p:cNvCxnSpPr>
          <p:nvPr/>
        </p:nvCxnSpPr>
        <p:spPr>
          <a:xfrm>
            <a:off x="8589920" y="1516565"/>
            <a:ext cx="1571163" cy="959005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8907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8868" y="156117"/>
            <a:ext cx="9121697" cy="91440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tx2">
                    <a:lumMod val="25000"/>
                  </a:schemeClr>
                </a:solidFill>
              </a:rPr>
              <a:t>6</a:t>
            </a: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</a:rPr>
              <a:t>. По источнику возникновения</a:t>
            </a:r>
            <a:endParaRPr lang="ru-RU" sz="4400" dirty="0">
              <a:solidFill>
                <a:schemeClr val="tx2">
                  <a:lumMod val="25000"/>
                </a:schemeClr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78420" y="1070517"/>
            <a:ext cx="11794272" cy="5196467"/>
            <a:chOff x="178420" y="1070517"/>
            <a:chExt cx="11794272" cy="5196467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78420" y="2475569"/>
              <a:ext cx="5330282" cy="3791415"/>
            </a:xfrm>
            <a:prstGeom prst="roundRect">
              <a:avLst/>
            </a:prstGeom>
            <a:noFill/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4400" b="1" dirty="0" smtClean="0">
                  <a:solidFill>
                    <a:schemeClr val="tx2">
                      <a:lumMod val="25000"/>
                    </a:schemeClr>
                  </a:solidFill>
                </a:rPr>
                <a:t>Внешние</a:t>
              </a:r>
              <a:r>
                <a:rPr lang="ru-RU" sz="4400" dirty="0" smtClean="0">
                  <a:solidFill>
                    <a:schemeClr val="tx2">
                      <a:lumMod val="25000"/>
                    </a:schemeClr>
                  </a:solidFill>
                </a:rPr>
                <a:t> (за пределами образовательной системы)</a:t>
              </a:r>
              <a:endParaRPr lang="ru-RU" sz="4400" dirty="0">
                <a:solidFill>
                  <a:schemeClr val="tx2">
                    <a:lumMod val="25000"/>
                  </a:schemeClr>
                </a:solidFill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6642410" y="2475568"/>
              <a:ext cx="5330282" cy="3791415"/>
            </a:xfrm>
            <a:prstGeom prst="roundRect">
              <a:avLst/>
            </a:prstGeom>
            <a:noFill/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ru-RU" sz="4400" b="1" dirty="0" smtClean="0">
                  <a:solidFill>
                    <a:schemeClr val="tx2">
                      <a:lumMod val="25000"/>
                    </a:schemeClr>
                  </a:solidFill>
                </a:rPr>
                <a:t>Внутренние</a:t>
              </a:r>
              <a:r>
                <a:rPr lang="ru-RU" sz="4400" dirty="0" smtClean="0">
                  <a:solidFill>
                    <a:schemeClr val="tx2">
                      <a:lumMod val="25000"/>
                    </a:schemeClr>
                  </a:solidFill>
                </a:rPr>
                <a:t> (разрабатываются внутри образовательной системы)</a:t>
              </a:r>
              <a:endParaRPr lang="ru-RU" sz="4400" dirty="0">
                <a:solidFill>
                  <a:schemeClr val="tx2">
                    <a:lumMod val="25000"/>
                  </a:schemeClr>
                </a:solidFill>
              </a:endParaRPr>
            </a:p>
          </p:txBody>
        </p:sp>
        <p:cxnSp>
          <p:nvCxnSpPr>
            <p:cNvPr id="5" name="Прямая со стрелкой 4"/>
            <p:cNvCxnSpPr/>
            <p:nvPr/>
          </p:nvCxnSpPr>
          <p:spPr>
            <a:xfrm flipH="1">
              <a:off x="2843561" y="1070517"/>
              <a:ext cx="3256155" cy="1405051"/>
            </a:xfrm>
            <a:prstGeom prst="straightConnector1">
              <a:avLst/>
            </a:prstGeom>
            <a:ln w="38100">
              <a:solidFill>
                <a:schemeClr val="tx2">
                  <a:lumMod val="25000"/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>
              <a:stCxn id="2" idx="2"/>
              <a:endCxn id="4" idx="0"/>
            </p:cNvCxnSpPr>
            <p:nvPr/>
          </p:nvCxnSpPr>
          <p:spPr>
            <a:xfrm>
              <a:off x="6099717" y="1070517"/>
              <a:ext cx="3207834" cy="1405051"/>
            </a:xfrm>
            <a:prstGeom prst="straightConnector1">
              <a:avLst/>
            </a:prstGeom>
            <a:ln w="38100">
              <a:solidFill>
                <a:schemeClr val="tx2">
                  <a:lumMod val="25000"/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19495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420" y="2475569"/>
            <a:ext cx="5330282" cy="3791415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4400" b="1" dirty="0" smtClean="0">
                <a:solidFill>
                  <a:schemeClr val="tx2">
                    <a:lumMod val="25000"/>
                  </a:schemeClr>
                </a:solidFill>
              </a:rPr>
              <a:t>Единичные </a:t>
            </a:r>
            <a:endParaRPr lang="ru-RU" sz="4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642410" y="2475568"/>
            <a:ext cx="5330282" cy="3791415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4400" b="1" dirty="0" smtClean="0">
                <a:solidFill>
                  <a:schemeClr val="tx2">
                    <a:lumMod val="25000"/>
                  </a:schemeClr>
                </a:solidFill>
              </a:rPr>
              <a:t>Диффузные </a:t>
            </a:r>
            <a:endParaRPr lang="ru-RU" sz="4400" dirty="0">
              <a:solidFill>
                <a:schemeClr val="tx2">
                  <a:lumMod val="25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843561" y="1070517"/>
            <a:ext cx="3256155" cy="1405051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>
            <a:off x="6099717" y="1070517"/>
            <a:ext cx="3207834" cy="1405051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538868" y="156117"/>
            <a:ext cx="9121697" cy="91440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tx2">
                    <a:lumMod val="25000"/>
                  </a:schemeClr>
                </a:solidFill>
              </a:rPr>
              <a:t>7</a:t>
            </a: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</a:rPr>
              <a:t>. По масштабу использования</a:t>
            </a:r>
            <a:endParaRPr lang="ru-RU" sz="44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128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" y="0"/>
            <a:ext cx="11791950" cy="688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580"/>
              </a:spcBef>
              <a:defRPr/>
            </a:pPr>
            <a:r>
              <a:rPr lang="ru-RU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 ПЕДАГОГИЧЕСКАЯ (НОВОВВЕДЕНИЕ) </a:t>
            </a:r>
            <a:endParaRPr lang="ru-RU" sz="36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90000"/>
              </a:lnSpc>
              <a:spcBef>
                <a:spcPts val="580"/>
              </a:spcBef>
              <a:buAutoNum type="arabicParenR"/>
              <a:defRPr/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целенаправленное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изменение, вносящее в образовательную среду стабильные элементы (новшества), улучшающие характеристики отдельных частей, компонентов и самой образовательной системы в целом; </a:t>
            </a:r>
            <a:endParaRPr lang="ru-RU" sz="36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90000"/>
              </a:lnSpc>
              <a:spcBef>
                <a:spcPts val="580"/>
              </a:spcBef>
              <a:buAutoNum type="arabicParenR"/>
              <a:defRPr/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новшества (нового средства, метода, методики, технологии, программы и т.п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marL="514350" indent="-514350" algn="just">
              <a:lnSpc>
                <a:spcPct val="90000"/>
              </a:lnSpc>
              <a:spcBef>
                <a:spcPts val="580"/>
              </a:spcBef>
              <a:buAutoNum type="arabicParenR"/>
              <a:defRPr/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идеальных методик и программ, их внедрение в образовательный процесс и их творческое переосмысление. </a:t>
            </a:r>
            <a:endParaRPr lang="en-US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90000"/>
              </a:lnSpc>
              <a:spcBef>
                <a:spcPts val="580"/>
              </a:spcBef>
              <a:defRPr/>
            </a:pPr>
            <a:r>
              <a:rPr lang="en-US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Мижериков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В.А. Словарь….)</a:t>
            </a:r>
          </a:p>
        </p:txBody>
      </p:sp>
    </p:spTree>
    <p:extLst>
      <p:ext uri="{BB962C8B-B14F-4D97-AF65-F5344CB8AC3E}">
        <p14:creationId xmlns:p14="http://schemas.microsoft.com/office/powerpoint/2010/main" val="28775732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722" y="0"/>
            <a:ext cx="11820293" cy="1226634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tx2">
                    <a:lumMod val="25000"/>
                  </a:schemeClr>
                </a:solidFill>
              </a:rPr>
              <a:t>8</a:t>
            </a: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</a:rPr>
              <a:t>. В зависимости от функциональных возможностей</a:t>
            </a:r>
            <a:endParaRPr lang="ru-RU" sz="4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0722" y="1628076"/>
            <a:ext cx="3639015" cy="1471963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Нововведения – условия  </a:t>
            </a: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2068" y="1650378"/>
            <a:ext cx="3323064" cy="1449661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Нововведения – продукты  </a:t>
            </a: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047463" y="1650378"/>
            <a:ext cx="3973552" cy="1449661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Организационно-управленческие нововведения</a:t>
            </a: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3501481"/>
            <a:ext cx="3839737" cy="3356519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Обеспечивают эффективный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обра-зовательный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процесс (новое содержание образования,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иннова-ционные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образова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-тельные среды, социокультурные условия и т. 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</a:rPr>
              <a:t>д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.)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07727" y="3501480"/>
            <a:ext cx="3397406" cy="3356520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Педагогические средства, технологические образовательные проекты и т.д.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47463" y="3486612"/>
            <a:ext cx="3973552" cy="3371388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Качественно новые решения в структуре образовательных систем и управленческих процедурах, обеспечивающих их функционирование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cxnSp>
        <p:nvCxnSpPr>
          <p:cNvPr id="9" name="Прямая со стрелкой 8"/>
          <p:cNvCxnSpPr>
            <a:stCxn id="2" idx="2"/>
            <a:endCxn id="3" idx="0"/>
          </p:cNvCxnSpPr>
          <p:nvPr/>
        </p:nvCxnSpPr>
        <p:spPr>
          <a:xfrm flipH="1">
            <a:off x="2020230" y="1226634"/>
            <a:ext cx="4090639" cy="401442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5" idx="0"/>
          </p:cNvCxnSpPr>
          <p:nvPr/>
        </p:nvCxnSpPr>
        <p:spPr>
          <a:xfrm>
            <a:off x="5977054" y="1226634"/>
            <a:ext cx="4057185" cy="423744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977054" y="1204332"/>
            <a:ext cx="0" cy="446046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020229" y="3100039"/>
            <a:ext cx="0" cy="446046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902713" y="3100039"/>
            <a:ext cx="0" cy="446046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0052825" y="3100039"/>
            <a:ext cx="0" cy="446046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5796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118" y="220714"/>
            <a:ext cx="4884233" cy="2054135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b="1" i="1" dirty="0">
                <a:solidFill>
                  <a:schemeClr val="tx2">
                    <a:lumMod val="25000"/>
                  </a:schemeClr>
                </a:solidFill>
              </a:rPr>
              <a:t>9</a:t>
            </a:r>
            <a:r>
              <a:rPr lang="ru-RU" sz="3400" b="1" i="1" dirty="0" smtClean="0">
                <a:solidFill>
                  <a:schemeClr val="tx2">
                    <a:lumMod val="25000"/>
                  </a:schemeClr>
                </a:solidFill>
              </a:rPr>
              <a:t>. По масштабности и социально-педагогической значимости</a:t>
            </a:r>
            <a:endParaRPr lang="ru-RU" sz="3400" b="1" i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6118" y="2942768"/>
            <a:ext cx="2943921" cy="937856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lang="ru-RU" sz="3200" b="1" kern="0" spc="-100" dirty="0" smtClean="0">
                <a:solidFill>
                  <a:schemeClr val="tx2">
                    <a:lumMod val="25000"/>
                  </a:schemeClr>
                </a:solidFill>
              </a:rPr>
              <a:t>Федеральные </a:t>
            </a:r>
            <a:endParaRPr lang="ru-RU" sz="3200" b="1" kern="0" spc="-1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43452" y="2942768"/>
            <a:ext cx="2981094" cy="937856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lang="ru-RU" sz="3200" b="1" kern="0" spc="-100" dirty="0" smtClean="0">
                <a:solidFill>
                  <a:schemeClr val="tx2">
                    <a:lumMod val="25000"/>
                  </a:schemeClr>
                </a:solidFill>
              </a:rPr>
              <a:t>Региональные </a:t>
            </a:r>
            <a:endParaRPr lang="ru-RU" sz="3200" b="1" kern="0" spc="-1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98633" y="903251"/>
            <a:ext cx="3813718" cy="970154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lang="ru-RU" sz="3200" b="1" kern="0" spc="-100" dirty="0">
                <a:solidFill>
                  <a:schemeClr val="tx2">
                    <a:lumMod val="25000"/>
                  </a:schemeClr>
                </a:solidFill>
              </a:rPr>
              <a:t>С</a:t>
            </a:r>
            <a:r>
              <a:rPr lang="ru-RU" sz="3200" b="1" kern="0" spc="-100" dirty="0" smtClean="0">
                <a:solidFill>
                  <a:schemeClr val="tx2">
                    <a:lumMod val="25000"/>
                  </a:schemeClr>
                </a:solidFill>
              </a:rPr>
              <a:t>убрегиональные </a:t>
            </a:r>
            <a:endParaRPr lang="ru-RU" sz="3200" b="1" kern="0" spc="-1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05492" y="2308303"/>
            <a:ext cx="4296937" cy="4282068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</a:rPr>
              <a:t>Предназначены для образовательных учреждений определенного типа и для конкретных профессионально-типологических групп педагогов</a:t>
            </a:r>
            <a:endParaRPr lang="ru-RU" sz="3000" dirty="0">
              <a:solidFill>
                <a:schemeClr val="tx2">
                  <a:lumMod val="25000"/>
                </a:schemeClr>
              </a:solidFill>
            </a:endParaRPr>
          </a:p>
        </p:txBody>
      </p:sp>
      <p:cxnSp>
        <p:nvCxnSpPr>
          <p:cNvPr id="7" name="Прямая со стрелкой 6"/>
          <p:cNvCxnSpPr>
            <a:endCxn id="3" idx="0"/>
          </p:cNvCxnSpPr>
          <p:nvPr/>
        </p:nvCxnSpPr>
        <p:spPr>
          <a:xfrm flipH="1">
            <a:off x="1628079" y="2308303"/>
            <a:ext cx="535258" cy="634465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501483" y="2274849"/>
            <a:ext cx="602166" cy="667919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" idx="1"/>
          </p:cNvCxnSpPr>
          <p:nvPr/>
        </p:nvCxnSpPr>
        <p:spPr>
          <a:xfrm>
            <a:off x="5040351" y="1247781"/>
            <a:ext cx="758282" cy="140547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705492" y="1873405"/>
            <a:ext cx="680224" cy="434898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8363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660" y="114688"/>
            <a:ext cx="11720355" cy="981115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10. По признаку интенсивности инновационного изменения или уровню инновационности</a:t>
            </a:r>
            <a:endParaRPr lang="ru-RU" sz="2800" b="1" i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72284" y="1492590"/>
            <a:ext cx="11748731" cy="1000229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Инновации нулевого порядка 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– 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регенерирование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первоначальных свойств системы (воспроизводство традиционной образовательной системы или ее элемента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69682" y="543296"/>
            <a:ext cx="200722" cy="7013"/>
          </a:xfrm>
          <a:prstGeom prst="line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9682" y="543296"/>
            <a:ext cx="0" cy="5673919"/>
          </a:xfrm>
          <a:prstGeom prst="line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2407" y="1821549"/>
            <a:ext cx="199877" cy="0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00783" y="3267738"/>
            <a:ext cx="199877" cy="0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00783" y="6217215"/>
            <a:ext cx="199877" cy="0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05109" y="4758730"/>
            <a:ext cx="199877" cy="0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272283" y="2889605"/>
            <a:ext cx="11748731" cy="803161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Инновации первого порядка 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– характеризуются количественными изменениями в системе при неизменном его качестве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93264" y="4088378"/>
            <a:ext cx="11727751" cy="1283721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Инновации второго порядка 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– перегруппировка элементов системы и организационные изменения (новая комбинация известных педагогических средств, изменение последовательности, правил их использования и т.д.)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00660" y="5704577"/>
            <a:ext cx="11720354" cy="1090289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Инновации третьего порядка 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– адаптационные изменения образователь-ной системы в новых условиях без выхода за пределы старой модели образования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2217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3874" y="126141"/>
            <a:ext cx="11677986" cy="810872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</a:rPr>
              <a:t>10. По признаку интенсивности инновационного изменения или уровню инновационности </a:t>
            </a:r>
            <a:r>
              <a:rPr lang="ru-RU" sz="2800" i="1" dirty="0" smtClean="0">
                <a:solidFill>
                  <a:schemeClr val="tx2">
                    <a:lumMod val="25000"/>
                  </a:schemeClr>
                </a:solidFill>
              </a:rPr>
              <a:t>(продолжение)</a:t>
            </a:r>
            <a:endParaRPr lang="ru-RU" sz="2800" b="1" i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3874" y="3967764"/>
            <a:ext cx="11858149" cy="1221766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Инновации шестого порядка 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–  создаются образовательные системы «нового вида» с качественным изменением функциональных свойств системы при сохранении системообразующего функционального принципа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3851" y="5414501"/>
            <a:ext cx="11858149" cy="1242156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300"/>
              </a:lnSpc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Инновации седьмого порядка 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–  представляют высшее, коренное изменение образовательных систем, в ходе которого меняется основной функциональный принцип системы. Появляется «новый род» образовательных (педагогических систем)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3851" y="2862057"/>
            <a:ext cx="11848126" cy="880737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lang="ru-RU" sz="2400" b="1" kern="0" spc="-100" dirty="0" smtClean="0">
                <a:solidFill>
                  <a:schemeClr val="tx2">
                    <a:lumMod val="25000"/>
                  </a:schemeClr>
                </a:solidFill>
              </a:rPr>
              <a:t>Инновации пятого порядка </a:t>
            </a:r>
            <a:r>
              <a:rPr lang="ru-RU" sz="2400" kern="0" spc="-100" dirty="0" smtClean="0">
                <a:solidFill>
                  <a:schemeClr val="tx2">
                    <a:lumMod val="25000"/>
                  </a:schemeClr>
                </a:solidFill>
              </a:rPr>
              <a:t>– инициируют создание базовых систем «нового поколения» ( изменение всех или большинства первоначальных свойств системы)</a:t>
            </a:r>
            <a:endParaRPr lang="ru-RU" sz="2400" b="1" kern="0" spc="-1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3874" y="1111227"/>
            <a:ext cx="11848126" cy="1508354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ru-RU" sz="2400" b="1" kern="0" spc="-100" dirty="0" smtClean="0">
                <a:solidFill>
                  <a:schemeClr val="tx2">
                    <a:lumMod val="25000"/>
                  </a:schemeClr>
                </a:solidFill>
              </a:rPr>
              <a:t>Инновации четвертого порядка – </a:t>
            </a:r>
            <a:r>
              <a:rPr lang="ru-RU" sz="2400" kern="0" spc="-100" dirty="0" smtClean="0">
                <a:solidFill>
                  <a:schemeClr val="tx2">
                    <a:lumMod val="25000"/>
                  </a:schemeClr>
                </a:solidFill>
              </a:rPr>
              <a:t>содержат новый вариант решения (чаще всего простейшие качественные изменения в отдельных компонентах образователь-ной системы, обеспечивающие некоторое расширение ее функциональных возможностей)</a:t>
            </a:r>
            <a:endParaRPr lang="ru-RU" sz="2400" b="1" kern="0" spc="-100" dirty="0">
              <a:solidFill>
                <a:schemeClr val="tx2">
                  <a:lumMod val="25000"/>
                </a:schemeClr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33974" y="1991452"/>
            <a:ext cx="199877" cy="0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33974" y="3374203"/>
            <a:ext cx="199877" cy="0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3974" y="577903"/>
            <a:ext cx="0" cy="5466058"/>
          </a:xfrm>
          <a:prstGeom prst="line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33974" y="4493320"/>
            <a:ext cx="199877" cy="0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33974" y="6043961"/>
            <a:ext cx="199877" cy="0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133129" y="531577"/>
            <a:ext cx="200722" cy="7013"/>
          </a:xfrm>
          <a:prstGeom prst="line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10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779" y="91628"/>
            <a:ext cx="11572178" cy="102870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</a:rPr>
              <a:t>11. По осмыслению перед внедрением инноваций</a:t>
            </a:r>
            <a:endParaRPr lang="ru-RU" sz="36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650379"/>
            <a:ext cx="3806283" cy="5207622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</a:rPr>
              <a:t>Случайные</a:t>
            </a:r>
            <a:r>
              <a:rPr lang="ru-RU" sz="2500" dirty="0" smtClean="0">
                <a:solidFill>
                  <a:schemeClr val="tx2">
                    <a:lumMod val="25000"/>
                  </a:schemeClr>
                </a:solidFill>
              </a:rPr>
              <a:t> –инновации надуман </a:t>
            </a:r>
            <a:r>
              <a:rPr lang="ru-RU" sz="2500" dirty="0" err="1" smtClean="0">
                <a:solidFill>
                  <a:schemeClr val="tx2">
                    <a:lumMod val="25000"/>
                  </a:schemeClr>
                </a:solidFill>
              </a:rPr>
              <a:t>ные</a:t>
            </a:r>
            <a:r>
              <a:rPr lang="ru-RU" sz="2500" dirty="0" smtClean="0">
                <a:solidFill>
                  <a:schemeClr val="tx2">
                    <a:lumMod val="25000"/>
                  </a:schemeClr>
                </a:solidFill>
              </a:rPr>
              <a:t> и привнесенные извне, не вытекаю-</a:t>
            </a:r>
            <a:r>
              <a:rPr lang="ru-RU" sz="2500" dirty="0" err="1" smtClean="0">
                <a:solidFill>
                  <a:schemeClr val="tx2">
                    <a:lumMod val="25000"/>
                  </a:schemeClr>
                </a:solidFill>
              </a:rPr>
              <a:t>щие</a:t>
            </a:r>
            <a:r>
              <a:rPr lang="ru-RU" sz="2500" dirty="0" smtClean="0">
                <a:solidFill>
                  <a:schemeClr val="tx2">
                    <a:lumMod val="25000"/>
                  </a:schemeClr>
                </a:solidFill>
              </a:rPr>
              <a:t> из логики раз-вития образователь-ной системы. Чаще всего они внедряют-</a:t>
            </a:r>
            <a:r>
              <a:rPr lang="ru-RU" sz="2500" dirty="0" err="1" smtClean="0">
                <a:solidFill>
                  <a:schemeClr val="tx2">
                    <a:lumMod val="25000"/>
                  </a:schemeClr>
                </a:solidFill>
              </a:rPr>
              <a:t>ся</a:t>
            </a:r>
            <a:r>
              <a:rPr lang="ru-RU" sz="2500" dirty="0" smtClean="0">
                <a:solidFill>
                  <a:schemeClr val="tx2">
                    <a:lumMod val="25000"/>
                  </a:schemeClr>
                </a:solidFill>
              </a:rPr>
              <a:t> по приказу выше-стоящего </a:t>
            </a:r>
            <a:r>
              <a:rPr lang="ru-RU" sz="2500" dirty="0" err="1" smtClean="0">
                <a:solidFill>
                  <a:schemeClr val="tx2">
                    <a:lumMod val="25000"/>
                  </a:schemeClr>
                </a:solidFill>
              </a:rPr>
              <a:t>руководс-тва</a:t>
            </a:r>
            <a:r>
              <a:rPr lang="ru-RU" sz="2500" dirty="0" smtClean="0">
                <a:solidFill>
                  <a:schemeClr val="tx2">
                    <a:lumMod val="25000"/>
                  </a:schemeClr>
                </a:solidFill>
              </a:rPr>
              <a:t> и обречены на поражение</a:t>
            </a:r>
            <a:endParaRPr lang="ru-RU" sz="25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07727" y="1650378"/>
            <a:ext cx="3107473" cy="5207623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</a:rPr>
              <a:t>Полезные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–инновации,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соот-ветствующие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мис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сии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образовате-льного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учрежде-ния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, но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неподго-товленными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целя-ми и критериями, не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составляющи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-ми единого цело-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го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с системой учебного заведения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20940" y="1628077"/>
            <a:ext cx="4671060" cy="5229924"/>
          </a:xfrm>
          <a:prstGeom prst="round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</a:rPr>
              <a:t>Системные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–инновации, выведенные из проблемно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го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поля с четко обозначен-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ными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целями и задачами. Строятся на основе учета интересов учащихся и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пе-дагогов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и носят характер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приемственности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с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тради-циями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. Они тщательно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гото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вятся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, экспортируются и обеспечиваются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необходи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мыми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 средствами (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</a:rPr>
              <a:t>кадро-выми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, материальными, научно-методическими)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020230" y="1120328"/>
            <a:ext cx="3956823" cy="507749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977053" y="1120328"/>
            <a:ext cx="4115729" cy="484616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977053" y="1120328"/>
            <a:ext cx="1" cy="530050"/>
          </a:xfrm>
          <a:prstGeom prst="straightConnector1">
            <a:avLst/>
          </a:prstGeom>
          <a:ln w="38100">
            <a:solidFill>
              <a:schemeClr val="tx2">
                <a:lumMod val="2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0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" y="0"/>
            <a:ext cx="118300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800"/>
              </a:spcAft>
            </a:pP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основе выше изложенного </a:t>
            </a: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сформулировать </a:t>
            </a:r>
            <a:r>
              <a:rPr lang="ru-RU" sz="4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основную закономерность проектирования</a:t>
            </a: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инноваций</a:t>
            </a: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чем выше ранг инноваций, тем больше требования </a:t>
            </a: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научно обоснованному </a:t>
            </a: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управлению инновационным процессом.</a:t>
            </a:r>
            <a:endParaRPr lang="ru-RU" sz="44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50" y="4057233"/>
            <a:ext cx="1202055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defRPr/>
            </a:pP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процессы в системе </a:t>
            </a: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— </a:t>
            </a:r>
            <a:r>
              <a:rPr lang="ru-RU" sz="4400" b="1" i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управляемые</a:t>
            </a:r>
            <a:r>
              <a:rPr lang="ru-RU" sz="4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процессы создания, восприятия, оценки</a:t>
            </a: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освоения и применения педагогических новшеств.</a:t>
            </a:r>
          </a:p>
        </p:txBody>
      </p:sp>
    </p:spTree>
    <p:extLst>
      <p:ext uri="{BB962C8B-B14F-4D97-AF65-F5344CB8AC3E}">
        <p14:creationId xmlns:p14="http://schemas.microsoft.com/office/powerpoint/2010/main" val="21840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" y="0"/>
            <a:ext cx="1188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 как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речь идет о процессе освоения нового, то важно предоставлять структуру инновационного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 (по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материалам М.М. Поташника и В.С.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Лазарева):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50" y="1375410"/>
            <a:ext cx="11887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3200" b="1" u="sng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Деятельностная</a:t>
            </a:r>
            <a:r>
              <a:rPr lang="ru-RU" sz="3200" b="1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u="sng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</a:t>
            </a: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представляет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совокупность компонентов: мотивы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формы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методы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результаты.</a:t>
            </a:r>
          </a:p>
          <a:p>
            <a:pPr indent="449580" algn="just">
              <a:spcAft>
                <a:spcPts val="0"/>
              </a:spcAft>
            </a:pPr>
            <a:r>
              <a:rPr lang="ru-RU" sz="3200" b="1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Субъективная структура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 инновационную деятельность всех субъектов развития ОУ: директора, учителей, ученых, учащихся, родителей, коллектива. Субъектная структура учитывает функциональное и ролевое соотношение всех участников каждого из этапов инновационного процесса.</a:t>
            </a:r>
          </a:p>
          <a:p>
            <a:pPr indent="449580" algn="just">
              <a:spcAft>
                <a:spcPts val="0"/>
              </a:spcAft>
            </a:pPr>
            <a:r>
              <a:rPr lang="ru-RU" sz="3200" b="1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Уровневая </a:t>
            </a:r>
            <a:r>
              <a:rPr lang="ru-RU" sz="3200" b="1" u="sng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</a:t>
            </a: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взаимосвязанную инновационную деятельность на федеральном, региональном, районном и учрежденческом уровнях.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3219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33350"/>
            <a:ext cx="118681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3200" b="1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Содержательная структура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предполагает рождение, разработку и освоение новшеств в обучении, воспитании, организации УВП, в управлении и т.д.</a:t>
            </a:r>
          </a:p>
          <a:p>
            <a:pPr indent="449580" algn="just">
              <a:spcAft>
                <a:spcPts val="0"/>
              </a:spcAft>
            </a:pPr>
            <a:r>
              <a:rPr lang="ru-RU" sz="3200" b="1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жизненного цикла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выражается в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следующих этапах: возникновение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быстрый рост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зрелость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освоение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диффузия  (проникновение)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насыщение (освоенность многими)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длительность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исчерпаемость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49580" algn="just">
              <a:spcAft>
                <a:spcPts val="0"/>
              </a:spcAft>
            </a:pPr>
            <a:r>
              <a:rPr lang="ru-RU" sz="3200" b="1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генезиса инноваций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(очень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близкая к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предыдущей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возникновение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идеи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проектирование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внедрение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широкое использование. </a:t>
            </a:r>
          </a:p>
          <a:p>
            <a:pPr indent="449580" algn="just">
              <a:spcAft>
                <a:spcPts val="0"/>
              </a:spcAft>
            </a:pPr>
            <a:r>
              <a:rPr lang="ru-RU" sz="3200" b="1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Управленческая структура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предполагает взаимодействие управленческих действий: планирование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руководство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контроль.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093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350" y="501640"/>
            <a:ext cx="119253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1200"/>
              </a:spcAft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Действенность инновационной работы обеспечивается рядом факторов:</a:t>
            </a:r>
          </a:p>
          <a:p>
            <a:pPr marL="720000" indent="6120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правовыми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0000" indent="6120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организационно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педагогическими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0000" indent="6120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600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программно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методическими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технологическими)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0000" indent="6120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кадровыми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0000" indent="6120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психологическими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0000" indent="6120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600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контрольно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прогностическими</a:t>
            </a:r>
            <a:endParaRPr lang="ru-RU" sz="36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561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145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ts val="5300"/>
              </a:lnSpc>
            </a:pPr>
            <a:r>
              <a:rPr lang="ru-RU" sz="4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 </a:t>
            </a:r>
            <a:r>
              <a:rPr lang="ru-RU" sz="4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современной российской системе </a:t>
            </a:r>
            <a:r>
              <a:rPr lang="ru-RU" sz="4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 можно выделить </a:t>
            </a:r>
            <a:r>
              <a:rPr lang="ru-RU" sz="48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два типа учебно-воспитательных учреждений</a:t>
            </a:r>
            <a:r>
              <a:rPr lang="ru-RU" sz="4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традиционные и развивающиеся. </a:t>
            </a:r>
            <a:endParaRPr lang="ru-RU" sz="48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5300"/>
              </a:lnSpc>
            </a:pPr>
            <a:r>
              <a:rPr lang="ru-RU" sz="4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4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традиционных</a:t>
            </a:r>
            <a:r>
              <a:rPr lang="ru-RU" sz="4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 характерно стабильное функционирование, направленное на поддержание однажды заведенного порядка. </a:t>
            </a:r>
            <a:endParaRPr lang="ru-RU" sz="48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5300"/>
              </a:lnSpc>
            </a:pPr>
            <a:r>
              <a:rPr lang="ru-RU" sz="4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4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развивающихся</a:t>
            </a:r>
            <a:r>
              <a:rPr lang="ru-RU" sz="4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 характерен поисковый режим.</a:t>
            </a:r>
            <a:endParaRPr lang="ru-RU" sz="48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99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975" y="-44871"/>
            <a:ext cx="118300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Основные направления и объекты инновационных преобразований в педагогике</a:t>
            </a:r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40014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Создание индивидуально благоприятных условий для развития и самореализации личности каждого субъекта образовательного процесса на основе выбора, плюрализма, поддержки индивидуальности обучающихся, вариативности содержания и диверсификации сети учреждений образования.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318570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Разработка концепций  и стратегий образования и образовательных учреждений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Обновление содержания образования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Изменение и разработка новых технологий обучения и воспитания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Совершенствование управления образовательными учреждениями и системой образования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18472515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0"/>
            <a:ext cx="11772900" cy="127635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характеристике личности, которую стремится формировать педагог: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1825625"/>
            <a:ext cx="11772900" cy="4281488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36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традиционной школе</a:t>
            </a:r>
            <a:r>
              <a:rPr lang="ru-RU" alt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учебный процесс направлен на усвоение определённых правил деятельности, в усвоении и повторении школьниками существующего социального опыта.</a:t>
            </a:r>
            <a:r>
              <a:rPr lang="ru-RU" altLang="ru-RU" sz="36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ru-RU" altLang="ru-RU" sz="3600" b="1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36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инновационной школе</a:t>
            </a:r>
            <a:r>
              <a:rPr lang="ru-RU" alt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учителя стремятся развить у учащегося способности к творческим действиям в нестандартных ситуациях </a:t>
            </a:r>
          </a:p>
        </p:txBody>
      </p:sp>
    </p:spTree>
    <p:extLst>
      <p:ext uri="{BB962C8B-B14F-4D97-AF65-F5344CB8AC3E}">
        <p14:creationId xmlns:p14="http://schemas.microsoft.com/office/powerpoint/2010/main" val="8547828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09550" y="209550"/>
            <a:ext cx="11830049" cy="73183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характеристике дидактических целей: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09549" y="1543050"/>
            <a:ext cx="11830049" cy="452596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ru-RU" altLang="ru-RU" sz="4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традиционной школе</a:t>
            </a:r>
            <a:r>
              <a:rPr lang="ru-RU" altLang="ru-RU" sz="4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всегда делался акцент на воспроизведении готовых знаний</a:t>
            </a:r>
          </a:p>
          <a:p>
            <a:pPr algn="just">
              <a:lnSpc>
                <a:spcPct val="90000"/>
              </a:lnSpc>
              <a:spcBef>
                <a:spcPts val="3000"/>
              </a:spcBef>
            </a:pPr>
            <a:r>
              <a:rPr lang="ru-RU" altLang="ru-RU" sz="4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инновационной</a:t>
            </a:r>
            <a:r>
              <a:rPr lang="ru-RU" altLang="ru-RU" sz="4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же педагоги стремятся сформировать способности к дальнейшему самостоятельному приобретению знаний, формируют критичность мнения, независимость суждений </a:t>
            </a:r>
          </a:p>
        </p:txBody>
      </p:sp>
    </p:spTree>
    <p:extLst>
      <p:ext uri="{BB962C8B-B14F-4D97-AF65-F5344CB8AC3E}">
        <p14:creationId xmlns:p14="http://schemas.microsoft.com/office/powerpoint/2010/main" val="6675487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285750"/>
            <a:ext cx="12192000" cy="73183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характеристике воспитательных целей: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050" y="1322388"/>
            <a:ext cx="11811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традиционной школе</a:t>
            </a:r>
            <a:r>
              <a:rPr lang="ru-RU" alt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налицо приоритет воспитания, провозглашающий это самое воспитание как культивирование самостоятельности, сотрудничества только при необходимости, как воспитание в ребенке четкой нравственной и мировоззренческой позиции.</a:t>
            </a:r>
            <a:r>
              <a:rPr lang="ru-RU" altLang="ru-RU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71500" indent="-571500" algn="just">
              <a:lnSpc>
                <a:spcPct val="8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ru-RU" altLang="ru-RU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инновационной</a:t>
            </a:r>
            <a:r>
              <a:rPr lang="ru-RU" alt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же </a:t>
            </a:r>
            <a:r>
              <a:rPr lang="ru-RU" altLang="ru-RU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alt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учитель работает под девизом: «Обучая, я воспитываю; воспитывая, я обучаю!». Не разделяя эти два процесса, педагог воспитывает в ребенке стремление к реализации его индивидуальных возможностей </a:t>
            </a:r>
          </a:p>
        </p:txBody>
      </p:sp>
    </p:spTree>
    <p:extLst>
      <p:ext uri="{BB962C8B-B14F-4D97-AF65-F5344CB8AC3E}">
        <p14:creationId xmlns:p14="http://schemas.microsoft.com/office/powerpoint/2010/main" val="40848094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1" y="304800"/>
            <a:ext cx="12039599" cy="73183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b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характеристике развивающих целей:</a:t>
            </a:r>
            <a:endParaRPr lang="ru-RU" altLang="ru-RU" b="1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075" y="1302103"/>
            <a:ext cx="11906249" cy="474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 defTabSz="91440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alt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традиционной школе</a:t>
            </a:r>
            <a:r>
              <a:rPr kumimoji="0" lang="ru-RU" alt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личных качеств провозглашается, но не является приоритетным, идет ориентация на среднего ученика. </a:t>
            </a:r>
          </a:p>
          <a:p>
            <a:pPr marR="0" lvl="0" indent="457200" algn="just" defTabSz="914400" eaLnBrk="1" fontAlgn="base" latinLnBrk="0" hangingPunct="1">
              <a:lnSpc>
                <a:spcPct val="90000"/>
              </a:lnSpc>
              <a:spcBef>
                <a:spcPts val="3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alt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инновационной</a:t>
            </a:r>
            <a:r>
              <a:rPr kumimoji="0" lang="ru-RU" alt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напротив, доминирует индивидуальный, насколько это возможно, подход к ученику </a:t>
            </a:r>
          </a:p>
        </p:txBody>
      </p:sp>
    </p:spTree>
    <p:extLst>
      <p:ext uri="{BB962C8B-B14F-4D97-AF65-F5344CB8AC3E}">
        <p14:creationId xmlns:p14="http://schemas.microsoft.com/office/powerpoint/2010/main" val="4630999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228600"/>
            <a:ext cx="11810999" cy="116205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b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отношений между учителем и учеником:</a:t>
            </a:r>
            <a:endParaRPr lang="ru-RU" altLang="ru-RU" b="1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9" y="1924050"/>
            <a:ext cx="11810999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 defTabSz="91440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традиционной школе</a:t>
            </a:r>
            <a:r>
              <a:rPr kumimoji="0" lang="ru-RU" alt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отношения типа субъект-объект, то есть учитель – это кто обучает, ученики – это те, кого обучают.</a:t>
            </a: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 algn="just" defTabSz="914400" eaLnBrk="1" fontAlgn="base" latinLnBrk="0" hangingPunct="1">
              <a:lnSpc>
                <a:spcPct val="90000"/>
              </a:lnSpc>
              <a:spcBef>
                <a:spcPts val="3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инновационной школе</a:t>
            </a:r>
            <a:r>
              <a:rPr kumimoji="0" lang="ru-RU" alt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субъект-субъект, то есть учитель и ученики являются равноправными участниками творческого процесса обучения </a:t>
            </a:r>
          </a:p>
        </p:txBody>
      </p:sp>
    </p:spTree>
    <p:extLst>
      <p:ext uri="{BB962C8B-B14F-4D97-AF65-F5344CB8AC3E}">
        <p14:creationId xmlns:p14="http://schemas.microsoft.com/office/powerpoint/2010/main" val="16435959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настоящее время понятие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инновации в образовании рассматривается как обновление и нововведение.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новое, что создается для системы образования, применяется для повышения эффективности результатов обучения. А это значит, что нынешние стандарты образовательных школ устарели и требуются новые подходы в обучении современного подрастающего поколения. И основной причиной возникновения вопроса о внедрении инноваций в образовании является кризис всей образовательной системы. И все нововведения, которые создаются и опробуются в учебных заведениях, призваны решить многочисленные проблемы и выйти на способы их решения.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7960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85157"/>
            <a:ext cx="11849100" cy="6365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8000" algn="just">
              <a:lnSpc>
                <a:spcPct val="107000"/>
              </a:lnSpc>
              <a:spcAft>
                <a:spcPts val="1200"/>
              </a:spcAft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можно выделить ряд </a:t>
            </a:r>
            <a:r>
              <a:rPr lang="ru-RU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противоречий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современного образования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которые лишь обостряются со временем и пока не решены: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 algn="just">
              <a:lnSpc>
                <a:spcPct val="107000"/>
              </a:lnSpc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противоречие между стандартами обучения учащихся и их индивидуальными интересами и способностями;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 algn="just">
              <a:lnSpc>
                <a:spcPct val="107000"/>
              </a:lnSpc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противоречие между темпами развития науки и реальными возможностями учащихся в плане познания;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противоречия между стремлением к обучению по одной специальности и педагогической задачей многостороннего развития личности.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271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" y="240299"/>
            <a:ext cx="1167765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indent="457200" algn="just"/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Проблемы инноваций в образовании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Проблемы инноваций в образовании начинаются на первом же этапе их разработки и внедрения. Ни один из авторов новейших педагогических подходов не может доказать, что его план будет эффективно работать на образовательном пространстве и также не может мотивировать других авторов присоединиться к его новой концепции. Как бы то ни было – любая инновация — это большой риск. И никто не может быть полностью убежден, что риск этот оправдан.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 не менее, попытки внедрить различные инновации и усовершенствовать технологии в образовании ведутся непрерывно. 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9694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116395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Сама сущность инноваций в образовании заключается в поиске и удачном применении новых подходов к обучению подрастающего поколения. Любые нововведения должны соответствовать требованиям современного общества и информационных технологий.  Также инновации должны относиться к одной из четырех областей распространения: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4350" y="3970318"/>
            <a:ext cx="6096000" cy="25773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225"/>
              </a:spcBef>
              <a:spcAft>
                <a:spcPts val="225"/>
              </a:spcAft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воспитании;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225"/>
              </a:spcBef>
              <a:spcAft>
                <a:spcPts val="225"/>
              </a:spcAft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обучении;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225"/>
              </a:spcBef>
              <a:spcAft>
                <a:spcPts val="225"/>
              </a:spcAft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управлении;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225"/>
              </a:spcBef>
              <a:spcAft>
                <a:spcPts val="225"/>
              </a:spcAft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переподготовке кадров.</a:t>
            </a:r>
            <a:endParaRPr lang="ru-RU" sz="36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0935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" y="205568"/>
            <a:ext cx="1183005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8000" algn="just"/>
            <a:r>
              <a:rPr lang="ru-RU" sz="4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инновации в образовании должны внедряться во всех четырех перечисленных областях. И чтобы проверить их эффективность важно не бояться риска. В противном случае образование России рискует надолго застрять в устаревших моделях обучения и воспитания, что снизит интерес подрастающего поколения к российским учебным заведениям, а также приведет к нарушению развития, воспитания и степени </a:t>
            </a:r>
            <a:r>
              <a:rPr lang="ru-RU" sz="40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4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современной молодежи.</a:t>
            </a:r>
            <a:endParaRPr lang="ru-RU" sz="40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85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900" y="-113883"/>
            <a:ext cx="11811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580"/>
              </a:spcBef>
              <a:buFont typeface="Arial" panose="020B0604020202020204" pitchFamily="34" charset="0"/>
              <a:buChar char="•"/>
              <a:defRPr/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Улучшение подготовки педагогических кадров и повышения их квалификации</a:t>
            </a:r>
          </a:p>
          <a:p>
            <a:pPr marL="457200" indent="-457200">
              <a:spcBef>
                <a:spcPts val="580"/>
              </a:spcBef>
              <a:buFont typeface="Arial" panose="020B0604020202020204" pitchFamily="34" charset="0"/>
              <a:buChar char="•"/>
              <a:defRPr/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Проектирование новых моделей образовательного процесса </a:t>
            </a:r>
          </a:p>
          <a:p>
            <a:pPr marL="457200" indent="-457200">
              <a:spcBef>
                <a:spcPts val="580"/>
              </a:spcBef>
              <a:buFont typeface="Arial" panose="020B0604020202020204" pitchFamily="34" charset="0"/>
              <a:buChar char="•"/>
              <a:defRPr/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Обеспечение психологической, экологической безопасности учащихся, разработка </a:t>
            </a:r>
            <a:r>
              <a:rPr lang="ru-RU" sz="3600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здоровьесберегающих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 технологий обучения</a:t>
            </a:r>
          </a:p>
          <a:p>
            <a:pPr marL="457200" indent="-457200">
              <a:spcBef>
                <a:spcPts val="580"/>
              </a:spcBef>
              <a:buFont typeface="Arial" panose="020B0604020202020204" pitchFamily="34" charset="0"/>
              <a:buChar char="•"/>
              <a:defRPr/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Обеспечение успешности обучения и воспитания, мониторинг образовательного процесса и развития учащихся</a:t>
            </a:r>
          </a:p>
          <a:p>
            <a:pPr marL="457200" indent="-457200">
              <a:spcBef>
                <a:spcPts val="580"/>
              </a:spcBef>
              <a:buFont typeface="Arial" panose="020B0604020202020204" pitchFamily="34" charset="0"/>
              <a:buChar char="•"/>
              <a:defRPr/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Разработка учебников и учебных пособий нового поколения и др.</a:t>
            </a:r>
            <a:endParaRPr lang="ru-RU" sz="3600" b="1" dirty="0">
              <a:solidFill>
                <a:schemeClr val="tx2">
                  <a:lumMod val="25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59056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350" y="0"/>
            <a:ext cx="12020550" cy="697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Инновационная деятельность </a:t>
            </a: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предполагает 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систему взаимосвязанных видов работ, совокупность которых обеспечивает появление действительных инноваций. А именно: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научно-исследовательская деятельность, направленная на получение нового знания о том, как нечто может быть («открытие»), и о том, как нечто можно сделать («изобретение»);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проектная деятельность, направленная на разработку особого, инструментально-технологического знания о том, как на основе научного знания в заданных условиях необходимо действовать, чтобы получилось то, что может или должно быть («инновационный проект»);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образовательная деятельность, направленная на профессиональное развитие субъектов определенной практики, на формирование у каждого личного знания (опыта) о том, что и как они должны делать, чтобы инновационный проект воплотился в практике («реализация»).</a:t>
            </a:r>
            <a:endParaRPr lang="ru-RU" sz="30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6084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350" y="0"/>
            <a:ext cx="119253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же такое сегодня «инновационное образование»? — Это такое образование, которое способно к саморазвитию и которое создает условия для полноценного развития всех своих </a:t>
            </a:r>
            <a:r>
              <a:rPr lang="ru-RU" sz="25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участников; </a:t>
            </a: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инновационное образование — это развивающее и развивающееся образование.</a:t>
            </a:r>
            <a:endParaRPr lang="ru-RU" sz="25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же такое «инновационная образовательная технология»? Это комплекс из трех взаимосвязанных составляющих:</a:t>
            </a:r>
            <a:endParaRPr lang="ru-RU" sz="25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Современное содержание, которое передается обучающимся, предполагает не столько освоение предметных знаний, сколько развитие </a:t>
            </a:r>
            <a:r>
              <a:rPr lang="ru-RU" sz="25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компетенций</a:t>
            </a: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адекватных современной бизнес-практике. Это содержание должно быть хорошо структурированным и представленным в виде мультимедийных учебных материалов, которые передаются с помощью современных средств коммуникации.</a:t>
            </a:r>
            <a:endParaRPr lang="ru-RU" sz="25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Современные методы обучения — активные методы формирования компетенций, основанные на взаимодействии обучающихся и их вовлечении в учебный процесс, а не только на пассивном восприятии материала.</a:t>
            </a:r>
            <a:endParaRPr lang="ru-RU" sz="25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Современная инфраструктура обучения, которая включает информационную, технологическую, организационную и коммуникационную составляющие, позволяющие эффективно использовать преимущества дистанционных форм обучения.</a:t>
            </a:r>
            <a:endParaRPr lang="ru-RU" sz="25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4503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090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7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настоящий момент в школьном образовании применяют самые различные педагогические инновации. Это зависит, прежде всего, от традиций и </a:t>
            </a:r>
            <a:r>
              <a:rPr lang="ru-RU" sz="27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статусности</a:t>
            </a:r>
            <a:r>
              <a:rPr lang="ru-RU" sz="27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учреждения. Тем не менее, можно выделить следующие наиболее характерные инновационные технологии.</a:t>
            </a:r>
            <a:endParaRPr lang="ru-RU" sz="27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7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Информационно-коммуникационные технологии (ИКТ) в предметном обучении </a:t>
            </a:r>
            <a:r>
              <a:rPr lang="ru-RU" sz="27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Внедрение ИКТ в содержание образовательного процесса подразумевает интеграцию различных предметных областей с информатикой, что ведет к информатизации сознания учащихся и пониманию ими процессов информатизации в современном обществе (в его профессиональном аспекте). </a:t>
            </a:r>
            <a:endParaRPr lang="ru-RU" sz="27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782973"/>
            <a:ext cx="12192000" cy="3288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7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Данное направление реализуется посредством включения в учебный план новых предметов, направленных на изучение информатики и ИКТ. Опыт применения показал: </a:t>
            </a:r>
            <a:endParaRPr lang="ru-RU" sz="27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7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а)информационная </a:t>
            </a:r>
            <a:r>
              <a:rPr lang="ru-RU" sz="27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среда школы открытого типа, включающая различные формы дистанционного образования, существенно повышает мотивацию учеников к изучению предметных дисциплин, особенно с использованием </a:t>
            </a:r>
            <a:r>
              <a:rPr lang="ru-RU" sz="27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метода проектов; </a:t>
            </a:r>
            <a:endParaRPr lang="ru-RU" sz="27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40847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374" y="0"/>
            <a:ext cx="11830050" cy="6480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3000" b="1" dirty="0" smtClean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Информационно-коммуникационные </a:t>
            </a:r>
            <a:r>
              <a:rPr lang="ru-RU" sz="3000" b="1" dirty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 (ИКТ) в предметном обучении </a:t>
            </a:r>
            <a:endParaRPr lang="ru-RU" sz="3000" b="1" dirty="0" smtClean="0">
              <a:solidFill>
                <a:srgbClr val="E2DFCC">
                  <a:lumMod val="2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информатизация обучения привлекательна для ученика в том, что снимается психологическое напряжение школьного общения путем перехода от субъективных отношений "учитель-ученик” к наиболее объективным отношениям "ученик-компьютер-учитель”, повышается эффективность ученического труда, увеличивается доля творческих работ, расширяется возможность в получении дополнительного образования по предмету в стенах школы, а в будущем осознается целенаправленный выбор вуза, престижной работы;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информатизация преподавания привлекательна для учителя тем, что позволяет повысить производительность его труда, повышает общую информационную культуру учителя.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810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Aft>
                <a:spcPts val="0"/>
              </a:spcAft>
              <a:buAutoNum type="arabicPeriod"/>
            </a:pPr>
            <a:r>
              <a:rPr lang="ru-RU" sz="2800" b="1" dirty="0" smtClean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Информационно-коммуникационные </a:t>
            </a:r>
            <a:r>
              <a:rPr lang="ru-RU" sz="2800" b="1" dirty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 (ИКТ) в предметном обучении </a:t>
            </a:r>
            <a:endParaRPr lang="ru-RU" sz="2800" b="1" dirty="0" smtClean="0">
              <a:solidFill>
                <a:srgbClr val="E2DFCC">
                  <a:lumMod val="2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настоящее время можно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выделить несколько </a:t>
            </a:r>
            <a:r>
              <a:rPr lang="ru-RU" sz="2800" b="1" i="1" u="sng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 </a:t>
            </a:r>
            <a:r>
              <a:rPr lang="ru-RU" sz="2800" b="1" i="1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проектирования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проектирование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развивающих образовательных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процессов в рамках определенного возрастного интервала, создающих условия становления человека подлинным субъектом собственной жизни и деятельности: в частности, </a:t>
            </a:r>
            <a:r>
              <a:rPr lang="ru-RU" sz="2800" i="1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освоения общих способов деятельности; </a:t>
            </a:r>
            <a:r>
              <a:rPr lang="ru-RU" sz="2800" i="1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освоения совершенных форм культуры; </a:t>
            </a:r>
            <a:r>
              <a:rPr lang="ru-RU" sz="2800" i="1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освоение норм общежития в разных видах общности людей.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Социально-педагогическое </a:t>
            </a:r>
            <a:r>
              <a:rPr lang="ru-RU" sz="2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проектирование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образовательных институтов и развивающих образовательных сред, адекватных определенным видам образовательных процессов; а главное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адекватных традициям, укладу и перспективам развития конкретного региона России.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Педагогическое </a:t>
            </a:r>
            <a:r>
              <a:rPr lang="ru-RU" sz="2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проектирование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построение развивающей образовательной практики, образовательных программ и технологий, способов и средств педагогической деятельности.</a:t>
            </a:r>
            <a:endParaRPr lang="ru-RU" sz="28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000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33350"/>
            <a:ext cx="12192000" cy="7025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Aft>
                <a:spcPts val="0"/>
              </a:spcAft>
              <a:buAutoNum type="arabicPeriod"/>
            </a:pPr>
            <a:r>
              <a:rPr lang="ru-RU" sz="2650" b="1" dirty="0" smtClean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Информационно-коммуникационные </a:t>
            </a:r>
            <a:r>
              <a:rPr lang="ru-RU" sz="2650" b="1" dirty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 (ИКТ) в предметном обучении </a:t>
            </a:r>
            <a:endParaRPr lang="ru-RU" sz="2650" b="1" dirty="0" smtClean="0">
              <a:solidFill>
                <a:srgbClr val="E2DFCC">
                  <a:lumMod val="2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65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Отсюда </a:t>
            </a:r>
            <a:r>
              <a:rPr lang="ru-RU" sz="265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возникает </a:t>
            </a:r>
            <a:r>
              <a:rPr lang="ru-RU" sz="265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особая задача проектно-исследовательской деятельности по обеспечению перехода от традиционного образования </a:t>
            </a:r>
            <a:r>
              <a:rPr lang="ru-RU" sz="265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(традиционной школы, традиционных систем управления, традиционного обучения и воспитания) к </a:t>
            </a:r>
            <a:r>
              <a:rPr lang="ru-RU" sz="265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образованию инновационному, реализующему общий принцип развития человека.</a:t>
            </a:r>
            <a:endParaRPr lang="ru-RU" sz="265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65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Так, в психологии развития необходимо специальное проектирование возрастных нормативов (как определенного комплекса индивидуальных способностей ребенка в конкретном возрастном интервале) и критериев развития на разных этапах онтогенеза .</a:t>
            </a:r>
            <a:endParaRPr lang="ru-RU" sz="265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r>
              <a:rPr lang="ru-RU" sz="265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педагогике развития </a:t>
            </a:r>
            <a:r>
              <a:rPr lang="ru-RU" sz="265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5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проектирование развивающих образовательных программ, адекватных возрастным нормам, переведенных на язык образовательных технологий, т. е. через ЧТО? и КАК? это развитие будет осуществляться.</a:t>
            </a:r>
            <a:endParaRPr lang="ru-RU" sz="265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65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образовательной практике </a:t>
            </a:r>
            <a:r>
              <a:rPr lang="ru-RU" sz="265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265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проектирование детско-взрослых общностей в их культурно-</a:t>
            </a:r>
            <a:r>
              <a:rPr lang="ru-RU" sz="265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деятельностной</a:t>
            </a:r>
            <a:r>
              <a:rPr lang="ru-RU" sz="265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определенности, т. е. проектирование такого образовательного пространства, где данное развитие может быть осуществлено.</a:t>
            </a:r>
            <a:endParaRPr lang="ru-RU" sz="265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9178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83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400" b="1" dirty="0" smtClean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Информационно-коммуникационные </a:t>
            </a:r>
            <a:r>
              <a:rPr lang="ru-RU" sz="2400" b="1" dirty="0">
                <a:solidFill>
                  <a:srgbClr val="E2DFCC">
                    <a:lumMod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 (ИКТ) в предметном обучении </a:t>
            </a:r>
            <a:endParaRPr lang="ru-RU" sz="2400" b="1" dirty="0" smtClean="0">
              <a:solidFill>
                <a:srgbClr val="E2DFCC">
                  <a:lumMod val="2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образом, 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проектирование системы развивающего и развивающегося образования возможно, если одновременно осуществляются: психологическое исследование возрастно-нормативных моделей развития личности, педагогическое конструирование образовательных программ и технологий реализации этих моделей, </a:t>
            </a:r>
            <a:r>
              <a:rPr lang="ru-RU" sz="24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соорганизация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всех участников образовательного процесса, проектирование условий достижения новых целей образования и средств решения задач развития.</a:t>
            </a:r>
            <a:endParaRPr lang="ru-RU" sz="24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Примеры нескольких типов проектной работы:</a:t>
            </a:r>
            <a:endParaRPr lang="ru-RU" sz="24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на уровне отдельного педагога 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проектирование образовательных программ, включающих в себя учебную, воспитательную, педагогическую подпрограммы;</a:t>
            </a:r>
            <a:endParaRPr lang="ru-RU" sz="24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на уровне руководителя образовательной структуры 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проектирование типа образования, обеспеченного системой конкретных образовательных программ;</a:t>
            </a:r>
            <a:endParaRPr lang="ru-RU" sz="24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на уровне управления в образовании 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проектирование программ развития образовательных структур разного типа, набор которых адекватен наличному контингенту детей, учащихся, студентов;</a:t>
            </a:r>
            <a:endParaRPr lang="ru-RU" sz="24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на уровне политики в образовании 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проектирование образовательной системы как социокультурной инфраструктуры конкретного региона или страны в целом.</a:t>
            </a:r>
            <a:endParaRPr lang="ru-RU" sz="24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2441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72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4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Личностно – ориентированные технологии в преподавании предмета</a:t>
            </a:r>
            <a:endParaRPr lang="ru-RU" sz="34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4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Личностно-ориентированные технологии </a:t>
            </a:r>
            <a:r>
              <a:rPr lang="ru-RU" sz="3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ставят в центр всей школьной образовательной системы личность ребенка, обеспечение комфортных, бесконфликтных и безопасных условий ее развития, реализации ее природных потенциалов. Личность ребенка в этой технологии не только субъект, но и субъект </a:t>
            </a:r>
            <a:r>
              <a:rPr lang="ru-RU" sz="3400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приоритетный; </a:t>
            </a:r>
            <a:r>
              <a:rPr lang="ru-RU" sz="3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3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3400" i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sz="3400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системы, а не средством достижения какой-либо отвлеченной цели. Проявляется в освоении учащимися индивидуальных образовательных программ в соответствии с их возможностями и потребностями.</a:t>
            </a:r>
            <a:endParaRPr lang="ru-RU" sz="34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83880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69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5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Информационно </a:t>
            </a:r>
            <a:r>
              <a:rPr lang="ru-RU" sz="35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5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аналитическое обеспечение учебного процесса и </a:t>
            </a:r>
            <a:r>
              <a:rPr lang="ru-RU" sz="35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качеством </a:t>
            </a:r>
            <a:r>
              <a:rPr lang="ru-RU" sz="35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 школьника</a:t>
            </a:r>
            <a:endParaRPr lang="ru-RU" sz="35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Применение такой инновационной технологии, как информационно – аналитическая методика управления качеством обучения позволяет объективно, беспристрастно проследить развитие во времени каждого ребенка в отдельности, класса, параллели, школы в целом. При некоторой модификации может стать незаменимым средством при подготовке </a:t>
            </a:r>
            <a:r>
              <a:rPr lang="ru-RU" sz="35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классно-обобщающего </a:t>
            </a:r>
            <a:r>
              <a:rPr lang="ru-RU" sz="3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контроля, изучении состояния преподавания любого предмета учебного плана, изучения системы работы отдельно взятого педагога.</a:t>
            </a:r>
            <a:endParaRPr lang="ru-RU" sz="35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8484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1186815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Мониторинг интеллектуального развития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и диагностика качества обучения каждого учащегося при помощи тестирования и построения графиков динамики успеваемости.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36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Воспитательные технологии как ведущий механизм формирования современного ученика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 неотъемлемым фактором в современных условиях обучения. Реализуется в виде вовлечения учащихся в дополнительные формы развития личности: участие в культурно-массовых мероприятиях по национальным традициям, театре, центрах детского творчества и др.</a:t>
            </a:r>
            <a:endParaRPr lang="ru-RU" sz="36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55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" y="0"/>
            <a:ext cx="12192000" cy="12858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4000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Источники инновационных изменений</a:t>
            </a:r>
            <a:endParaRPr lang="ru-RU" sz="4000" b="1" dirty="0">
              <a:solidFill>
                <a:schemeClr val="tx2">
                  <a:lumMod val="2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6" y="1244025"/>
            <a:ext cx="1179195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4400" b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Внутренние</a:t>
            </a: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, связанные с осознанием собственной потребности в механизмах повышения качества организации (изменения для улучшения какого-либо аспекта)</a:t>
            </a:r>
          </a:p>
          <a:p>
            <a:pPr indent="457200" algn="just"/>
            <a:r>
              <a:rPr lang="ru-RU" sz="4400" b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Внешние</a:t>
            </a:r>
            <a:r>
              <a:rPr lang="ru-RU" sz="44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, обусловленные изменениями в законодательстве, требованиями вышестоящих инстанций, социальным заказом со стороны родителей и т.п.</a:t>
            </a:r>
          </a:p>
        </p:txBody>
      </p:sp>
    </p:spTree>
    <p:extLst>
      <p:ext uri="{BB962C8B-B14F-4D97-AF65-F5344CB8AC3E}">
        <p14:creationId xmlns:p14="http://schemas.microsoft.com/office/powerpoint/2010/main" val="294937976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121206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Дидактические технологии как условие развития учебного процесса ОУ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Здесь могут реализовываться как уже известные и </a:t>
            </a: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зарекомендовавшие 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себя приемы, так и новые. Это </a:t>
            </a: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с помощью учебной книги, игра, оформление и защита проектов, обучение с помощью аудиовизуальных технических средств, система «консультант», групповые, дифференцированные способы обучения </a:t>
            </a: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«малых групп» и др. Обычно в практике применяются различные комбинации этих приемов.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внедрения инновационных </a:t>
            </a:r>
            <a:r>
              <a:rPr lang="ru-RU" sz="3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технологий в </a:t>
            </a:r>
            <a:r>
              <a:rPr lang="ru-RU" sz="3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учебно-воспитательный процесс школы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Предполагается научно-педагогическое обоснование использования тех или иных инноваций. Их анализ на методических советах, семинарах, консультации с ведущими специалистами в этой области.</a:t>
            </a:r>
            <a:endParaRPr lang="ru-RU" sz="30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8636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68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3300"/>
              </a:lnSpc>
              <a:spcAft>
                <a:spcPts val="0"/>
              </a:spcAft>
            </a:pP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опыт современной российской школы располагает широчайшим арсеналом применения педагогических инноваций в процессе обучения. Эффективность их применения зависит от сложившихся традиций в общеобразовательном учреждении, способности педагогического коллектива воспринимать эти инновации, материально-технической базы учреждения.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ts val="3300"/>
              </a:lnSpc>
              <a:spcAft>
                <a:spcPts val="0"/>
              </a:spcAft>
            </a:pP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Новые образовательные стандарты вводят </a:t>
            </a:r>
            <a:r>
              <a:rPr lang="ru-RU" sz="3000" b="1" i="1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новое направление оценочной деятельности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оценку личных достижений. Это связано с </a:t>
            </a: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реализацией </a:t>
            </a:r>
            <a:r>
              <a:rPr lang="ru-RU" sz="3000" i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гуманистической </a:t>
            </a:r>
            <a:r>
              <a:rPr lang="ru-RU" sz="3000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парадигмы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образования и </a:t>
            </a:r>
            <a:r>
              <a:rPr lang="ru-RU" sz="3000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личностно-ориентированного подхода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к обучению. Для общества становится важным объективировать личные достижения каждого субъекта образовательного процесса: ученика, учителя, семьи. Введение оценки личных достижений обеспечивает развитие следующих компонентов личности: мотивации саморазвития, формирования позитивных ориентиров в структуре Я-концепции, развитие самооценки, волевой регуляции, ответственности.</a:t>
            </a:r>
            <a:endParaRPr lang="ru-RU" sz="30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47220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39600" cy="6745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9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Поэтому в стандартах в итоговую оценку ученика включается и </a:t>
            </a:r>
            <a:r>
              <a:rPr lang="ru-RU" sz="2900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накопленная оценка, характеризующая динамику индивидуальных образовательных достижений</a:t>
            </a:r>
            <a:r>
              <a:rPr lang="ru-RU" sz="29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 протяжении всех лет обучения в школе.</a:t>
            </a:r>
            <a:endParaRPr lang="ru-RU" sz="29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9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качестве оптимального способа организации накопительной системы оценки выступает </a:t>
            </a:r>
            <a:r>
              <a:rPr lang="ru-RU" sz="29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портфолио</a:t>
            </a:r>
            <a:r>
              <a:rPr lang="ru-RU" sz="29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Это способ </a:t>
            </a:r>
            <a:r>
              <a:rPr lang="ru-RU" sz="2900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фиксирования, накопления и оценки работ</a:t>
            </a:r>
            <a:r>
              <a:rPr lang="ru-RU" sz="29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результатов учащегося, свидетельствующих о его усилиях, прогрессе и достижениях в различных областях за определенный период времени. Иными словами – это форма фиксации самовыражения и самореализации. Портфолио обеспечивает перенос «педагогического ударения» с оценки на самооценку, с того, что человек не знает и не умеет на то, что он знает и умеет. Значимой характеристикой портфолио является его </a:t>
            </a:r>
            <a:r>
              <a:rPr lang="ru-RU" sz="29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интегративность</a:t>
            </a:r>
            <a:r>
              <a:rPr lang="ru-RU" sz="29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включающая количественную и качественную оценки, предполагающая сотрудничество ученика, педагогов и родителей в ходе его создания, и непрерывность пополнения оценки.</a:t>
            </a:r>
            <a:endParaRPr lang="ru-RU" sz="29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8190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6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портфолио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реализует следующие </a:t>
            </a:r>
            <a:r>
              <a:rPr lang="ru-RU" sz="2600" i="1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образовательном процессе: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диагностическую (фиксируются изменения и рост (динамика) показателей за определенный период времени);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целеполагания (поддерживает образовательные цели, сформулированные стандартом);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мотивационную (поощряет учащихся, педагогов и родителей к взаимодействию и достижению положительных результатов);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содержательную (максимально раскрывает весь спектр достижений и выполняемых работ);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развивающую (обеспечивает непрерывность процесса развития, обучения и воспитания от класса к классу);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рейтинговую ( показывает диапазон и уровень навыков и умений);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обучающую (создает условия для формирования основ </a:t>
            </a:r>
            <a:r>
              <a:rPr lang="ru-RU" sz="2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квалиметрической</a:t>
            </a: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компетентности);</a:t>
            </a:r>
            <a:endParaRPr lang="ru-RU" sz="2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корректирующую (стимулирует развитие в условно задаваемых стандартом и обществом рамках).</a:t>
            </a:r>
            <a:endParaRPr lang="ru-RU" sz="26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62554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i="1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учащегося</a:t>
            </a:r>
            <a:r>
              <a:rPr lang="ru-RU" sz="3200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портфолио – это организатор его учебной деятельности, </a:t>
            </a:r>
            <a:r>
              <a:rPr lang="ru-RU" sz="3200" i="1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учителя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средство обратной связи и инструмент оценочной деятельности.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данном контексте учеником следует считать любого обучающегося, а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учителем – руководителя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 обучения.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Известны несколько </a:t>
            </a:r>
            <a:r>
              <a:rPr lang="ru-RU" sz="32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 портфолио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Наиболее популярны следующие: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портфолио достижений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портфолио – отчет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портфолио – самооценка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портфолио – планирование моей работы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(любой из них имеет все характеристики, но при планировании рекомендуется выбирать одну, ведущую)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 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типа портфолио зависит от цели его создания.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18946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" y="0"/>
            <a:ext cx="11811000" cy="6907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Отличительной особенностью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портфолио является его личностно-ориентированный характер: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ученик вместе с учителем определяет или уточняет цель создания портфолио;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ученик собирает материал;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в основе оценивания результатов лежит самооценка и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взаимооценка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Важной характеристикой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технологии портфолио является ее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рефлексивность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Рефлексия является основным механизмом и способом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самоаттестации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самоотчета. 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Рефлексия 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процесс познания на основе самонаблюдения своего внутреннего мира. /</a:t>
            </a:r>
            <a:r>
              <a:rPr lang="ru-RU" sz="3200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Ананьев Б</a:t>
            </a:r>
            <a:r>
              <a:rPr lang="ru-RU" sz="3200" i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</a:t>
            </a:r>
            <a:r>
              <a:rPr lang="ru-RU" sz="3200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Человек как предмет познания. – Л. – 1969г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./ «психологическое зеркало самого себя».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740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7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28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общеучебных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умений собирать и анализировать информацию, структурировать и представлять ее, портфолио позволяет выйти на развитие интеллектуальных умений более высокого порядка – умения </a:t>
            </a:r>
            <a:r>
              <a:rPr lang="ru-RU" sz="28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метакогнитивные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 </a:t>
            </a:r>
            <a:r>
              <a:rPr lang="ru-RU" sz="28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должен научиться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отбирать и оценивать информацию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точно определять цели, которые он хотел бы достичь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планировать свою деятельность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давать оценки и самооценки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отслеживать собственные ошибки и исправлять их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Здесь портфолио рассматривается как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 из приемов, наиболее соответствующих задачам технологии развития критического мышления.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сочетает возможности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стратегии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 развития критического мышления и современного метода оценки и дает возможность </a:t>
            </a:r>
            <a:r>
              <a:rPr lang="ru-RU" sz="2800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диагности-ровать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основных целей – способности к самообразованию.</a:t>
            </a:r>
            <a:endParaRPr lang="ru-RU" sz="28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8389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42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Классификация инновационной технологии ПОРТФОЛИО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 отношению к структурным элементам образовательных систем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контроле, </a:t>
            </a:r>
            <a:endParaRPr lang="ru-RU" sz="32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оценке результатов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По отношению к личностному становлению субъектов образования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 развития определенных способностей учеников и педагогов,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сфере развития их знаний, умений, навыков, способов деятельности, компетентностей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 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 педагогического применения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учебном процессе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56840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8872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Классификация инновационной технологии ПОРТФОЛИО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 типам взаимодействия участников педагогического процесса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коллективном обучении (личностно-ориентированно)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индивидуальной, фронтальной, групповой форме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семейном обучении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По функциональным возможностям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нововведения-продукты 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(педагогические средства, проекты, технологии и т.п.)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По способам осуществления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систематические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0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По масштабности распространения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международном уровне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endParaRPr lang="ru-RU" sz="30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0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федеральном уровне</a:t>
            </a:r>
            <a:endParaRPr lang="ru-RU" sz="30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02501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11849100" cy="6907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Классификация инновационной технологии ПОРТФОЛИО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Выделение признака масштабности (объема) нововведения</a:t>
            </a:r>
            <a:endParaRPr lang="ru-RU" sz="32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системные, охватывающие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всю школу или весь вуз как образовательную систему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По социально-педагогической значимости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 учреждениях любого типа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По признаку инновационного потенциала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комбинаторные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нововведения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По отношению к своему предшественнику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замещающим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открывающим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618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Инновации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системе образования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появились не вчера.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свое время вопросом новых форм организации учебно-воспитательного процесса занимались Я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Коменский, Р. Штейнер (система </a:t>
            </a:r>
            <a:r>
              <a:rPr lang="ru-RU" sz="3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Вальдорфской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педагогики), огромный вклад в педагогику сделал Л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Выготский, который открыл множество направлений в педагогике и психологии.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стоит так же забывать о таких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нововведениях как теория поэтапного формирования умственных действий П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Я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Гальперина и теории деятельности А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Леонтьева.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эти люди с мировым именем были первыми, кто начал преобразовывать систему развития знаний, умений и навыков.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76859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12039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Принципиальное различие необходимо провести между понятиями </a:t>
            </a:r>
            <a:r>
              <a:rPr lang="ru-RU" sz="3600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«новация» 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 </a:t>
            </a:r>
            <a:r>
              <a:rPr lang="ru-RU" sz="3600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«инновация».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Основанием такого различения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являются конкретные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формы, содержание и масштаб преобразовательной деятельности.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деятель-</a:t>
            </a:r>
            <a:r>
              <a:rPr lang="ru-RU" sz="3600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ность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кратковременна, не носит целостного и системного характера, ставит своей задачей обновление (изменение) лишь отдельных элементов некоей системы, то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новация.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деятельность осуществляется на основе некоторого концептуального подхода, и ее следствием становятся развитие данной системы или ее принципиальное преобразование —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инновация.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ввести ряд и более конкретных критериев различения этих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двух понятий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chemeClr val="tx2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37933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00" y="0"/>
            <a:ext cx="11753850" cy="6907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Дополнительные различия в понятийном аппарате инновационной деятельности возможно осуществить, если выстроить схему полного цикла возникновения и реализации любой инновации в той или иной общественной практике: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источник инноваций (наука, политика, производство, экономика и др.);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инновационное предложение (новация, изобретение, открытие, рационализация);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деятельность (технология) по реализации новации (обучение, внедрение, трансляция);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инновационный процесс (формы и способы укоренения новации в практике);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новый тип или новая форма общественной практики.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08986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86384"/>
            <a:ext cx="11849100" cy="651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Рассмотрим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 </a:t>
            </a:r>
            <a:r>
              <a:rPr lang="ru-RU" sz="2800" i="1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2800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разворачивания полного цикла инновационных преобразований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из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истории отечественного образования: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SzPct val="110000"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инновации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развития педагогической и возрастной психологии в СССР в 50-х годах;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SzPct val="110000"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инновационное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предложение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научный коллектив </a:t>
            </a:r>
            <a:r>
              <a:rPr lang="ru-RU" sz="28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Эльконина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-Давыдова доказывает возможность формирования основ теоретического мышления у младших школьников;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SzPct val="110000"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осуществления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разрабатываются принципиально новые учебные программы по основным предметам в начальной школе;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SzPct val="110000"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инновационный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открытие лабораторий и экспериментальных школ в разных регионах страны по формированию учебной деятельности в младшем школьном возрасте;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SzPct val="110000"/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новая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практики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«система развивающего обучения» как новый тип образовательной практики.</a:t>
            </a:r>
            <a:endParaRPr lang="ru-RU" sz="28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2796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11887200" cy="6942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Рассмотрим перспективы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перехода российского образования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 инновационного развития и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саморазвития в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трех сферах обеспечения инновационного образования.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науке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эти перспективы связаны с более масштабными, чем сегодня, основаниями реализации главных направлений проектно-исследовательской деятельности; прежде всего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гуманитарно-антропологические основания становления и развития человека в пространстве образования. Только в этом случае возможны осмысленные методология проектирования и исследования инновационного образования; общая теория развития индивидуальной </a:t>
            </a:r>
            <a:r>
              <a:rPr lang="ru-RU" sz="32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субъектности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детско-взрослых общностей в образовательных процессах; технология реализации и экспертизы разномасштабных инновационных образовательных проектов.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67795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200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системе профессионального образования и профессионального развития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это последовательное введение в содержание образование культуры проектирования инновационных образовательных практик;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это формирование психологической грамотности, шире — психологической культуры педагогического труда;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● это освоение норм и культуры управления развитием образования, деятельностью профессиональных педагогических коллективов.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3200" u="sng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образовательной политики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это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ответственная государственная и общественная поддержка научных проектов и программ, связанных с проектированием инновационного развивающего и развивающегося образования в России.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83450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740" y="0"/>
            <a:ext cx="11814810" cy="66479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indent="457200" algn="just"/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российских развивающихся образовательных системах инновационные процессы реализуются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следующих направлениях:</a:t>
            </a:r>
          </a:p>
          <a:p>
            <a:pPr marL="571500" algn="just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формирование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нового содержания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образования,</a:t>
            </a:r>
          </a:p>
          <a:p>
            <a:pPr marL="571500" algn="just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разработка и внедрение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новых педагогических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технологий,</a:t>
            </a:r>
          </a:p>
          <a:p>
            <a:pPr marL="571500" algn="just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создание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новых видов учебных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заведений.</a:t>
            </a:r>
            <a:endParaRPr lang="ru-RU" sz="36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Педагогические коллективы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ряда российских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учреждений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занимаются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внедрением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практику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инноваций, уже ставших историей педагогической мысли. Например,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альтернативные образовательные системы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начала ХХ века М. </a:t>
            </a:r>
            <a:r>
              <a:rPr lang="ru-RU" sz="36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Монтессори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Р. Штайнера, и т.д.</a:t>
            </a:r>
            <a:endParaRPr lang="ru-RU" sz="36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74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0"/>
            <a:ext cx="1171575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3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отмечал Левшин Л.А., размышляя о педагогическом опыте, суть </a:t>
            </a:r>
            <a:r>
              <a:rPr lang="ru-RU" sz="33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 не в самой по себе новинке (новое педагогическое средство или прием), а в том, в какой мере она может дать толчок развитию педагогической науки, способствовать совершенствованию целостной учебно-воспитательной системы. Истинно передовым опытом может являться опыт мастера-педагога, даже если он не несет в себе никаких внешних новинок и укладывается в рамки «традиционной» методики. В чем же тогда его новизна? Именно в  той педагогической целесообразной связности, гибкости, последовательности, которой он пронизан и которая поднимет ту же методику до уровня настоящей науки, а ее практическое применение до уровня большого искусства.</a:t>
            </a:r>
          </a:p>
        </p:txBody>
      </p:sp>
    </p:spTree>
    <p:extLst>
      <p:ext uri="{BB962C8B-B14F-4D97-AF65-F5344CB8AC3E}">
        <p14:creationId xmlns:p14="http://schemas.microsoft.com/office/powerpoint/2010/main" val="95977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78619" y="-96143"/>
            <a:ext cx="11434762" cy="10287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400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Преграды, возникающие на пути инновационных изменений</a:t>
            </a:r>
            <a:endParaRPr lang="ru-RU" sz="3400" b="1" dirty="0">
              <a:solidFill>
                <a:schemeClr val="tx2">
                  <a:lumMod val="2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350" y="894457"/>
            <a:ext cx="1186815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2000" algn="just">
              <a:spcBef>
                <a:spcPts val="580"/>
              </a:spcBef>
              <a:buSzPct val="90000"/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Есть стремление к использованию готовых новшеств, но не всегда прогнозируются трудности их усвоения и введения, типичен расчёт на сиюминутный успех</a:t>
            </a:r>
          </a:p>
          <a:p>
            <a:pPr indent="432000" algn="just">
              <a:spcBef>
                <a:spcPts val="580"/>
              </a:spcBef>
              <a:buSzPct val="90000"/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Недостаточная подготовка педагогов к продуктивному участию в инновационных процессах</a:t>
            </a:r>
          </a:p>
          <a:p>
            <a:pPr indent="432000" algn="just">
              <a:spcBef>
                <a:spcPts val="580"/>
              </a:spcBef>
              <a:buSzPct val="90000"/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Отсутствие отлаженного механизма экспертизы педагогических новшеств и инноваций</a:t>
            </a:r>
          </a:p>
          <a:p>
            <a:pPr indent="432000" algn="just">
              <a:spcBef>
                <a:spcPts val="580"/>
              </a:spcBef>
              <a:buSzPct val="90000"/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Крайне неблагоприятно хроническое недофинансирование образовательных учреждений, снижение уровня материально-технического и ресурсного обеспечения систем образования.</a:t>
            </a:r>
          </a:p>
          <a:p>
            <a:pPr indent="432000" algn="just">
              <a:spcBef>
                <a:spcPts val="580"/>
              </a:spcBef>
              <a:buSzPct val="90000"/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Руководители учреждений образования больше доверяют мерам административного управления, чем социально-психологическому и коммуникативно-личностному воздействию.</a:t>
            </a:r>
          </a:p>
        </p:txBody>
      </p:sp>
    </p:spTree>
    <p:extLst>
      <p:ext uri="{BB962C8B-B14F-4D97-AF65-F5344CB8AC3E}">
        <p14:creationId xmlns:p14="http://schemas.microsoft.com/office/powerpoint/2010/main" val="320266957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1158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Умения, необходимые современному педагогу:</a:t>
            </a:r>
            <a:endParaRPr lang="ru-RU" sz="4000" b="1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750" y="990600"/>
            <a:ext cx="108013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прогнозировать, планировать свою деятельность;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наблюдать, замечать, фиксировать педагогические факты;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видеть во взаимосвязи компоненты педагогического процесса;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опираться на идеи психолого-педагогической науки;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устойчивой привычки анализировать свою деятельность.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7826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74352"/>
            <a:ext cx="12192000" cy="79910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 знать методисту, зам. директора…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1450" y="873457"/>
            <a:ext cx="12020550" cy="4929187"/>
          </a:xfrm>
          <a:prstGeom prst="rect">
            <a:avLst/>
          </a:prstGeom>
        </p:spPr>
        <p:txBody>
          <a:bodyPr rtlCol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ru-RU" sz="3000" b="1" u="sng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Знания</a:t>
            </a:r>
            <a:r>
              <a:rPr lang="ru-RU" sz="3000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indent="-274320" algn="just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понятия «педагогический опыт», виды ПО, критерии ПО</a:t>
            </a:r>
          </a:p>
          <a:p>
            <a:pPr marL="274320" indent="-274320" algn="just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субъектов ОВП (концепция школы)</a:t>
            </a:r>
          </a:p>
          <a:p>
            <a:pPr marL="0" indent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ru-RU" sz="30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проблемного анализа</a:t>
            </a:r>
          </a:p>
          <a:p>
            <a:pPr algn="just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и структура проблемного анализа;</a:t>
            </a:r>
          </a:p>
          <a:p>
            <a:pPr algn="just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основы педагогики и психологии;</a:t>
            </a:r>
          </a:p>
          <a:p>
            <a:pPr algn="just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 ОВП;</a:t>
            </a:r>
          </a:p>
          <a:p>
            <a:pPr algn="just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анализа ОВП;</a:t>
            </a:r>
          </a:p>
          <a:p>
            <a:pPr algn="just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выявления ПО</a:t>
            </a:r>
          </a:p>
          <a:p>
            <a:pPr algn="just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выявления ПО</a:t>
            </a:r>
          </a:p>
          <a:p>
            <a:pPr algn="just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и содержательных аспекты работы творческой группы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000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951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" y="171450"/>
            <a:ext cx="11830050" cy="6520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lnSpc>
                <a:spcPct val="107000"/>
              </a:lnSpc>
              <a:spcAft>
                <a:spcPts val="800"/>
              </a:spcAft>
            </a:pPr>
            <a:r>
              <a:rPr lang="ru-RU" sz="3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Понятие «</a:t>
            </a:r>
            <a:r>
              <a:rPr lang="ru-RU" sz="34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инновация</a:t>
            </a:r>
            <a:r>
              <a:rPr lang="ru-RU" sz="3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в переводе с латинского языка означает «обновление, новшество или изменение». </a:t>
            </a:r>
            <a:endParaRPr lang="ru-RU" sz="34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>
              <a:lnSpc>
                <a:spcPct val="107000"/>
              </a:lnSpc>
              <a:spcAft>
                <a:spcPts val="800"/>
              </a:spcAft>
            </a:pPr>
            <a:r>
              <a:rPr lang="ru-RU" sz="3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понятие впервые появилось в исследованиях в XIX веке и означало введение некоторых элементов одной культуры в </a:t>
            </a:r>
            <a:r>
              <a:rPr lang="ru-RU" sz="3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другую.</a:t>
            </a:r>
          </a:p>
          <a:p>
            <a:pPr indent="360000" algn="just">
              <a:lnSpc>
                <a:spcPct val="107000"/>
              </a:lnSpc>
              <a:spcAft>
                <a:spcPts val="800"/>
              </a:spcAft>
            </a:pPr>
            <a:r>
              <a:rPr lang="ru-RU" sz="3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 начале XX века возникла новая </a:t>
            </a:r>
            <a:r>
              <a:rPr lang="ru-RU" sz="3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область знания, </a:t>
            </a:r>
            <a:r>
              <a:rPr lang="ru-RU" sz="3400" b="1" i="1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инноватика</a:t>
            </a:r>
            <a:r>
              <a:rPr lang="ru-RU" sz="3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наука </a:t>
            </a:r>
            <a:r>
              <a:rPr lang="ru-RU" sz="3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 нововведениях, в рамках которой стали изучаться закономерности технических нововведений в сфере материального производства. </a:t>
            </a:r>
            <a:endParaRPr lang="ru-RU" sz="3400" dirty="0" smtClean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>
              <a:lnSpc>
                <a:spcPct val="107000"/>
              </a:lnSpc>
              <a:spcAft>
                <a:spcPts val="800"/>
              </a:spcAft>
            </a:pPr>
            <a:r>
              <a:rPr lang="ru-RU" sz="3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Педагогические </a:t>
            </a:r>
            <a:r>
              <a:rPr lang="ru-RU" sz="34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инновационные процессы стали предметом специального изучения на Западе примерно с 50-х </a:t>
            </a:r>
            <a:r>
              <a:rPr lang="ru-RU" sz="34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годов.</a:t>
            </a:r>
            <a:endParaRPr lang="ru-RU" sz="34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60784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650" y="0"/>
            <a:ext cx="11772900" cy="6907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Инновационный потенциал образовательного </a:t>
            </a: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определяется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анализе образовательного учреждения по следующим позициям: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4350" lvl="0" indent="-514350" algn="just">
              <a:lnSpc>
                <a:spcPct val="107000"/>
              </a:lnSpc>
              <a:spcAft>
                <a:spcPts val="0"/>
              </a:spcAft>
              <a:buClr>
                <a:schemeClr val="tx2">
                  <a:lumMod val="10000"/>
                </a:schemeClr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Направленность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инновации 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изменение образовательных потребностей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адресуемых образовательному учреждению, социального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заказа: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Направлена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изменение целей, содержания, технологии организации, подходов к оценке образовательных результатов учащихся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Интеграция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преподавания, учения и оценивания; объединение количественной и качественной оценки способностей учащегося посредством анализа разнообразных продуктов учебно-познавательной деятельности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24126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00" y="207610"/>
            <a:ext cx="11849100" cy="638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важных педагогических задач: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эмоционально-комфортную образовательную среду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поддерживать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высокую учебную мотивацию школьников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поощрять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 активность и самостоятельность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расширять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возможности обучения и самообучения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навыки рефлексивной и оценочной деятельности учащихся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учиться – ставить цели, планировать и организовывать собственную учебную деятельность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коммуникативные умения и навыки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информировать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 и их родителей о различных вариантах выбора образовательного маршрута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2205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Clr>
                <a:schemeClr val="tx2">
                  <a:lumMod val="10000"/>
                </a:schemeClr>
              </a:buClr>
              <a:buFont typeface="+mj-lt"/>
              <a:buAutoNum type="arabicPeriod" startAt="2"/>
              <a:tabLst>
                <a:tab pos="457200" algn="l"/>
              </a:tabLst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Ориентация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инновации </a:t>
            </a:r>
            <a:r>
              <a:rPr lang="ru-RU" sz="32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решение проблем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учреждения: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способа обучения, поиск новых форм организации процесса обучения, изменение требований к результативности, а в целом – к качеству образования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непрерывной оценки в процессе непрерывного образования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Портфолио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учителя – как альтернативная форма оценки его профессионализма и результативности работы при проведении экспертизы на соответствие заявленной квалификационной категории</a:t>
            </a:r>
            <a:endParaRPr lang="ru-RU" sz="32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Активное </a:t>
            </a:r>
            <a:r>
              <a:rPr lang="ru-RU" sz="32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в процесс обучения и учения ребенка (более адекватная оценка как сильных, так и слабых сторон своего ребенка и более активное сотрудничество со школой)</a:t>
            </a:r>
            <a:endParaRPr lang="ru-RU" sz="32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56224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Clr>
                <a:schemeClr val="tx2">
                  <a:lumMod val="10000"/>
                </a:schemeClr>
              </a:buClr>
              <a:buFont typeface="+mj-lt"/>
              <a:buAutoNum type="arabicPeriod" startAt="3"/>
              <a:tabLst>
                <a:tab pos="457200" algn="l"/>
              </a:tabLst>
            </a:pPr>
            <a:r>
              <a:rPr lang="ru-RU" sz="2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Ресурсные возможности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Систематическая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по повышению квалификации учителей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Опыт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создания электронного портфолио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Сетевое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компьютерное оснащение кабинетов (3 компьютерных класса, персональные компьютеры в кабинетах преподавателей-предметников, административная сеть)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курса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рабочая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папка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официальные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бланки портфолио (приложение к аттестату 9 класса)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рейтинг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выпускника основной школы (Положение об индивидуальной накопительной оценке (портфолио))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диагностические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таблицы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схемы для ведения «Рабочей папки»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памятки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инструкции для учащихся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по ведению портфолио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примерные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варианты занятий с учащимися</a:t>
            </a:r>
            <a:endParaRPr lang="ru-RU" sz="28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6840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ru-RU" sz="25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Взаимосвязь инновации с достижениями и конкурентными преимуществами образовательного учреждения</a:t>
            </a: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период, предшествовавший нынешнему инновационному циклу развития</a:t>
            </a:r>
            <a:endParaRPr lang="ru-RU" sz="25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5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Перспективная </a:t>
            </a: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представления индивидуальной направленности учебных достижений конкретного ученика, отвечающая задачам </a:t>
            </a:r>
            <a:r>
              <a:rPr lang="ru-RU" sz="25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предпрофильной</a:t>
            </a: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подготовки и в дальнейшем – профильного обучения</a:t>
            </a:r>
            <a:endParaRPr lang="ru-RU" sz="25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5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Построение </a:t>
            </a: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образовательного рейтинга выпускников 9-ых классов</a:t>
            </a:r>
            <a:endParaRPr lang="ru-RU" sz="25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5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Оптимизация </a:t>
            </a: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механизмов формирования 10-х профильных классов</a:t>
            </a:r>
            <a:endParaRPr lang="ru-RU" sz="25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>
              <a:spcAft>
                <a:spcPts val="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ru-RU" sz="25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5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инновационной обстановки</a:t>
            </a: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образовательном учреждении, инновационного потенциала коллектива, потенциальных точек роста</a:t>
            </a:r>
            <a:endParaRPr lang="ru-RU" sz="25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5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ОУ </a:t>
            </a: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давно занимается поиском способов аутентичного (индивидуализированного) оценивания, ориентированного не только на процесс оценивания, но и на </a:t>
            </a:r>
            <a:r>
              <a:rPr lang="ru-RU" sz="2500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самооценивание</a:t>
            </a:r>
            <a:r>
              <a:rPr lang="ru-RU" sz="25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применяется в практико-ориентированном образовании и предусматривает оценивание </a:t>
            </a:r>
            <a:r>
              <a:rPr lang="ru-RU" sz="2500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умений и навыков учащихся в условиях помещения их в ситуацию, максимально приближенную к реальной жизни)</a:t>
            </a:r>
            <a:endParaRPr lang="ru-RU" sz="25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5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Накоплено </a:t>
            </a:r>
            <a:r>
              <a:rPr lang="ru-RU" sz="25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 методических находок, уже разработаны педагогические технологии, позволяющие избавиться от навязчивых ярлыков типа «слабый троечник» или «крепкий хорошист»</a:t>
            </a:r>
            <a:endParaRPr lang="ru-RU" sz="25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46508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15352"/>
            <a:ext cx="12192000" cy="7068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>
              <a:lnSpc>
                <a:spcPts val="3200"/>
              </a:lnSpc>
              <a:spcAft>
                <a:spcPts val="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Первичный </a:t>
            </a:r>
            <a:r>
              <a:rPr lang="ru-RU" sz="2800" b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 восприятия возможных новшеств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сообществе образовательного учреждения, возможного сопротивления изменениям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ts val="32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требует и от учителя и от ученика новых организационных и познавательных умений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ts val="32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учебного времени: требует больше времени для реализации, чем традиционная система оценки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 algn="just">
              <a:lnSpc>
                <a:spcPts val="32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Реальная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возможностей и готовности учащихся, педагогов, родителей в предоставлении материалов для фиксации динамики его индивидуального прогресса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3200"/>
              </a:lnSpc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перенос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педагогического акцента с оценки на самооценку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3200"/>
              </a:lnSpc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 слабо развита мотивация достижений, имеются трудности в вопросах целеполагания, самостоятельного планирования и организации собственной учебной деятельности, умения систематизировать и анализировать собственный собранный материал и опыт</a:t>
            </a:r>
            <a:endParaRPr lang="ru-RU" sz="28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ts val="3200"/>
              </a:lnSpc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неподготовленность </a:t>
            </a:r>
            <a:r>
              <a:rPr lang="ru-RU" sz="28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родителей к осознанию важности и значимости портфолио как документа, подтверждающего уровень имеющихся знаний учащихся и сделать правильный выбор дальнейшего профиля обучения</a:t>
            </a:r>
            <a:endParaRPr lang="ru-RU" sz="28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6172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" y="231339"/>
            <a:ext cx="11696700" cy="580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Практика показывает, что все приведенные структуры органично скреплены между собой не только горизонтальными, но и вертикальными связями, и более того: каждый компонент любой структуры инновационного процесса реализуется в компонентах других структур, то есть этот процесс является системным.</a:t>
            </a:r>
            <a:endParaRPr lang="ru-RU" sz="36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68718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49025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высшего образования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осуществляется через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освоение нововведений, через инновационный процесс.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эффективно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управлять этим процессом, его необходимо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понять и познать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30699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600" b="1" i="1" dirty="0" err="1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Деятельностная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структура представляет собой совокупность следующих компонентов: мотивы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формы – методы – результаты.</a:t>
            </a:r>
          </a:p>
          <a:p>
            <a:pPr indent="457200" algn="just"/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эти компоненты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 реализуются в определённых условиях (материальных, финансовых, гигиенических, морально-психологических, временных и др.), которые в саму структуру деятельности,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входят, но при игнорировании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инновационный процесс был бы парализован или протекал бы неэффективно.</a:t>
            </a:r>
            <a:endParaRPr lang="ru-RU" sz="36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3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14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ts val="3800"/>
              </a:lnSpc>
            </a:pPr>
            <a:r>
              <a:rPr lang="ru-RU" sz="36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Субъектная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структура включает инновационную деятельность всех субъектов развития учебного заведения: ректора, проректоров и его заместителей, учителей, учёных, учащихся, родителей, спонсоров, методистов, преподавателей вузов, консультантов, экспертов, работников органов образования, аттестационной службы и 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  <a:p>
            <a:pPr indent="457200" algn="just">
              <a:lnSpc>
                <a:spcPts val="3800"/>
              </a:lnSpc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учитывает функциональное и ролевое соотношение всех участников каждого из этапов инновационного процесса. В ней также отражаются отношения участников планируемых частных нововведений. Достаточно директору сейчас написать в столбик функции каждого из названных субъектов и расположить их в порядке значимости выполняемых в инновационном процессе ролей, как моментально весомой, значимой увидится эта структура.</a:t>
            </a: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07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1999" cy="70019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indent="457200" algn="just">
              <a:lnSpc>
                <a:spcPts val="3800"/>
              </a:lnSpc>
            </a:pPr>
            <a:r>
              <a:rPr lang="ru-RU" sz="3600" b="1" i="1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Уровневая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структура отражает взаимосвязанную инновационную деятельность субъектов на международном, федеральном, региональном, районном (городском) и университетском (институтском)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уровнях.</a:t>
            </a:r>
          </a:p>
          <a:p>
            <a:pPr indent="457200" algn="just">
              <a:lnSpc>
                <a:spcPts val="3800"/>
              </a:lnSpc>
            </a:pP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Очевидно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инновационный процесс в вузе испытывает на себе влияние (как позитивное, так и негативное) инновационной деятельности более высоких уровней. Чтобы это влияние было только позитивным, нужна специальная деятельность руководителей по согласованию содержания инноваций, инновационной политики на каждом уровне.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то же самое время </a:t>
            </a:r>
            <a:r>
              <a:rPr lang="ru-RU" sz="3600" dirty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процессом развития конкретного вуза требует рассмотрения его как минимум на пяти уровнях: индивидуальном, уровне малых групп, уровне университета (института), районном и региональном уровнях.</a:t>
            </a:r>
            <a:endParaRPr lang="ru-RU" sz="3600" dirty="0">
              <a:solidFill>
                <a:schemeClr val="tx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4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3388</TotalTime>
  <Words>6372</Words>
  <Application>Microsoft Office PowerPoint</Application>
  <PresentationFormat>Широкоэкранный</PresentationFormat>
  <Paragraphs>527</Paragraphs>
  <Slides>113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113</vt:i4>
      </vt:variant>
    </vt:vector>
  </HeadingPairs>
  <TitlesOfParts>
    <vt:vector size="123" baseType="lpstr">
      <vt:lpstr>Arial</vt:lpstr>
      <vt:lpstr>Arial Narrow</vt:lpstr>
      <vt:lpstr>Calibri</vt:lpstr>
      <vt:lpstr>Century Gothic</vt:lpstr>
      <vt:lpstr>Symbol</vt:lpstr>
      <vt:lpstr>Times New Roman</vt:lpstr>
      <vt:lpstr>Wingdings</vt:lpstr>
      <vt:lpstr>Wingdings 2</vt:lpstr>
      <vt:lpstr>Wingdings 3</vt:lpstr>
      <vt:lpstr>Сектор</vt:lpstr>
      <vt:lpstr>Инновации в образовании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Irina</cp:lastModifiedBy>
  <cp:revision>128</cp:revision>
  <dcterms:created xsi:type="dcterms:W3CDTF">2016-01-31T09:22:23Z</dcterms:created>
  <dcterms:modified xsi:type="dcterms:W3CDTF">2016-02-28T07:47:34Z</dcterms:modified>
</cp:coreProperties>
</file>