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18.02.2016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9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18.02.2016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7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18.02.2016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0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18.02.2016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3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18.02.2016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2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18.02.2016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6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18.02.2016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18.02.2016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9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18.02.2016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1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18.02.2016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2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18.02.2016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2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18.02.2016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0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284984"/>
            <a:ext cx="6192688" cy="1080119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</a:rPr>
              <a:t>Туган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</a:rPr>
              <a:t>төбәгем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</a:rPr>
              <a:t>мәктәбем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</a:rPr>
              <a:t>һөнәри</a:t>
            </a:r>
            <a:r>
              <a:rPr lang="tt-RU" sz="3600" dirty="0" smtClean="0">
                <a:solidFill>
                  <a:schemeClr val="accent4">
                    <a:lumMod val="75000"/>
                  </a:schemeClr>
                </a:solidFill>
              </a:rPr>
              <a:t> эшчәнлегем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7281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</a:pPr>
            <a:r>
              <a:rPr lang="tt-RU" sz="2300" b="1" i="1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tt-RU" sz="2300" b="1" i="1" dirty="0">
                <a:solidFill>
                  <a:srgbClr val="00B050"/>
                </a:solidFill>
                <a:ea typeface="Calibri"/>
                <a:cs typeface="Times New Roman"/>
              </a:rPr>
              <a:t>Бөтенроссия “Туган тел” </a:t>
            </a:r>
            <a:endParaRPr lang="ru-RU" sz="2300" i="1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r>
              <a:rPr lang="tt-RU" sz="2300" b="1" i="1" dirty="0">
                <a:solidFill>
                  <a:srgbClr val="00B050"/>
                </a:solidFill>
              </a:rPr>
              <a:t>мастер-класс бәйгесенең муниципаль турында катнашучы  </a:t>
            </a:r>
            <a:r>
              <a:rPr lang="tt-RU" sz="2300" b="1" i="1" dirty="0" smtClean="0">
                <a:solidFill>
                  <a:srgbClr val="00B050"/>
                </a:solidFill>
              </a:rPr>
              <a:t> Әйшә урта гомуми белем бирү мәктәбенең татар теле һәм әдәбияты укытучысы </a:t>
            </a:r>
            <a:endParaRPr lang="ru-RU" sz="2300" i="1" dirty="0">
              <a:solidFill>
                <a:srgbClr val="00B050"/>
              </a:solidFill>
            </a:endParaRPr>
          </a:p>
          <a:p>
            <a:r>
              <a:rPr lang="tt-RU" sz="2300" b="1" i="1" dirty="0">
                <a:solidFill>
                  <a:srgbClr val="00B050"/>
                </a:solidFill>
              </a:rPr>
              <a:t>Мусина Гөлназ Шәриф </a:t>
            </a:r>
            <a:r>
              <a:rPr lang="tt-RU" sz="2300" b="1" i="1" dirty="0" smtClean="0">
                <a:solidFill>
                  <a:srgbClr val="00B050"/>
                </a:solidFill>
              </a:rPr>
              <a:t>кызы </a:t>
            </a:r>
          </a:p>
          <a:p>
            <a:endParaRPr lang="tt-RU" sz="2300" i="1" dirty="0" smtClean="0">
              <a:solidFill>
                <a:srgbClr val="00B050"/>
              </a:solidFill>
            </a:endParaRPr>
          </a:p>
          <a:p>
            <a:endParaRPr lang="tt-RU" sz="1800" i="1" dirty="0">
              <a:solidFill>
                <a:srgbClr val="00B050"/>
              </a:solidFill>
            </a:endParaRPr>
          </a:p>
          <a:p>
            <a:pPr algn="r"/>
            <a:r>
              <a:rPr lang="tt-RU" sz="2600" i="1" dirty="0" smtClean="0">
                <a:solidFill>
                  <a:schemeClr val="accent2"/>
                </a:solidFill>
              </a:rPr>
              <a:t>Икенче бүлек</a:t>
            </a:r>
            <a:r>
              <a:rPr lang="tt-RU" sz="2600" i="1" dirty="0" smtClean="0">
                <a:solidFill>
                  <a:srgbClr val="00B050"/>
                </a:solidFill>
              </a:rPr>
              <a:t>.</a:t>
            </a:r>
            <a:endParaRPr lang="ru-RU" sz="2600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19" y="620688"/>
            <a:ext cx="2088232" cy="27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24944"/>
            <a:ext cx="3936436" cy="295232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5121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t-RU" sz="2000" dirty="0" smtClean="0">
                <a:solidFill>
                  <a:srgbClr val="C00000"/>
                </a:solidFill>
              </a:rPr>
              <a:t>Әйшә мәктәбендә 24 ел инде татар теле һәм әдәбияты укытам. 12 ел директор урынбасары вазифасын башкардым.Барлык ста</a:t>
            </a:r>
            <a:r>
              <a:rPr lang="ru-RU" sz="2000" dirty="0" smtClean="0">
                <a:solidFill>
                  <a:srgbClr val="C00000"/>
                </a:solidFill>
              </a:rPr>
              <a:t>ж</a:t>
            </a:r>
            <a:r>
              <a:rPr lang="tt-RU" sz="2000" dirty="0" smtClean="0">
                <a:solidFill>
                  <a:srgbClr val="C00000"/>
                </a:solidFill>
              </a:rPr>
              <a:t>ым -31 ел.</a:t>
            </a:r>
            <a:br>
              <a:rPr lang="tt-RU" sz="2000" dirty="0" smtClean="0">
                <a:solidFill>
                  <a:srgbClr val="C00000"/>
                </a:solidFill>
              </a:rPr>
            </a:br>
            <a:r>
              <a:rPr lang="tt-RU" sz="2000" dirty="0" smtClean="0">
                <a:solidFill>
                  <a:srgbClr val="C00000"/>
                </a:solidFill>
              </a:rPr>
              <a:t>Хәзерге вакытта мәктәптә 286 укучы  белем ала, сыйныфлар саны -20, укытучылар – 30.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889"/>
            <a:ext cx="2864345" cy="293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60000">
            <a:off x="1132761" y="935313"/>
            <a:ext cx="3064827" cy="199134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t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Милләтем өчен хәлемнән килгән бар нәрсәне эшләргә тырыштым. Шушы эшчәнлегем өчен район күләмендә“Ел хатын- кызы” бәйгесенең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“Хатын – кыз – мәдәният һәм рухият” (2006) номина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циясенд</a:t>
            </a:r>
            <a:r>
              <a:rPr lang="tt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 җиңеп чыктым.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87624" y="3573016"/>
            <a:ext cx="3048891" cy="210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63" y="3034218"/>
            <a:ext cx="2195133" cy="332093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2736"/>
            <a:ext cx="2459368" cy="22433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01008"/>
            <a:ext cx="374606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t-RU" sz="1800" dirty="0" smtClean="0">
                <a:solidFill>
                  <a:srgbClr val="C00000"/>
                </a:solidFill>
              </a:rPr>
              <a:t>Үз эшемне яратып башкарам. Укыту миңа бик ошый. Укучылар да фәнем белән кызыксыналар, дәресләргә яратып йөриләр.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64" y="3284984"/>
            <a:ext cx="3836403" cy="25512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338292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33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t-RU" sz="2000" dirty="0" smtClean="0">
                <a:solidFill>
                  <a:srgbClr val="C00000"/>
                </a:solidFill>
              </a:rPr>
              <a:t>Педагогик эшчәнлегемдә алдынгылар рәтендә барырга тырышам. Яңа педагогик технологияләрне өйрәнәм һәм эшемдә кулланам.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A2B1E"/>
              </a:buClr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707904" y="3198155"/>
            <a:ext cx="180020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1200" dirty="0" smtClean="0">
                <a:solidFill>
                  <a:srgbClr val="C00000"/>
                </a:solidFill>
              </a:rPr>
              <a:t>Кулланыла торган технологиялә</a:t>
            </a:r>
            <a:r>
              <a:rPr lang="tt-RU" sz="1400" dirty="0" smtClean="0">
                <a:solidFill>
                  <a:srgbClr val="C00000"/>
                </a:solidFill>
              </a:rPr>
              <a:t>р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70798" y="2864383"/>
            <a:ext cx="1832570" cy="6027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1100" dirty="0" smtClean="0">
                <a:solidFill>
                  <a:srgbClr val="C00000"/>
                </a:solidFill>
              </a:rPr>
              <a:t>Коммуникатив</a:t>
            </a:r>
          </a:p>
          <a:p>
            <a:pPr algn="ctr"/>
            <a:r>
              <a:rPr lang="tt-RU" sz="1100" dirty="0" smtClean="0">
                <a:solidFill>
                  <a:srgbClr val="C00000"/>
                </a:solidFill>
              </a:rPr>
              <a:t>технология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70798" y="4226396"/>
            <a:ext cx="1843608" cy="5014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1100" dirty="0" smtClean="0">
                <a:solidFill>
                  <a:srgbClr val="C00000"/>
                </a:solidFill>
              </a:rPr>
              <a:t>Иҗади үсеш  технологиясе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4447" y="2864383"/>
            <a:ext cx="1944216" cy="580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1100" dirty="0" smtClean="0">
                <a:solidFill>
                  <a:srgbClr val="C00000"/>
                </a:solidFill>
              </a:rPr>
              <a:t>Уен технологиясе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0197" y="4223742"/>
            <a:ext cx="194421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1100" dirty="0" smtClean="0">
                <a:solidFill>
                  <a:srgbClr val="C00000"/>
                </a:solidFill>
              </a:rPr>
              <a:t>Проблемалы укыту технологиясе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6120" y="4873327"/>
            <a:ext cx="2097707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1100" dirty="0" smtClean="0">
                <a:solidFill>
                  <a:srgbClr val="C00000"/>
                </a:solidFill>
              </a:rPr>
              <a:t>Информацион технология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1369" y="2106960"/>
            <a:ext cx="2160240" cy="5987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err="1" smtClean="0">
                <a:solidFill>
                  <a:srgbClr val="C00000"/>
                </a:solidFill>
              </a:rPr>
              <a:t>Сәлам</a:t>
            </a:r>
            <a:r>
              <a:rPr lang="tt-RU" sz="1100" dirty="0">
                <a:solidFill>
                  <a:srgbClr val="C00000"/>
                </a:solidFill>
              </a:rPr>
              <a:t>ә</a:t>
            </a:r>
            <a:r>
              <a:rPr lang="ru-RU" sz="1100" dirty="0" err="1" smtClean="0">
                <a:solidFill>
                  <a:srgbClr val="C00000"/>
                </a:solidFill>
              </a:rPr>
              <a:t>тлекне</a:t>
            </a:r>
            <a:r>
              <a:rPr lang="en-US" sz="1100" dirty="0" smtClean="0">
                <a:solidFill>
                  <a:srgbClr val="C00000"/>
                </a:solidFill>
              </a:rPr>
              <a:t>  </a:t>
            </a:r>
            <a:r>
              <a:rPr lang="tt-RU" sz="1100" dirty="0" smtClean="0">
                <a:solidFill>
                  <a:srgbClr val="C00000"/>
                </a:solidFill>
              </a:rPr>
              <a:t>саклау технологиясе</a:t>
            </a:r>
            <a:endParaRPr lang="ru-RU" sz="1100" dirty="0">
              <a:solidFill>
                <a:srgbClr val="C00000"/>
              </a:solidFill>
            </a:endParaRPr>
          </a:p>
        </p:txBody>
      </p:sp>
      <p:cxnSp>
        <p:nvCxnSpPr>
          <p:cNvPr id="21" name="Прямая соединительная линия 20"/>
          <p:cNvCxnSpPr>
            <a:stCxn id="12" idx="2"/>
            <a:endCxn id="5" idx="0"/>
          </p:cNvCxnSpPr>
          <p:nvPr/>
        </p:nvCxnSpPr>
        <p:spPr>
          <a:xfrm flipH="1">
            <a:off x="4608004" y="2705682"/>
            <a:ext cx="3485" cy="492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7" idx="1"/>
          </p:cNvCxnSpPr>
          <p:nvPr/>
        </p:nvCxnSpPr>
        <p:spPr>
          <a:xfrm flipH="1">
            <a:off x="5148064" y="3165748"/>
            <a:ext cx="522734" cy="133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3"/>
          </p:cNvCxnSpPr>
          <p:nvPr/>
        </p:nvCxnSpPr>
        <p:spPr>
          <a:xfrm>
            <a:off x="3468663" y="3154697"/>
            <a:ext cx="576064" cy="290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0" idx="3"/>
            <a:endCxn id="5" idx="3"/>
          </p:cNvCxnSpPr>
          <p:nvPr/>
        </p:nvCxnSpPr>
        <p:spPr>
          <a:xfrm flipV="1">
            <a:off x="3554413" y="3935707"/>
            <a:ext cx="417124" cy="54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>
            <a:stCxn id="11" idx="0"/>
            <a:endCxn id="5" idx="4"/>
          </p:cNvCxnSpPr>
          <p:nvPr/>
        </p:nvCxnSpPr>
        <p:spPr>
          <a:xfrm flipH="1" flipV="1">
            <a:off x="4608004" y="4062251"/>
            <a:ext cx="6970" cy="811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Прямая соединительная линия 1026"/>
          <p:cNvCxnSpPr>
            <a:stCxn id="8" idx="1"/>
          </p:cNvCxnSpPr>
          <p:nvPr/>
        </p:nvCxnSpPr>
        <p:spPr>
          <a:xfrm flipH="1" flipV="1">
            <a:off x="5166742" y="3953182"/>
            <a:ext cx="504056" cy="523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6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965245" cy="12024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Укытучы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буларак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төрле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бәйгеләрдә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катнашып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көч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сынап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карадым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Һәр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бәйге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кешегә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үсеш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бирә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Моңа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мин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бик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шат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И</a:t>
            </a:r>
            <a:r>
              <a:rPr lang="tt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ң зур уңышым- “Безнең иң яхшы укытучы”  бәйгесендә җиңү.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56992"/>
            <a:ext cx="2232248" cy="162067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92896"/>
            <a:ext cx="1947897" cy="28065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96952"/>
            <a:ext cx="2983503" cy="2097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28663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184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Туган төбәгем, мәктәбем, һөнәри эшчәнлегем</vt:lpstr>
      <vt:lpstr>Әйшә мәктәбендә 24 ел инде татар теле һәм әдәбияты укытам. 12 ел директор урынбасары вазифасын башкардым.Барлык стажым -31 ел. Хәзерге вакытта мәктәптә 286 укучы  белем ала, сыйныфлар саны -20, укытучылар – 30.</vt:lpstr>
      <vt:lpstr>Милләтем өчен хәлемнән килгән бар нәрсәне эшләргә тырыштым. Шушы эшчәнлегем өчен район күләмендә“Ел хатын- кызы” бәйгесенең  “Хатын – кыз – мәдәният һәм рухият” (2006) номинациясендә җиңеп чыктым.</vt:lpstr>
      <vt:lpstr>Үз эшемне яратып башкарам. Укыту миңа бик ошый. Укучылар да фәнем белән кызыксыналар, дәресләргә яратып йөриләр.</vt:lpstr>
      <vt:lpstr>Педагогик эшчәнлегемдә алдынгылар рәтендә барырга тырышам. Яңа педагогик технологияләрне өйрәнәм һәм эшемдә кулланам.</vt:lpstr>
      <vt:lpstr>Укытучы буларак төрле бәйгеләрдә катнашып көч сынап карадым. Һәр бәйге кешегә үсеш бирә. Моңа мин бик шат. Иң зур уңышым- “Безнең иң яхшы укытучы”  бәйгесендә җиңү.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Туган төбәгем, мәктәбем, һөнәри эшчәнлегем</dc:title>
  <cp:lastModifiedBy>User</cp:lastModifiedBy>
  <cp:revision>30</cp:revision>
  <dcterms:modified xsi:type="dcterms:W3CDTF">2016-02-17T20:19:34Z</dcterms:modified>
</cp:coreProperties>
</file>