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5.jpg"/>
          <p:cNvPicPr>
            <a:picLocks noChangeAspect="1"/>
          </p:cNvPicPr>
          <p:nvPr/>
        </p:nvPicPr>
        <p:blipFill>
          <a:blip r:embed="rId2" cstate="print"/>
          <a:srcRect b="27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9592" y="1124744"/>
            <a:ext cx="6984776" cy="2554545"/>
          </a:xfrm>
          <a:prstGeom prst="rect">
            <a:avLst/>
          </a:prstGeom>
          <a:solidFill>
            <a:schemeClr val="accent4">
              <a:lumMod val="75000"/>
              <a:alpha val="4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СЦЕНАРИЙ ПРАЗДНИКА ПО АНГЛИЙСКОМУ ЯЗЫКУ ВО 2 КЛАССЕ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 KNOW ENGLISH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157192"/>
            <a:ext cx="3600400" cy="1200329"/>
          </a:xfrm>
          <a:prstGeom prst="rect">
            <a:avLst/>
          </a:prstGeom>
          <a:solidFill>
            <a:schemeClr val="accent6">
              <a:lumMod val="75000"/>
              <a:alpha val="39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Салато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Юлия Сергеевна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 английского языка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МАОУ гимназия № 56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г.Томск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ДЕТ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35568"/>
          </a:xfrm>
          <a:prstGeom prst="rect">
            <a:avLst/>
          </a:prstGeom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899592" y="332656"/>
            <a:ext cx="756084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Учитель: Сегодня чудесная погода, светит солнышко, у нас хорошее настроение. Давайте споем песенку львенка и черепахи. (Дети поют)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I’m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lying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sun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 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I’m looking at the sun. 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I’m lying, I’m lying, 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And I’m looking at the sun.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Hippo-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is walking here,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Crocodile-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dile’s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swimming near,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Only I’m still lying 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And I’m still looking at the sun.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Учитель: Ребята, посмотрите, наш Леня заболел, у него заболело горло. Давайте отведем его в поликлинику.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64411" cy="6858000"/>
          </a:xfrm>
          <a:prstGeom prst="rect">
            <a:avLst/>
          </a:prstGeom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07504" y="836712"/>
            <a:ext cx="5724128" cy="3996570"/>
          </a:xfrm>
          <a:prstGeom prst="rect">
            <a:avLst/>
          </a:prstGeom>
          <a:solidFill>
            <a:schemeClr val="bg1">
              <a:lumMod val="50000"/>
              <a:alpha val="26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58719" rIns="91440" bIns="58719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Patient (knocking at the door); May I come in?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Doctor: Yes, come in, please. Hello!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P: Hello, doctor.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D: Please, sit down. What is your name?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P: My name is……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D: How old are you?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P: I am…..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D: How are you?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P: I am not well, doctor. I have an angina.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D: Have you got a temperature?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P: Yes, I have.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D: Open your mouth and show me your tongue. Let’s listen to your heart. Here is your tablet.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P: Thank you, doctor. Good bye!</a:t>
            </a:r>
            <a:endParaRPr kumimoji="0" lang="en-US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39752" y="0"/>
            <a:ext cx="40653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“В кабинете у врача”.</a:t>
            </a:r>
            <a:endParaRPr lang="ru-RU" sz="3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28184" y="764704"/>
            <a:ext cx="2915816" cy="1015663"/>
          </a:xfrm>
          <a:prstGeom prst="rect">
            <a:avLst/>
          </a:prstGeom>
          <a:solidFill>
            <a:schemeClr val="accent5">
              <a:lumMod val="40000"/>
              <a:lumOff val="60000"/>
              <a:alpha val="31000"/>
            </a:schemeClr>
          </a:solidFill>
        </p:spPr>
        <p:txBody>
          <a:bodyPr wrap="square"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Действующие</a:t>
            </a:r>
            <a:r>
              <a:rPr lang="en-US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лица</a:t>
            </a:r>
            <a:r>
              <a:rPr lang="en-US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20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 Patient</a:t>
            </a: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 Doctor</a:t>
            </a: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0_b507d_f0ec8e2d_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2420888"/>
            <a:ext cx="266700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2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4499992" cy="6858000"/>
          </a:xfrm>
          <a:prstGeom prst="rect">
            <a:avLst/>
          </a:prstGeom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267744" y="692696"/>
            <a:ext cx="6696744" cy="4801314"/>
          </a:xfrm>
          <a:prstGeom prst="rect">
            <a:avLst/>
          </a:prstGeom>
          <a:solidFill>
            <a:srgbClr val="92D050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Учитель: А сейчас мы с Вами отправимся на станцию “Дразнилка” и поиграем в игру. Сначала с помощью считалочки мы выберем кота.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One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banana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two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bananas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three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bananas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Four.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Five bananas, six bananas, seven bananas.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More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(Остальные ребята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мышки.You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are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mice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образуют круг и поют песню, кот - в середине круга.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We are mice, mice, mice. </a:t>
            </a:r>
            <a:b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We are very, very nice. </a:t>
            </a:r>
            <a:b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You are cat, you are cat.</a:t>
            </a:r>
            <a:b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You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are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very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very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bad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Cat, cat, and go away!</a:t>
            </a:r>
            <a:b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Little mice want to play.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Мышата начинают прыгать в круг и обратно на одной ноге. Кот старается их поймать. Тот, кого он поймал, становятся котом.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ДЕТИ2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6164"/>
          </a:xfrm>
          <a:prstGeom prst="rect">
            <a:avLst/>
          </a:prstGeom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987824" y="770221"/>
            <a:ext cx="6012160" cy="5104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58719" rIns="91440" bIns="58719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Педагог: А сейчас настало время познакомиться с оловянными солдатиками.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Выход оловянных солдатиков.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One, two, three, four. </a:t>
            </a:r>
            <a:b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We are marching on the floor.</a:t>
            </a:r>
            <a:b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One, two, three, four. </a:t>
            </a:r>
            <a:b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We are standing on the floor.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Ученик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Make a line! Count off!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(Поворачивая голову вправо, солдатики поочередно произносят)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first, the second, the third, the fourth, the fifth.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Ученик: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Let’s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march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 (на месте)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One, two, three, four. </a:t>
            </a:r>
            <a:b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We are marching on the floor.</a:t>
            </a:r>
            <a:b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We are marching on the floor.</a:t>
            </a:r>
            <a:b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Stop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Hop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Stop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Ученик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Turn to the right!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March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to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your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seats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(Дети маршируют и направляются к своим местам).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260648"/>
            <a:ext cx="2736304" cy="584775"/>
          </a:xfrm>
          <a:prstGeom prst="rect">
            <a:avLst/>
          </a:prstGeom>
          <a:solidFill>
            <a:schemeClr val="accent6">
              <a:lumMod val="75000"/>
              <a:alpha val="33000"/>
            </a:schemeClr>
          </a:solidFill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магазине</a:t>
            </a:r>
            <a:endParaRPr lang="ru-RU" sz="48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ДЕТИ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6626"/>
          </a:xfrm>
          <a:prstGeom prst="rect">
            <a:avLst/>
          </a:prstGeom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331640" y="3356992"/>
            <a:ext cx="662473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Hands up! Hands down! </a:t>
            </a:r>
            <a:br>
              <a:rPr kumimoji="0" lang="en-US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Hands on hips! Sit down. </a:t>
            </a:r>
            <a:br>
              <a:rPr kumimoji="0" lang="en-US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Hands up, to the sides! </a:t>
            </a:r>
            <a:br>
              <a:rPr kumimoji="0" lang="en-US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Bend left! Bend right! </a:t>
            </a:r>
            <a:br>
              <a:rPr kumimoji="0" lang="en-US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One, two, three! Hop! </a:t>
            </a:r>
            <a:br>
              <a:rPr kumimoji="0" lang="en-US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One, two, three!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Stop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16632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Учитель: А теперь дети хотят показать Вам, как 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они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39752" y="620688"/>
            <a:ext cx="44644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проводят зарядку и приглашают Вас в Страну “Сильных и ловких”.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ЕТИ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057121" cy="6858000"/>
          </a:xfrm>
          <a:prstGeom prst="rect">
            <a:avLst/>
          </a:prstGeom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267744" y="1052736"/>
            <a:ext cx="669674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2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Spring is coming! 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Spring is coming! 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Flowers are coming, too! 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Snowdrops, violets, tulips 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Birds are coming, too!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I like flowers that are bright.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 like flowers that are white.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 like flowers with a smell. 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 like flowers very well.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Радость в двери постучится, 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ветром впустим в дом весну. 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Вихрем зелень закружится, 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 подхватит на лету.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Разлилась по зелени яркая волна,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Брызги золотистые принесла она.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Маленькие солнышки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Дружно здесь цветут,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честь весны устроили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Праздничный “салют”.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Знаем - тот цветок, конечно, 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мы с вами -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одуванчик, то есть -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Dandelion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(Девочки-цветочки танцуют и поют).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We are coming to you. 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We are growing for you. La-la-la (2). 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We are happy today. 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We are happy today. La-la-la.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We can dance. We can play.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We can dance, we can dance.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We can play.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88640"/>
            <a:ext cx="8208912" cy="707886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дворе весна, светит солнышко, тепло, скоро появятся цветочки.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рассказывают стихотворения о весне, цветах.</a:t>
            </a: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1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4139952" y="0"/>
            <a:ext cx="5004048" cy="6858000"/>
          </a:xfrm>
          <a:prstGeom prst="rect">
            <a:avLst/>
          </a:prstGeom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79512" y="836712"/>
            <a:ext cx="6876256" cy="4524315"/>
          </a:xfrm>
          <a:prstGeom prst="rect">
            <a:avLst/>
          </a:prstGeom>
          <a:solidFill>
            <a:schemeClr val="accent6">
              <a:lumMod val="75000"/>
              <a:alpha val="19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Сейчас дорогие гости дети загадают Вам загадки, а Вы должны будете назвать отгадку по-английски.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She is not a duck. </a:t>
            </a:r>
            <a:b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She says: Cluck-cluck.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She says: moo-moo. </a:t>
            </a:r>
            <a:b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She gives milk to you.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He likes milk. </a:t>
            </a:r>
            <a:b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He says: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meou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meou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She is yellow.</a:t>
            </a:r>
            <a:b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She says: quack-quack.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He likes bones. </a:t>
            </a:r>
            <a:b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He barks: bow-wow.</a:t>
            </a: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ДЕТИ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62938"/>
          </a:xfrm>
          <a:prstGeom prst="rect">
            <a:avLst/>
          </a:prstGeom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15319" y="1905157"/>
            <a:ext cx="8677161" cy="1103470"/>
          </a:xfrm>
          <a:prstGeom prst="rect">
            <a:avLst/>
          </a:prstGeom>
          <a:solidFill>
            <a:schemeClr val="accent6">
              <a:lumMod val="75000"/>
              <a:alpha val="52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58719" rIns="91440" bIns="58719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Учитель: А в конце нашего праздника мы приглашаем вас на чаепитие.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.jpg"/>
          <p:cNvPicPr>
            <a:picLocks noChangeAspect="1"/>
          </p:cNvPicPr>
          <p:nvPr/>
        </p:nvPicPr>
        <p:blipFill>
          <a:blip r:embed="rId2" cstate="print"/>
          <a:srcRect b="27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23528" y="1124744"/>
            <a:ext cx="7668344" cy="3970318"/>
          </a:xfrm>
          <a:prstGeom prst="rect">
            <a:avLst/>
          </a:prstGeom>
          <a:solidFill>
            <a:schemeClr val="accent4">
              <a:lumMod val="50000"/>
              <a:alpha val="2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И.В.Анухина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Занимательный английский для детей.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С-Пб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.: Изд-во “Речь”, 2004. - 96 с.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А.Васильев. Английский с мамой. Уроки в рифмах.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С-Пб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.: Изд-во “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Лингва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”, 2003. - 80 с.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Р.А.Дольникова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Л.Г.Фрибус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Сборник песен к УМК. Как детишек нам учить по-английски говорить.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С-Пб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.: Изд-во “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”. 2002.- 24 с.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А.В.Конышева.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English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for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Kids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-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Спб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Изд-во “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”, 2004. -160 с.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188640"/>
            <a:ext cx="70162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Список использованной литературы</a:t>
            </a:r>
            <a:endParaRPr lang="ru-RU" sz="13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ДЕТИ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35775"/>
          </a:xfrm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51520" y="261228"/>
            <a:ext cx="8424936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праздника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Праздник - это своего рода отчет о проделанной работе, возможность показать другим, какие результаты достигнуты в изучении английского языка.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праздника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Дать возможность детям проявить себя и показать своим родителям, те знания, которые они получили на занятиях.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ЕТИ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131840" y="1125326"/>
            <a:ext cx="5688632" cy="5166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58719" rIns="91440" bIns="58719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Scene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Выход детей (они маршируют).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Come along, come along. 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Sing, please our song! 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Come along, come along. 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Ding-ding, ding-ding dong!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поднимаются на сцену.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Учитель (обращаясь к гостям): Дорогие наши мамы, папы, бабушки и дедушки, все наши гости! Сегодня чудесный день. Сегодня наш праздник.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рады Вас видеть, и хотим пригласить Вас совершить путешествие в сказочный город -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Englishtown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Но, сначала наши дети хотели бы поприветствовать Вас.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60648"/>
            <a:ext cx="4788024" cy="523220"/>
          </a:xfrm>
          <a:prstGeom prst="rect">
            <a:avLst/>
          </a:prstGeom>
          <a:solidFill>
            <a:schemeClr val="accent6">
              <a:lumMod val="75000"/>
              <a:alpha val="45000"/>
            </a:schemeClr>
          </a:solidFill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Начало </a:t>
            </a:r>
            <a:r>
              <a:rPr lang="ru-RU" sz="2800" b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праздника.</a:t>
            </a:r>
            <a:endParaRPr lang="ru-RU" sz="2800" b="1" dirty="0" smtClean="0">
              <a:solidFill>
                <a:srgbClr val="4F81BD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ДЕТИ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787859"/>
          </a:xfrm>
          <a:prstGeom prst="rect">
            <a:avLst/>
          </a:prstGeom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267744" y="152927"/>
            <a:ext cx="3888432" cy="6151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58719" rIns="91440" bIns="58719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стоя поднимают правую руку и делают ею движения вправо и влево.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Hello everybody! Yes, indeed.</a:t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Yes, indeed. Yes, indeed.</a:t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Hello everybody! Yes, indeed.</a:t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Yes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indeed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my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darling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(Дети садятся.)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читают стихотворение  Как здороваться”.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Даже если ты молчун, 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Даже если бука, 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Говори: ”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Good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afternoon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”, 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встретишь друга.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Вечер выдался плохой,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ветром или ливнем.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равно, придя, домой,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 скажи: ”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Good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evening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!”.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днем, когда светло 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спешишь не очень. 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спешишь, скажи: ”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Hello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!” 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бы, между прочим.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Посмотри: опять светло, 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Синь на небосклоне.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Утро доброе пришло. 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Говори: ”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Good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morning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!”.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Учитель: Ну, что же мы отправляемся в наше путешествие.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436096" y="620688"/>
            <a:ext cx="349188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встают.</a:t>
            </a: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Звучит гудок паровоза. Дети</a:t>
            </a:r>
            <a:r>
              <a:rPr lang="en-US" sz="1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изображают</a:t>
            </a:r>
            <a:r>
              <a:rPr lang="en-US" sz="1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паровоз</a:t>
            </a:r>
            <a:r>
              <a:rPr lang="en-US" sz="1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Puff-puff, puff- puff, on we go</a:t>
            </a:r>
            <a:br>
              <a:rPr lang="en-US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n-US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When we hear the whistle blow.</a:t>
            </a: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Refrain:</a:t>
            </a: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Oo-oo-oo-oo-oo-oo</a:t>
            </a:r>
            <a:r>
              <a:rPr lang="en-US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br>
              <a:rPr lang="en-US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n-US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Oo</a:t>
            </a:r>
            <a:r>
              <a:rPr lang="en-US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</a:t>
            </a:r>
            <a:r>
              <a:rPr lang="en-US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oo</a:t>
            </a:r>
            <a:r>
              <a:rPr lang="en-US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en-US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oo-oo-oo</a:t>
            </a:r>
            <a:r>
              <a:rPr lang="en-US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-.</a:t>
            </a:r>
            <a:br>
              <a:rPr lang="en-US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n-US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Puff-puff, puff-puff, puff .</a:t>
            </a: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Учитель: Наша первая остановка на станции “</a:t>
            </a:r>
            <a:r>
              <a:rPr lang="ru-RU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Буквляндия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”, здесь живут наши друзья - </a:t>
            </a:r>
            <a:r>
              <a:rPr lang="ru-RU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буквлята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Давайте ребята с ними поздороваемся.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поют песню </a:t>
            </a:r>
            <a:r>
              <a:rPr lang="ru-RU" sz="14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</a:t>
            </a:r>
            <a:r>
              <a:rPr lang="ru-RU" sz="1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ABC’s</a:t>
            </a:r>
            <a:r>
              <a:rPr lang="ru-RU" sz="1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A,B,C,D,E,F,G,H,I,J,K,L,M,N,O,P,Q,R,S,T,U,V,W,X,Y and Z. Now I know my A B C’s, Let me try them back-words, please.</a:t>
            </a: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продолжаем наше путешествие и оправляемся в гости к сверстникам из Англии. Наши дети хотят дружить с детьми из Англии, но сначала им надо познакомиться друг с </a:t>
            </a:r>
            <a:r>
              <a:rPr lang="ru-RU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другом.ф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88640"/>
            <a:ext cx="14959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Scene</a:t>
            </a: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</a:t>
            </a:r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ЕТИ2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0"/>
            <a:ext cx="9144000" cy="6866164"/>
          </a:xfrm>
          <a:prstGeom prst="rect">
            <a:avLst/>
          </a:prstGeom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51520" y="332656"/>
            <a:ext cx="5832648" cy="593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58719" rIns="91440" bIns="58719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3.Дети, выстраиваясь в две команды, знакомятся.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What is your name? (2) </a:t>
            </a:r>
            <a:b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Now tell me, please. </a:t>
            </a:r>
            <a:b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What is your name? </a:t>
            </a:r>
            <a:b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My name is Helen (3). </a:t>
            </a:r>
            <a:b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That’s my name.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How old are you?(2)</a:t>
            </a:r>
            <a:b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Now tell me, please.</a:t>
            </a:r>
            <a:b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How old are you?</a:t>
            </a:r>
            <a:b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I am six. (3)</a:t>
            </a:r>
            <a:b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That’s my age.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Where are you from? (2)</a:t>
            </a:r>
            <a:b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Now tell me, please.</a:t>
            </a:r>
            <a:b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Where are you from?</a:t>
            </a:r>
            <a:b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 am from Russia.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(3)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That’s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am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from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Учитель: Наверно, многие дети любят ходить в Зоопарк. Вы любите ходить в зоопарк? (Обращаясь к детям). В Англии тоже есть зоопарк. Самый известный зоопарк находится 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Regent’s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park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Туда мы сейчас с вами и отправляемся.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04248" y="260648"/>
            <a:ext cx="16594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Scene</a:t>
            </a:r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</a:t>
            </a:r>
            <a:endParaRPr lang="ru-RU" sz="36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5de5b4b153a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5558"/>
            <a:ext cx="9144000" cy="6883558"/>
          </a:xfrm>
          <a:prstGeom prst="rect">
            <a:avLst/>
          </a:prstGeom>
        </p:spPr>
      </p:pic>
      <p:pic>
        <p:nvPicPr>
          <p:cNvPr id="2" name="Рисунок 1" descr="1223222346_gifs_animaux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4941168"/>
            <a:ext cx="1659632" cy="1733393"/>
          </a:xfrm>
          <a:prstGeom prst="rect">
            <a:avLst/>
          </a:prstGeom>
        </p:spPr>
      </p:pic>
      <p:pic>
        <p:nvPicPr>
          <p:cNvPr id="3" name="Рисунок 2" descr="1223222315_gifs_animaux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4941168"/>
            <a:ext cx="3168352" cy="1752312"/>
          </a:xfrm>
          <a:prstGeom prst="rect">
            <a:avLst/>
          </a:prstGeom>
        </p:spPr>
      </p:pic>
      <p:pic>
        <p:nvPicPr>
          <p:cNvPr id="4" name="Рисунок 3" descr="1223222321_gifs_animaux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4564380"/>
            <a:ext cx="2042160" cy="2293620"/>
          </a:xfrm>
          <a:prstGeom prst="rect">
            <a:avLst/>
          </a:prstGeom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475656" y="980728"/>
            <a:ext cx="3024336" cy="3165573"/>
          </a:xfrm>
          <a:prstGeom prst="rect">
            <a:avLst/>
          </a:prstGeom>
          <a:solidFill>
            <a:schemeClr val="accent3">
              <a:lumMod val="40000"/>
              <a:lumOff val="60000"/>
              <a:alpha val="53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58719" rIns="91440" bIns="58719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зоопарке.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Где увидеть отгадай-ка 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городе тигренка,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tiger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 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Или горную козу, 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Только в зоопарке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Zoo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Дал банан я обезьянке.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Рада обезьянка,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monkey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тюлень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обжора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seal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Тут же рыбы попросил.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Там лежит в тени под липой 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88640"/>
            <a:ext cx="14959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Scene</a:t>
            </a:r>
            <a:r>
              <a:rPr lang="ru-RU" sz="32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4</a:t>
            </a:r>
            <a:endParaRPr lang="ru-RU" sz="32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20072" y="980728"/>
            <a:ext cx="3168352" cy="3139321"/>
          </a:xfrm>
          <a:prstGeom prst="rect">
            <a:avLst/>
          </a:prstGeom>
          <a:solidFill>
            <a:schemeClr val="accent3">
              <a:lumMod val="40000"/>
              <a:lumOff val="60000"/>
              <a:alpha val="46000"/>
            </a:schemeClr>
          </a:solidFill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Толстый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бегемотик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hippo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 </a:t>
            </a:r>
            <a:b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него отменный вес. </a:t>
            </a:r>
            <a:b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Интересно, что он ест?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Жаль, чем угостить не знал</a:t>
            </a:r>
            <a:b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Крокодила,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crocodile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b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Предложил ему конфету -</a:t>
            </a:r>
            <a:b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обиделся за это.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Подходить не велено</a:t>
            </a:r>
            <a:b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Мне к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слоненку,elephant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b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ужасно озорной:</a:t>
            </a:r>
            <a:b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Поливает всех водой.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de5b4b153a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3558"/>
          </a:xfrm>
          <a:prstGeom prst="rect">
            <a:avLst/>
          </a:prstGeom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79512" y="188640"/>
            <a:ext cx="6408712" cy="3693319"/>
          </a:xfrm>
          <a:prstGeom prst="rect">
            <a:avLst/>
          </a:prstGeom>
          <a:solidFill>
            <a:schemeClr val="accent3">
              <a:lumMod val="40000"/>
              <a:lumOff val="60000"/>
              <a:alpha val="54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Учитель: А сейчас, давайте познакомимся с животными.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Щенок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 am a little puppy.</a:t>
            </a:r>
            <a:b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 am happy and gay.</a:t>
            </a:r>
            <a:b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Bow-wow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bow-wow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(Бегает и лает)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Лиса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 am a fox.</a:t>
            </a:r>
            <a:b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My name is Gay.</a:t>
            </a:r>
            <a:b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 have a red bushy tail!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(Показывает свой хвост)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Лев: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am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Lion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R-R-R.</a:t>
            </a:r>
            <a:b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My name is Clyde.</a:t>
            </a:r>
            <a:b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My jaws are big and wide.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31840" y="3717032"/>
            <a:ext cx="5598368" cy="2862322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поют песню: шуточная песенка - “Жила, была собачка”.</a:t>
            </a: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Жила, была собачка по имени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dog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b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Пришел к ней в гости петушок по имени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cock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b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Потом пришла к ним свинка по имени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pig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b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Она была большая, а значит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very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big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b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Потом явилась кошка по имени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cat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b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Она поймала крысу по имени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rat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b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Потом пришел к ним мишка,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big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and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brown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bear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b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Позвал к себе зайчишку - “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Come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here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little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hare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!”.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223222342_gifs_animaux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332656"/>
            <a:ext cx="2057400" cy="3048000"/>
          </a:xfrm>
          <a:prstGeom prst="rect">
            <a:avLst/>
          </a:prstGeom>
        </p:spPr>
      </p:pic>
      <p:pic>
        <p:nvPicPr>
          <p:cNvPr id="7" name="Рисунок 6" descr="1223222349_gifs_animaux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4005064"/>
            <a:ext cx="1965960" cy="2430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873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133182"/>
            <a:ext cx="5220072" cy="830997"/>
          </a:xfrm>
          <a:prstGeom prst="rect">
            <a:avLst/>
          </a:prstGeom>
          <a:solidFill>
            <a:schemeClr val="accent5">
              <a:lumMod val="40000"/>
              <a:lumOff val="60000"/>
              <a:alpha val="73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Учитель: Вы любите стихи (спрашивает детей), давайте попробуем с вами подобрать рифму в двустишие “Дикие животные в квартире”.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139952" y="1124744"/>
            <a:ext cx="4572000" cy="4524315"/>
          </a:xfrm>
          <a:prstGeom prst="rect">
            <a:avLst/>
          </a:prstGeom>
          <a:solidFill>
            <a:schemeClr val="accent5">
              <a:lumMod val="40000"/>
              <a:lumOff val="60000"/>
              <a:alpha val="62000"/>
            </a:schemeClr>
          </a:solidFill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Учитель: Сейчас, закончите предложение знакомым названием животного.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Большой, как …..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Длинношеий, как …..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Забавный, как …..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Отгадайте загадки.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Кто осенью спать ложится, </a:t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весной встает? (</a:t>
            </a:r>
            <a:r>
              <a:rPr lang="ru-RU" sz="1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bear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Рыжий клубок</a:t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серым </a:t>
            </a:r>
            <a:r>
              <a:rPr lang="ru-RU" sz="1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волком-скок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 (</a:t>
            </a:r>
            <a:r>
              <a:rPr lang="ru-RU" sz="1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fox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Учитель: Англичане очень любят проводить свободное время в парках, где они могут посидеть на травке, поиграть в спортивные игры, спокойно поговорить со своим другом. Парков в Англии довольно много. Это </a:t>
            </a:r>
            <a:r>
              <a:rPr lang="ru-RU" sz="1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Regent’s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Park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Hyde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Park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St.James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’ </a:t>
            </a:r>
            <a:r>
              <a:rPr lang="ru-RU" sz="1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Park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Мы тоже отдохнем в одном из парков Лондона.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Педагог: Вы увидите небольшую инсценировку.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980728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Опрокинув на пол банки, </a:t>
            </a:r>
            <a:b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уголке сидит…(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monkey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Нацепив на хобот бант, </a:t>
            </a:r>
            <a:b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Танцует польку…(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elephant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Почему-то влез на шкаф </a:t>
            </a:r>
            <a:b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застрял там…(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giraffe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Траву, сено и овес</a:t>
            </a:r>
            <a:b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аппетитом ест…..(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horse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Шел по улице бульдог, </a:t>
            </a:r>
            <a:b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По-английски он…..(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dog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Кто жует, как жвачку,</a:t>
            </a:r>
            <a:b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Траву? Угадайте!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It’s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… (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cow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7" name="Рисунок 6" descr="1223222348_gifs_animaux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1979712" y="4581128"/>
            <a:ext cx="2123728" cy="2072640"/>
          </a:xfrm>
          <a:prstGeom prst="rect">
            <a:avLst/>
          </a:prstGeom>
        </p:spPr>
      </p:pic>
      <p:pic>
        <p:nvPicPr>
          <p:cNvPr id="8" name="Рисунок 7" descr="1223222328_gifs_animaux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5445224"/>
            <a:ext cx="1642014" cy="1224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fon_lista_i_ptic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483768" y="0"/>
            <a:ext cx="48245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“О двух котах и птичке”</a:t>
            </a:r>
            <a:endParaRPr kumimoji="0" lang="ru-RU" sz="8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6228184" y="620688"/>
            <a:ext cx="2915816" cy="923330"/>
          </a:xfrm>
          <a:prstGeom prst="rect">
            <a:avLst/>
          </a:prstGeom>
          <a:solidFill>
            <a:schemeClr val="accent5">
              <a:lumMod val="40000"/>
              <a:lumOff val="60000"/>
              <a:alpha val="27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Действующие лица:</a:t>
            </a:r>
            <a:endParaRPr kumimoji="0" lang="ru-RU" sz="4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bird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птичка</a:t>
            </a:r>
            <a:endParaRPr kumimoji="0" lang="ru-RU" sz="4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Two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cats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два кота.</a:t>
            </a:r>
            <a:endParaRPr kumimoji="0" lang="ru-RU" sz="5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763688" y="620688"/>
            <a:ext cx="5904656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Входят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два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кота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Cat 1: I am a cat. I am big.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Cat 2: I am a cat.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am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little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Оба кота, взявшись за лапки: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We are hungry. We want to eat.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Выскакивает птичка. Она прыгает, скачет, не замечая котов: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I am a bird. I am a plump.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am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beautiful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Коты набрасываются на птичку, но сталкиваются друг с другом.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Птичка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улетает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Good -bye.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Cat 1: I am sorry.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Cat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2: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Excuse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Учитель: Как мы долго ходили по зоопарку, проголодались и хотим пить. Давайте зайдем с вами в магазин и купим себе еду и напитки.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051720" y="4005064"/>
            <a:ext cx="338437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Диалоги “Продавец напитков”.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.: </a:t>
            </a:r>
            <a:r>
              <a:rPr lang="ru-RU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Hello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 </a:t>
            </a:r>
            <a:r>
              <a:rPr lang="en-US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 want to drink.</a:t>
            </a: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Shop-assistant: Do you drink milk?</a:t>
            </a: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Ch.: No, I don’t.</a:t>
            </a: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Sh.: Do you drink water?</a:t>
            </a: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Ch.: No, I don’t.</a:t>
            </a: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Sh.: Do you drink juice?</a:t>
            </a: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Ch.: Yes, I do.</a:t>
            </a: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Sh.: Do you drink orange juice?</a:t>
            </a: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Ch.: Yes, I do. Give me orange juice, please.</a:t>
            </a: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Sh.: </a:t>
            </a:r>
            <a:r>
              <a:rPr lang="en-US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Here </a:t>
            </a:r>
            <a:r>
              <a:rPr lang="en-US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it is</a:t>
            </a:r>
            <a:r>
              <a:rPr lang="en-US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24128" y="3933056"/>
            <a:ext cx="279005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lang="en-US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магазине</a:t>
            </a:r>
            <a:r>
              <a:rPr lang="en-US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”</a:t>
            </a: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Cuss.: Hello!</a:t>
            </a: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Sh.: Can I help you?</a:t>
            </a: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Cus</a:t>
            </a:r>
            <a:r>
              <a:rPr lang="en-US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.: I want some sweets, please.</a:t>
            </a: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Sh.: Here you are.</a:t>
            </a: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Cus</a:t>
            </a:r>
            <a:r>
              <a:rPr lang="en-US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.: It’s your money.</a:t>
            </a: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Sh.: It’s your change.</a:t>
            </a: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Cus</a:t>
            </a:r>
            <a:r>
              <a:rPr lang="en-US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.: Thank you very much.</a:t>
            </a: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Sh.: Welcome, have a good time, bye.</a:t>
            </a: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Cus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.: </a:t>
            </a:r>
            <a:r>
              <a:rPr lang="ru-RU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Bye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1016</Words>
  <Application>Microsoft Office PowerPoint</Application>
  <PresentationFormat>Экран (4:3)</PresentationFormat>
  <Paragraphs>174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11</cp:revision>
  <dcterms:created xsi:type="dcterms:W3CDTF">2015-08-19T13:20:32Z</dcterms:created>
  <dcterms:modified xsi:type="dcterms:W3CDTF">2015-08-19T16:04:28Z</dcterms:modified>
</cp:coreProperties>
</file>