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F60146-C941-44FF-9280-4B27DFEC6855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F72EF0-0DC7-469C-B7ED-E801B9F4BD22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0146-C941-44FF-9280-4B27DFEC6855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2EF0-0DC7-469C-B7ED-E801B9F4BD2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0146-C941-44FF-9280-4B27DFEC6855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2EF0-0DC7-469C-B7ED-E801B9F4BD2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0146-C941-44FF-9280-4B27DFEC6855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2EF0-0DC7-469C-B7ED-E801B9F4BD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0146-C941-44FF-9280-4B27DFEC6855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2EF0-0DC7-469C-B7ED-E801B9F4BD2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0146-C941-44FF-9280-4B27DFEC6855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2EF0-0DC7-469C-B7ED-E801B9F4BD2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0146-C941-44FF-9280-4B27DFEC6855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2EF0-0DC7-469C-B7ED-E801B9F4BD22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0146-C941-44FF-9280-4B27DFEC6855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2EF0-0DC7-469C-B7ED-E801B9F4BD22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0146-C941-44FF-9280-4B27DFEC6855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2EF0-0DC7-469C-B7ED-E801B9F4B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0146-C941-44FF-9280-4B27DFEC6855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2EF0-0DC7-469C-B7ED-E801B9F4B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0146-C941-44FF-9280-4B27DFEC6855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2EF0-0DC7-469C-B7ED-E801B9F4B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0F60146-C941-44FF-9280-4B27DFEC6855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5F72EF0-0DC7-469C-B7ED-E801B9F4BD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-fotki.yandex.ru/get/3812/lady-may2006.c7/0_5b511_1bd30b13_X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42557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СССР в первые послевоенные годы</a:t>
            </a:r>
          </a:p>
        </p:txBody>
      </p:sp>
      <p:pic>
        <p:nvPicPr>
          <p:cNvPr id="2051" name="Picture 6" descr="poster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32385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4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schoo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1375"/>
            <a:ext cx="5472112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2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Ниже приведены 2 точки зрения на деятельность И.В. Сталина после окончания Великой отечественной войны: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03078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000066"/>
                </a:solidFill>
              </a:rPr>
              <a:t>1. И.В. Сталин - великий вождь и учитель, под его руководством в послевоенный период СССР превратился в мировую державу, он создал и возглавил соц. Лагерь, добился выдающихся успехов страны после окончания войны.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000066"/>
                </a:solidFill>
              </a:rPr>
              <a:t>2. В послевоенный период тоталитарный сталинский режим достиг своего апогея, в стране был установлен тотальный контроль над всеми сферами жизни общества.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0066"/>
                </a:solidFill>
              </a:rPr>
              <a:t>- Какая из данных Т.З. для вас более предпочтительна? Приведите не менее 3-х фактов, положений, аргументирующих, выбранную вами Т.З.</a:t>
            </a:r>
          </a:p>
        </p:txBody>
      </p:sp>
    </p:spTree>
    <p:extLst>
      <p:ext uri="{BB962C8B-B14F-4D97-AF65-F5344CB8AC3E}">
        <p14:creationId xmlns:p14="http://schemas.microsoft.com/office/powerpoint/2010/main" val="266764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1008062"/>
          </a:xfrm>
          <a:noFill/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0066"/>
                </a:solidFill>
                <a:latin typeface="Arial Narrow" pitchFamily="34" charset="0"/>
              </a:rPr>
              <a:t>Ужесточение сталинского режима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57338"/>
            <a:ext cx="4500563" cy="5013325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0066"/>
                </a:solidFill>
              </a:rPr>
              <a:t>Война пробила брешь в "железном занавесе", которым СССР был изолирован от других стран с 30-х годов. Участники европейского похода Красной Армии (а их было почти 10 млн. человек), мобилизованные для работ в Германию жители оккупированных немцами областей СССР (до 5,5 млн.) своими глазами увидели и смогли оценить тот мир, о "разложении" и "близкой гибели" которого им говорили до войны. 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557338"/>
            <a:ext cx="4495800" cy="511175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0066"/>
                </a:solidFill>
              </a:rPr>
              <a:t>Победа народа в войне породила множество надежд и ожиданий.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0066"/>
                </a:solidFill>
              </a:rPr>
              <a:t>Крестьяне рассчитывали на роспуск колхозов,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0066"/>
                </a:solidFill>
              </a:rPr>
              <a:t>интеллигенция - на ослабление политического диктата,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0066"/>
                </a:solidFill>
              </a:rPr>
              <a:t>население союзных и автономных республик - на изменение национальной политики. Эти настроения излагались в письмах партийному и государственному руководству, донесениях органов госбезопасности. </a:t>
            </a: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i="1" u="sng" dirty="0" smtClean="0">
                <a:solidFill>
                  <a:srgbClr val="000066"/>
                </a:solidFill>
              </a:rPr>
              <a:t>Главными причинами</a:t>
            </a:r>
            <a:r>
              <a:rPr lang="ru-RU" sz="1800" b="1" dirty="0" smtClean="0">
                <a:solidFill>
                  <a:srgbClr val="000066"/>
                </a:solidFill>
              </a:rPr>
              <a:t> ужесточения политического режима были "демократический импульс" войны и про­рыв "железного занавеса".</a:t>
            </a:r>
            <a:br>
              <a:rPr lang="ru-RU" sz="1800" b="1" dirty="0" smtClean="0">
                <a:solidFill>
                  <a:srgbClr val="000066"/>
                </a:solidFill>
              </a:rPr>
            </a:br>
            <a:endParaRPr lang="ru-RU" sz="1800" b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6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p"/>
      <p:bldP spid="4506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noFill/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66"/>
                </a:solidFill>
                <a:latin typeface="Arial Narrow" pitchFamily="34" charset="0"/>
              </a:rPr>
              <a:t>Ужесточение сталинского режима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25538"/>
            <a:ext cx="4495800" cy="5472112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Репрессии против бывших военнопленных и угнанных в Германию</a:t>
            </a:r>
          </a:p>
          <a:p>
            <a:pPr eaLnBrk="1" hangingPunct="1"/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Усиление закона № 7.8  - срок заключения – до 25 лет</a:t>
            </a:r>
          </a:p>
          <a:p>
            <a:pPr eaLnBrk="1" hangingPunct="1"/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В 1943-44 </a:t>
            </a:r>
            <a:r>
              <a:rPr lang="ru-RU" sz="2400" dirty="0" err="1" smtClean="0">
                <a:solidFill>
                  <a:srgbClr val="000066"/>
                </a:solidFill>
                <a:latin typeface="Arial Narrow" pitchFamily="34" charset="0"/>
              </a:rPr>
              <a:t>гг</a:t>
            </a:r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 в Сибирь, Ср. Азию выселены крымские татары, чеченцы, ингуши, калмыки, балкарцы – всего </a:t>
            </a:r>
            <a:r>
              <a:rPr lang="ru-RU" sz="2400" dirty="0" err="1" smtClean="0">
                <a:solidFill>
                  <a:srgbClr val="000066"/>
                </a:solidFill>
                <a:latin typeface="Arial Narrow" pitchFamily="34" charset="0"/>
              </a:rPr>
              <a:t>ок</a:t>
            </a:r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. 900 тыс. чел. – Приказом министра Госбезопасности в 1951 г переселённые народы оставлены на поселении навечно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125538"/>
            <a:ext cx="4038600" cy="5472112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за 1947-1948 гг. было арестовано около 2 тыс. священников различных конфессий </a:t>
            </a:r>
          </a:p>
          <a:p>
            <a:pPr eaLnBrk="1" hangingPunct="1"/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В 1948 г .- Жуков снят с поста главкома, выведен из ЦК и отправлен командовать Одесским военным округом. </a:t>
            </a:r>
          </a:p>
          <a:p>
            <a:pPr eaLnBrk="1" hangingPunct="1"/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борьба с космополитизмом: (</a:t>
            </a:r>
            <a:r>
              <a:rPr lang="ru-RU" sz="2000" i="1" dirty="0" smtClean="0">
                <a:solidFill>
                  <a:srgbClr val="000066"/>
                </a:solidFill>
                <a:latin typeface="Arial Narrow" pitchFamily="34" charset="0"/>
              </a:rPr>
              <a:t>Космополит считает весь мир своим отечеством.)</a:t>
            </a:r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 Обвинение в космополитизме равнялось обвинению в измене Родине. </a:t>
            </a:r>
          </a:p>
          <a:p>
            <a:pPr eaLnBrk="1" hangingPunct="1"/>
            <a:endParaRPr lang="ru-RU" sz="2400" dirty="0" smtClean="0">
              <a:solidFill>
                <a:srgbClr val="0000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4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125538"/>
            <a:ext cx="9144000" cy="264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4436" bIns="44436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  <a:latin typeface="Arial Narrow" pitchFamily="34" charset="0"/>
              </a:rPr>
              <a:t>1949-52 </a:t>
            </a:r>
            <a:r>
              <a:rPr lang="ru-RU" sz="2400" b="1" dirty="0" err="1">
                <a:solidFill>
                  <a:srgbClr val="000066"/>
                </a:solidFill>
                <a:latin typeface="Arial Narrow" pitchFamily="34" charset="0"/>
              </a:rPr>
              <a:t>гг</a:t>
            </a:r>
            <a:r>
              <a:rPr lang="ru-RU" sz="2400" b="1" dirty="0">
                <a:solidFill>
                  <a:srgbClr val="000066"/>
                </a:solidFill>
                <a:latin typeface="Arial Narrow" pitchFamily="34" charset="0"/>
              </a:rPr>
              <a:t> «Ленинградское дело»</a:t>
            </a:r>
          </a:p>
          <a:p>
            <a:pPr algn="ctr"/>
            <a:endParaRPr lang="ru-RU" sz="2400" b="1" dirty="0">
              <a:solidFill>
                <a:srgbClr val="000066"/>
              </a:solidFill>
              <a:latin typeface="Arial Narrow" pitchFamily="34" charset="0"/>
            </a:endParaRPr>
          </a:p>
          <a:p>
            <a:pPr algn="ctr"/>
            <a:r>
              <a:rPr lang="ru-RU" sz="2400" b="1" dirty="0">
                <a:solidFill>
                  <a:srgbClr val="000066"/>
                </a:solidFill>
                <a:latin typeface="Arial Narrow" pitchFamily="34" charset="0"/>
              </a:rPr>
              <a:t>начались аресты лидеров ленинградской парторганизации. По "ленинградскому делу" были арестованы более 2 тыс. человек, обвиненных в попытках "противопоставить Ленинград Москве". Были отданы под суд и расстреляны 200 человек, в том числе и Вознесенский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971550" y="333375"/>
            <a:ext cx="748823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>
                <a:solidFill>
                  <a:srgbClr val="000066"/>
                </a:solidFill>
              </a:rPr>
              <a:t>Политические процессы</a:t>
            </a:r>
          </a:p>
        </p:txBody>
      </p:sp>
      <p:pic>
        <p:nvPicPr>
          <p:cNvPr id="13320" name="Picture 10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076700"/>
            <a:ext cx="16573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5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52kat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57800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 descr="0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32037"/>
            <a:ext cx="363589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21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Политические процессы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b="1" i="1" dirty="0" smtClean="0">
                <a:solidFill>
                  <a:srgbClr val="000066"/>
                </a:solidFill>
              </a:rPr>
              <a:t>1952-53 </a:t>
            </a:r>
            <a:r>
              <a:rPr lang="ru-RU" sz="2800" b="1" i="1" dirty="0" err="1" smtClean="0">
                <a:solidFill>
                  <a:srgbClr val="000066"/>
                </a:solidFill>
              </a:rPr>
              <a:t>гг</a:t>
            </a:r>
            <a:r>
              <a:rPr lang="ru-RU" sz="2800" b="1" i="1" dirty="0" smtClean="0">
                <a:solidFill>
                  <a:srgbClr val="000066"/>
                </a:solidFill>
              </a:rPr>
              <a:t> «Дело врачей» (дело врачей-отравителей)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rgbClr val="000066"/>
                </a:solidFill>
              </a:rPr>
              <a:t>Дело, начатое органами госбезопасности в 1952 – начале 1953 г. против группы московских медиков, преимущественно причастных к лечению высших должностных лиц СССР, по обвинению в покушениях на убийство Сталина, в убийствах Жданова, Димитрова и др. Дело носило антисемитский характер и было частью кампании по «борьбе с космополитизмом», проводившейся в СССР в 1947–1953 гг.</a:t>
            </a:r>
          </a:p>
        </p:txBody>
      </p:sp>
    </p:spTree>
    <p:extLst>
      <p:ext uri="{BB962C8B-B14F-4D97-AF65-F5344CB8AC3E}">
        <p14:creationId xmlns:p14="http://schemas.microsoft.com/office/powerpoint/2010/main" val="338753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249488"/>
            <a:ext cx="4038600" cy="4608512"/>
          </a:xfrm>
          <a:noFill/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000066"/>
                </a:solidFill>
              </a:rPr>
              <a:t>14 августа 1946г. Были приняты постановления ЦК партии о журналах «Ленинград» (редакции был объявлен выговор) и «Звезда» (журнал был закрыт), за публикацию сочинений А. Ахматовой и М. Зощенко</a:t>
            </a:r>
          </a:p>
          <a:p>
            <a:pPr algn="ctr" eaLnBrk="1" hangingPunct="1"/>
            <a:endParaRPr lang="ru-RU" sz="2400" dirty="0" smtClean="0">
              <a:solidFill>
                <a:srgbClr val="000066"/>
              </a:solidFill>
            </a:endParaRPr>
          </a:p>
        </p:txBody>
      </p:sp>
      <p:pic>
        <p:nvPicPr>
          <p:cNvPr id="25603" name="Picture 7" descr="post-12246157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556000"/>
            <a:ext cx="3556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 descr="10012357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33115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250825" y="333375"/>
            <a:ext cx="3744913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</a:rPr>
              <a:t>Гонения на литературу</a:t>
            </a:r>
          </a:p>
        </p:txBody>
      </p:sp>
    </p:spTree>
    <p:extLst>
      <p:ext uri="{BB962C8B-B14F-4D97-AF65-F5344CB8AC3E}">
        <p14:creationId xmlns:p14="http://schemas.microsoft.com/office/powerpoint/2010/main" val="141310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5003800" cy="6048375"/>
          </a:xfrm>
          <a:noFill/>
        </p:spPr>
        <p:txBody>
          <a:bodyPr/>
          <a:lstStyle/>
          <a:p>
            <a:pPr eaLnBrk="1" hangingPunct="1"/>
            <a:endParaRPr lang="ru-RU" sz="2800" dirty="0" smtClean="0">
              <a:solidFill>
                <a:srgbClr val="000066"/>
              </a:solidFill>
            </a:endParaRPr>
          </a:p>
          <a:p>
            <a:pPr eaLnBrk="1" hangingPunct="1"/>
            <a:endParaRPr lang="ru-RU" sz="2800" dirty="0">
              <a:solidFill>
                <a:srgbClr val="000066"/>
              </a:solidFill>
            </a:endParaRPr>
          </a:p>
          <a:p>
            <a:pPr eaLnBrk="1" hangingPunct="1"/>
            <a:r>
              <a:rPr lang="ru-RU" sz="2800" dirty="0" smtClean="0">
                <a:solidFill>
                  <a:srgbClr val="000066"/>
                </a:solidFill>
              </a:rPr>
              <a:t>Следующим </a:t>
            </a:r>
            <a:r>
              <a:rPr lang="ru-RU" sz="2800" dirty="0" smtClean="0">
                <a:solidFill>
                  <a:srgbClr val="000066"/>
                </a:solidFill>
              </a:rPr>
              <a:t>объектом преследований становятся композиторы: Прокофьев, Хачатурян,  </a:t>
            </a:r>
            <a:r>
              <a:rPr lang="ru-RU" sz="2800" dirty="0" err="1" smtClean="0">
                <a:solidFill>
                  <a:srgbClr val="000066"/>
                </a:solidFill>
              </a:rPr>
              <a:t>Мурадели</a:t>
            </a:r>
            <a:r>
              <a:rPr lang="ru-RU" sz="2800" dirty="0" smtClean="0">
                <a:solidFill>
                  <a:srgbClr val="000066"/>
                </a:solidFill>
              </a:rPr>
              <a:t>. Начинается кампания против композиторов-«формалистов». Кампания вылилась в исключение из Союза композиторов ряда талантливых людей</a:t>
            </a:r>
          </a:p>
          <a:p>
            <a:pPr eaLnBrk="1" hangingPunct="1"/>
            <a:endParaRPr lang="ru-RU" sz="2800" dirty="0" smtClean="0">
              <a:solidFill>
                <a:srgbClr val="000066"/>
              </a:solidFill>
            </a:endParaRPr>
          </a:p>
          <a:p>
            <a:pPr eaLnBrk="1" hangingPunct="1"/>
            <a:endParaRPr lang="ru-RU" sz="2800" dirty="0" smtClean="0">
              <a:solidFill>
                <a:srgbClr val="000066"/>
              </a:solidFill>
            </a:endParaRPr>
          </a:p>
        </p:txBody>
      </p:sp>
      <p:pic>
        <p:nvPicPr>
          <p:cNvPr id="26627" name="Picture 7" descr="image789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404813"/>
            <a:ext cx="4038600" cy="2887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8" descr="10012357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022600"/>
            <a:ext cx="25400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1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  <a:noFill/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66"/>
                </a:solidFill>
              </a:rPr>
              <a:t>Кинематограф и театр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776"/>
            <a:ext cx="4038600" cy="4896544"/>
          </a:xfrm>
          <a:noFill/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4 сентября 1946 г. Выходит постановление ЦК партии о «безыдейных» фильмах, и начинается борьба с фильмами «Большая жизнь», «Адмирал Нахимов» и второй серией «Ивана Грозного» Эйзенштейна. Одновременно подвергается критике репертуар театров ставящих пьесы зарубежных </a:t>
            </a:r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авторов.</a:t>
            </a:r>
            <a:endParaRPr lang="ru-RU" sz="2400" dirty="0" smtClean="0">
              <a:solidFill>
                <a:srgbClr val="000066"/>
              </a:solidFill>
              <a:latin typeface="Arial Narrow" pitchFamily="34" charset="0"/>
            </a:endParaRPr>
          </a:p>
        </p:txBody>
      </p:sp>
      <p:pic>
        <p:nvPicPr>
          <p:cNvPr id="27652" name="Picture 8" descr="Картинка 4 из 15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814" y="1340768"/>
            <a:ext cx="493884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7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620688"/>
            <a:ext cx="8064500" cy="433412"/>
          </a:xfrm>
          <a:noFill/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0066"/>
                </a:solidFill>
              </a:rPr>
              <a:t>Итоги войны</a:t>
            </a:r>
            <a:br>
              <a:rPr lang="ru-RU" b="1" dirty="0" smtClean="0">
                <a:solidFill>
                  <a:srgbClr val="000066"/>
                </a:solidFill>
              </a:rPr>
            </a:br>
            <a:endParaRPr lang="ru-RU" b="1" dirty="0" smtClean="0">
              <a:solidFill>
                <a:srgbClr val="000066"/>
              </a:solidFill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545137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Разгром фашизма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Возрос международный авторитет СССР (основная часть войск германского блока находилась на советско-немецком фронте, войска СССР уничтожили 507 немецких дивизий, 100 дивизий их союзников, разгромил </a:t>
            </a:r>
            <a:r>
              <a:rPr lang="ru-RU" sz="2400" dirty="0" err="1" smtClean="0">
                <a:solidFill>
                  <a:srgbClr val="000066"/>
                </a:solidFill>
                <a:latin typeface="Arial Narrow" pitchFamily="34" charset="0"/>
              </a:rPr>
              <a:t>Квантунскую</a:t>
            </a:r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 армию)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20.11</a:t>
            </a:r>
            <a:r>
              <a:rPr lang="en-US" sz="2400" dirty="0" smtClean="0">
                <a:solidFill>
                  <a:srgbClr val="000066"/>
                </a:solidFill>
                <a:latin typeface="Arial Narrow" pitchFamily="34" charset="0"/>
              </a:rPr>
              <a:t>. </a:t>
            </a:r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1945</a:t>
            </a:r>
            <a:r>
              <a:rPr lang="en-US" sz="2400" dirty="0" smtClean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-</a:t>
            </a:r>
            <a:r>
              <a:rPr lang="en-US" sz="2400" dirty="0" smtClean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01.10.1946г – суд над фашистами и фашизмом в г. Нюрнберг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СССР вернул </a:t>
            </a:r>
            <a:r>
              <a:rPr lang="ru-RU" sz="2400" dirty="0" err="1" smtClean="0">
                <a:solidFill>
                  <a:srgbClr val="000066"/>
                </a:solidFill>
                <a:latin typeface="Arial Narrow" pitchFamily="34" charset="0"/>
              </a:rPr>
              <a:t>Юж</a:t>
            </a:r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. Сахалин, Курильские о-ва, присоединил </a:t>
            </a:r>
            <a:r>
              <a:rPr lang="ru-RU" sz="2400" dirty="0" err="1" smtClean="0">
                <a:solidFill>
                  <a:srgbClr val="000066"/>
                </a:solidFill>
                <a:latin typeface="Arial Narrow" pitchFamily="34" charset="0"/>
              </a:rPr>
              <a:t>территоррии</a:t>
            </a:r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 Закарпатья и Калининградской обл.</a:t>
            </a:r>
            <a:b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/>
            </a:r>
            <a:b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Разработаны нормы международного права и мирного сосуществования на основе деятельности ООН и Совета Безопасности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000066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Развитие </a:t>
            </a:r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военно-технической мысли. Появление ядерного оружия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0066"/>
                </a:solidFill>
                <a:latin typeface="Arial Narrow" pitchFamily="34" charset="0"/>
              </a:rPr>
              <a:t>___________________________________________________________</a:t>
            </a:r>
          </a:p>
          <a:p>
            <a:pPr eaLnBrk="1" hangingPunct="1">
              <a:lnSpc>
                <a:spcPct val="80000"/>
              </a:lnSpc>
            </a:pPr>
            <a:endParaRPr lang="ru-RU" sz="2400" b="1" u="sng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3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64613" cy="1125538"/>
          </a:xfrm>
          <a:noFill/>
        </p:spPr>
        <p:txBody>
          <a:bodyPr/>
          <a:lstStyle/>
          <a:p>
            <a:pPr eaLnBrk="1" hangingPunct="1"/>
            <a:r>
              <a:rPr lang="ru-RU" sz="4000" u="sng" dirty="0" smtClean="0">
                <a:solidFill>
                  <a:srgbClr val="000066"/>
                </a:solidFill>
                <a:latin typeface="Arial Narrow" pitchFamily="34" charset="0"/>
              </a:rPr>
              <a:t>Гонения на науку (окончательный запрет генетики, психологии и кибернетики)</a:t>
            </a:r>
          </a:p>
        </p:txBody>
      </p:sp>
      <p:pic>
        <p:nvPicPr>
          <p:cNvPr id="28675" name="Picture 4" descr="vavilov_4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28575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p9348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292600"/>
            <a:ext cx="16129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ace5a281d5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268413"/>
            <a:ext cx="41243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9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66"/>
                </a:solidFill>
              </a:rPr>
              <a:t>Внешняя политика СССР. Холодная война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Холодная война период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1946-1989 </a:t>
            </a:r>
            <a:r>
              <a:rPr lang="ru-RU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гг.сопровождавшийся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-политической, экономической, идеологической конфронтацией (противостоянием) двух политических систем,  СССР и США, а также их союзниками.</a:t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ачало «холодной войны» - 5 марта 1946 речь Черчилля в Фултоне (США)</a:t>
            </a:r>
            <a:br>
              <a:rPr lang="ru-RU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«Железный занавес» -----   «доктрина сдерживания» - доктрина Трумэна</a:t>
            </a:r>
          </a:p>
        </p:txBody>
      </p:sp>
    </p:spTree>
    <p:extLst>
      <p:ext uri="{BB962C8B-B14F-4D97-AF65-F5344CB8AC3E}">
        <p14:creationId xmlns:p14="http://schemas.microsoft.com/office/powerpoint/2010/main" val="6988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Биполярный мир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557338"/>
            <a:ext cx="4316412" cy="511175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Под давлением СССР страны Вост. Европы, в которых утвердились прокоммунистические правительства, отказались от помощи США.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Противостояние двух систем было закреплено созданием </a:t>
            </a:r>
            <a:r>
              <a:rPr lang="ru-RU" sz="2000" b="1" dirty="0" err="1" smtClean="0">
                <a:solidFill>
                  <a:srgbClr val="000099"/>
                </a:solidFill>
              </a:rPr>
              <a:t>военно</a:t>
            </a:r>
            <a:r>
              <a:rPr lang="ru-RU" sz="2000" b="1" dirty="0" smtClean="0">
                <a:solidFill>
                  <a:srgbClr val="000099"/>
                </a:solidFill>
              </a:rPr>
              <a:t> - политических и экономических блоков: 4 апр.1949 г. </a:t>
            </a:r>
            <a:r>
              <a:rPr lang="ru-RU" sz="2000" b="1" dirty="0" smtClean="0">
                <a:solidFill>
                  <a:schemeClr val="bg2"/>
                </a:solidFill>
              </a:rPr>
              <a:t>12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государств во главе с США образовали военный блок НАТО. </a:t>
            </a:r>
            <a:r>
              <a:rPr lang="ru-RU" sz="2000" b="1" dirty="0" smtClean="0">
                <a:solidFill>
                  <a:srgbClr val="800000"/>
                </a:solidFill>
              </a:rPr>
              <a:t>СССР и 7 стран Вост. Европы подписали ряд военных соглашений  в мае 1955. Союз получил название – ОВД.</a:t>
            </a:r>
          </a:p>
          <a:p>
            <a:pPr eaLnBrk="1" hangingPunct="1">
              <a:lnSpc>
                <a:spcPct val="90000"/>
              </a:lnSpc>
            </a:pPr>
            <a:endParaRPr lang="ru-RU" sz="2000" dirty="0" smtClean="0">
              <a:solidFill>
                <a:srgbClr val="800000"/>
              </a:solidFill>
            </a:endParaRPr>
          </a:p>
        </p:txBody>
      </p:sp>
      <p:sp>
        <p:nvSpPr>
          <p:cNvPr id="3072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557338"/>
            <a:ext cx="4244975" cy="5040312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марте 1957 года  6 стран Западной Европы создали Европейское экономическое сообщество.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800000"/>
                </a:solidFill>
              </a:rPr>
              <a:t>А в странах Восточной Европы подобная организация – Совет Экономической Взаимопомощи – была создана ещё в январе 1949 г.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[IS9IR_5-40]_[PD_02-r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5184576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2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381000" y="260647"/>
            <a:ext cx="8229600" cy="10077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flatTx/>
          </a:bodyPr>
          <a:lstStyle/>
          <a:p>
            <a:r>
              <a:rPr lang="ru-RU" sz="2800">
                <a:solidFill>
                  <a:srgbClr val="003300"/>
                </a:solidFill>
              </a:rPr>
              <a:t>  </a:t>
            </a:r>
            <a:r>
              <a:rPr lang="ru-RU" sz="2800" b="1">
                <a:solidFill>
                  <a:srgbClr val="003300"/>
                </a:solidFill>
              </a:rPr>
              <a:t>Гонка вооружений – наращивание ракетно- ядерной мощи</a:t>
            </a:r>
            <a:r>
              <a:rPr lang="ru-RU" sz="2800">
                <a:solidFill>
                  <a:srgbClr val="003300"/>
                </a:solidFill>
              </a:rPr>
              <a:t>                                                                        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57200" y="1412875"/>
            <a:ext cx="4038600" cy="43926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solidFill>
                  <a:srgbClr val="000099"/>
                </a:solidFill>
              </a:rPr>
              <a:t>США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solidFill>
                  <a:srgbClr val="000099"/>
                </a:solidFill>
              </a:rPr>
              <a:t>1945 г  испытание атомного оружия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solidFill>
                  <a:srgbClr val="000099"/>
                </a:solidFill>
              </a:rPr>
              <a:t>1952 испытание термоядерного устройства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solidFill>
                  <a:srgbClr val="000099"/>
                </a:solidFill>
              </a:rPr>
              <a:t>1958 запуск искусственного спутника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solidFill>
                  <a:srgbClr val="000099"/>
                </a:solidFill>
              </a:rPr>
              <a:t>1958 г испытание МБР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solidFill>
                  <a:srgbClr val="000099"/>
                </a:solidFill>
              </a:rPr>
              <a:t>1960 развёртывание подводных лодок с баллистическими ракетами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000" b="1">
              <a:solidFill>
                <a:srgbClr val="000099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643438" y="1412875"/>
            <a:ext cx="4038600" cy="41036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solidFill>
                  <a:srgbClr val="000099"/>
                </a:solidFill>
              </a:rPr>
              <a:t>СССР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solidFill>
                  <a:srgbClr val="000099"/>
                </a:solidFill>
              </a:rPr>
              <a:t>1949 г  испытание атомного оружия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solidFill>
                  <a:srgbClr val="000099"/>
                </a:solidFill>
              </a:rPr>
              <a:t>1953 испытание термоядерной бомбы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solidFill>
                  <a:srgbClr val="000099"/>
                </a:solidFill>
              </a:rPr>
              <a:t>1957 запуск первого искусственного спутника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solidFill>
                  <a:srgbClr val="000099"/>
                </a:solidFill>
              </a:rPr>
              <a:t>1957 г испытание МБР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solidFill>
                  <a:srgbClr val="000099"/>
                </a:solidFill>
              </a:rPr>
              <a:t>1963 подводные лодки с баллистическими ракетами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250825" y="6186488"/>
            <a:ext cx="8893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latin typeface="Times New Roman" pitchFamily="18" charset="0"/>
            </a:endParaRPr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121444" y="5683250"/>
            <a:ext cx="8748712" cy="1006475"/>
          </a:xfrm>
          <a:prstGeom prst="rect">
            <a:avLst/>
          </a:prstGeom>
          <a:solidFill>
            <a:srgbClr val="CCE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</a:rPr>
              <a:t>Биполярный (двухполюсный мир). Так назвали миропорядок, который действовал с к. 1940-х до нач. 1990-х годов в силу существования двух противоположных общественных систем.</a:t>
            </a:r>
          </a:p>
        </p:txBody>
      </p:sp>
    </p:spTree>
    <p:extLst>
      <p:ext uri="{BB962C8B-B14F-4D97-AF65-F5344CB8AC3E}">
        <p14:creationId xmlns:p14="http://schemas.microsoft.com/office/powerpoint/2010/main" val="407409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229600" cy="936625"/>
          </a:xfrm>
          <a:noFill/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0066"/>
                </a:solidFill>
              </a:rPr>
              <a:t>   5 </a:t>
            </a:r>
            <a:r>
              <a:rPr lang="ru-RU" dirty="0" smtClean="0">
                <a:solidFill>
                  <a:srgbClr val="000066"/>
                </a:solidFill>
              </a:rPr>
              <a:t>марта 1953 год…</a:t>
            </a:r>
          </a:p>
        </p:txBody>
      </p:sp>
      <p:pic>
        <p:nvPicPr>
          <p:cNvPr id="23557" name="Picture 5" descr="1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314166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229-k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25538"/>
            <a:ext cx="4483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539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644900"/>
            <a:ext cx="51339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09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66"/>
                </a:solidFill>
                <a:latin typeface="Arial Narrow" pitchFamily="34" charset="0"/>
              </a:rPr>
              <a:t>  Простится </a:t>
            </a:r>
            <a:r>
              <a:rPr lang="ru-RU" sz="4000" b="1" dirty="0" smtClean="0">
                <a:solidFill>
                  <a:srgbClr val="000066"/>
                </a:solidFill>
                <a:latin typeface="Arial Narrow" pitchFamily="34" charset="0"/>
              </a:rPr>
              <a:t>с вождём пришло огромное количество людей…</a:t>
            </a: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539750" y="1773238"/>
            <a:ext cx="8135938" cy="19177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000066"/>
                </a:solidFill>
                <a:latin typeface="Arial Narrow" pitchFamily="34" charset="0"/>
              </a:rPr>
              <a:t>… В народной памяти похороны Сталина запечатлелись чудовищными давками на Трубной площади, в которых погибло немало людей. В этом противники Сталина непременно усматривают зловещий смысл: мол, диктатор и после смерти разохотился хлебнуть человеческой крови... </a:t>
            </a:r>
          </a:p>
        </p:txBody>
      </p:sp>
      <p:pic>
        <p:nvPicPr>
          <p:cNvPr id="34820" name="Picture 8" descr="CPSU_at_lenin_mausol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76700"/>
            <a:ext cx="5715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5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468313" y="1628775"/>
            <a:ext cx="8064500" cy="3937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>
                <a:solidFill>
                  <a:srgbClr val="000066"/>
                </a:solidFill>
              </a:rPr>
              <a:t>Со смертью Сталина 5 марта 1953 г. завершилась целая эпоха в жизни СССР. Отсутствие законодательно закрепленных механизмов передачи верховной власти вызвало ее затяжной кризис.</a:t>
            </a:r>
            <a:br>
              <a:rPr lang="ru-RU" sz="3600">
                <a:solidFill>
                  <a:srgbClr val="000066"/>
                </a:solidFill>
              </a:rPr>
            </a:br>
            <a:endParaRPr lang="ru-RU" sz="36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[IS9IR_5-42]_[PD_01-r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138"/>
            <a:ext cx="9144000" cy="70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8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/>
          </p:cNvSpPr>
          <p:nvPr/>
        </p:nvSpPr>
        <p:spPr bwMode="auto">
          <a:xfrm>
            <a:off x="250825" y="260350"/>
            <a:ext cx="8183563" cy="792163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/>
            <a:r>
              <a:rPr lang="ru-RU" sz="3600">
                <a:solidFill>
                  <a:srgbClr val="000066"/>
                </a:solidFill>
              </a:rPr>
              <a:t>Пути восстановления экономики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250825" y="1196975"/>
            <a:ext cx="4014788" cy="5267325"/>
          </a:xfrm>
          <a:prstGeom prst="rect">
            <a:avLst/>
          </a:prstGeom>
          <a:noFill/>
          <a:ln>
            <a:noFill/>
          </a:ln>
        </p:spPr>
        <p:txBody>
          <a:bodyPr lIns="182880" tIns="9144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dirty="0">
                <a:solidFill>
                  <a:srgbClr val="000066"/>
                </a:solidFill>
              </a:rPr>
              <a:t>Жданов и Вознесенский (рук. Госплана)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dirty="0">
                <a:solidFill>
                  <a:srgbClr val="000066"/>
                </a:solidFill>
              </a:rPr>
              <a:t>Восстановление с опорой на опыт НЭПа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dirty="0">
                <a:solidFill>
                  <a:srgbClr val="000066"/>
                </a:solidFill>
              </a:rPr>
              <a:t>Введение элементов рыночной экономики, развитие с/х</a:t>
            </a: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4427538" y="1125538"/>
            <a:ext cx="4716462" cy="5399087"/>
          </a:xfrm>
          <a:prstGeom prst="rect">
            <a:avLst/>
          </a:prstGeom>
          <a:noFill/>
          <a:ln>
            <a:noFill/>
          </a:ln>
        </p:spPr>
        <p:txBody>
          <a:bodyPr lIns="182880" tIns="9144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dirty="0">
                <a:solidFill>
                  <a:srgbClr val="000066"/>
                </a:solidFill>
              </a:rPr>
              <a:t>Маленков, Берия, Сталин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dirty="0">
                <a:solidFill>
                  <a:srgbClr val="000066"/>
                </a:solidFill>
              </a:rPr>
              <a:t>Восстановление за счёт возвращения к плановой экономике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dirty="0">
                <a:solidFill>
                  <a:srgbClr val="000066"/>
                </a:solidFill>
              </a:rPr>
              <a:t>Контроль государства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dirty="0">
                <a:solidFill>
                  <a:srgbClr val="000066"/>
                </a:solidFill>
              </a:rPr>
              <a:t>Пятилетние планы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 b="1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b="1" dirty="0">
                <a:solidFill>
                  <a:srgbClr val="000066"/>
                </a:solidFill>
              </a:rPr>
              <a:t>IV</a:t>
            </a:r>
            <a:r>
              <a:rPr lang="ru-RU" sz="3600" b="1" dirty="0">
                <a:solidFill>
                  <a:srgbClr val="000066"/>
                </a:solidFill>
              </a:rPr>
              <a:t> пятилетка – 1946-1950гг</a:t>
            </a:r>
          </a:p>
        </p:txBody>
      </p:sp>
      <p:pic>
        <p:nvPicPr>
          <p:cNvPr id="31751" name="Picture 10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221163"/>
            <a:ext cx="16573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41438"/>
            <a:ext cx="16113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be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429000"/>
            <a:ext cx="13858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1" descr="image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42" y="908720"/>
            <a:ext cx="172720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55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692150"/>
          </a:xfrm>
          <a:noFill/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66"/>
                </a:solidFill>
              </a:rPr>
              <a:t>Источники восстановления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765175"/>
            <a:ext cx="4643438" cy="575945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0066"/>
                </a:solidFill>
              </a:rPr>
              <a:t>Перекачка новых средств из деревни в город (</a:t>
            </a:r>
            <a:r>
              <a:rPr lang="ru-RU" sz="2400" i="1" dirty="0" smtClean="0">
                <a:solidFill>
                  <a:srgbClr val="000066"/>
                </a:solidFill>
              </a:rPr>
              <a:t>низкие закупочные цены на с/х продукцию: молоко скупалось по 25 коп., в продажу – по 2р. 70к; 1 кг говядины – по 14 коп. – в рознице-11р 40 к)</a:t>
            </a:r>
          </a:p>
          <a:p>
            <a:pPr eaLnBrk="1" hangingPunct="1"/>
            <a:r>
              <a:rPr lang="ru-RU" dirty="0" smtClean="0">
                <a:solidFill>
                  <a:srgbClr val="000066"/>
                </a:solidFill>
              </a:rPr>
              <a:t>Репарации с Германии (+ рабочая сила, оборудование, техника)</a:t>
            </a:r>
          </a:p>
          <a:p>
            <a:pPr eaLnBrk="1" hangingPunct="1"/>
            <a:r>
              <a:rPr lang="ru-RU" dirty="0" smtClean="0">
                <a:solidFill>
                  <a:srgbClr val="000066"/>
                </a:solidFill>
              </a:rPr>
              <a:t>Труд узников ГУЛАГа</a:t>
            </a:r>
          </a:p>
          <a:p>
            <a:pPr eaLnBrk="1" hangingPunct="1"/>
            <a:r>
              <a:rPr lang="ru-RU" dirty="0" smtClean="0">
                <a:solidFill>
                  <a:srgbClr val="000066"/>
                </a:solidFill>
              </a:rPr>
              <a:t>Трудовой энтузиазм</a:t>
            </a:r>
          </a:p>
          <a:p>
            <a:pPr eaLnBrk="1" hangingPunct="1"/>
            <a:endParaRPr lang="ru-RU" dirty="0" smtClean="0">
              <a:solidFill>
                <a:srgbClr val="000066"/>
              </a:solidFill>
            </a:endParaRPr>
          </a:p>
          <a:p>
            <a:pPr eaLnBrk="1" hangingPunct="1"/>
            <a:endParaRPr lang="ru-RU" dirty="0" smtClean="0">
              <a:solidFill>
                <a:srgbClr val="000066"/>
              </a:solidFill>
            </a:endParaRPr>
          </a:p>
        </p:txBody>
      </p:sp>
      <p:pic>
        <p:nvPicPr>
          <p:cNvPr id="25606" name="Picture 6" descr="poster-1946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692150"/>
            <a:ext cx="39909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8" descr="pl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221163"/>
            <a:ext cx="4275137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32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06437"/>
          </a:xfrm>
          <a:noFill/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0066"/>
                </a:solidFill>
              </a:rPr>
              <a:t>Итоги экономического и социального развития за </a:t>
            </a:r>
            <a:r>
              <a:rPr lang="en-US" sz="2800" dirty="0" smtClean="0">
                <a:solidFill>
                  <a:srgbClr val="000066"/>
                </a:solidFill>
              </a:rPr>
              <a:t>IV</a:t>
            </a:r>
            <a:r>
              <a:rPr lang="ru-RU" sz="2800" dirty="0" smtClean="0">
                <a:solidFill>
                  <a:srgbClr val="000066"/>
                </a:solidFill>
              </a:rPr>
              <a:t> пятилетку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25538"/>
            <a:ext cx="4495800" cy="5472112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66"/>
                </a:solidFill>
              </a:rPr>
              <a:t>1946 год – упразднение Совнаркома, создание Совета Министров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66"/>
                </a:solidFill>
              </a:rPr>
              <a:t>В 1947 г – отменены карточки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66"/>
                </a:solidFill>
              </a:rPr>
              <a:t>1947 г – денежная реформа (10:1)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66"/>
                </a:solidFill>
              </a:rPr>
              <a:t>Восстановлены отпуска и 8-часовой рабочий день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66"/>
                </a:solidFill>
              </a:rPr>
              <a:t>Повышение уровня образования (</a:t>
            </a:r>
            <a:r>
              <a:rPr lang="ru-RU" sz="2400" i="1" smtClean="0">
                <a:solidFill>
                  <a:srgbClr val="000066"/>
                </a:solidFill>
              </a:rPr>
              <a:t>открытие новых школ и ВУЗов)</a:t>
            </a:r>
            <a:endParaRPr lang="ru-RU" smtClean="0">
              <a:solidFill>
                <a:srgbClr val="000066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981075"/>
            <a:ext cx="4316413" cy="5616575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66"/>
                </a:solidFill>
              </a:rPr>
              <a:t>Восстановлено более 6 тыс. предприятий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66"/>
                </a:solidFill>
              </a:rPr>
              <a:t>К 1950 году промышленность превзошла довоенный уровень на 73%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66"/>
                </a:solidFill>
              </a:rPr>
              <a:t>С/х достигло довоенного уровня только в зерновой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2512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ta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51847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ruble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44675"/>
            <a:ext cx="320357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900113" y="4724400"/>
            <a:ext cx="3744912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  <a:latin typeface="Arial Narrow" pitchFamily="34" charset="0"/>
              </a:rPr>
              <a:t>Продуктовые Карточки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6156325" y="908050"/>
            <a:ext cx="27368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  <a:latin typeface="Arial Narrow" pitchFamily="34" charset="0"/>
              </a:rPr>
              <a:t>1 руб. образца 1947 г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179388" y="5373688"/>
            <a:ext cx="5113337" cy="822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rgbClr val="000066"/>
                </a:solidFill>
              </a:rPr>
              <a:t>В 1952 г на </a:t>
            </a:r>
            <a:r>
              <a:rPr lang="en-US" sz="2400">
                <a:solidFill>
                  <a:srgbClr val="000066"/>
                </a:solidFill>
              </a:rPr>
              <a:t>XIX </a:t>
            </a:r>
            <a:r>
              <a:rPr lang="ru-RU" sz="2400">
                <a:solidFill>
                  <a:srgbClr val="000066"/>
                </a:solidFill>
              </a:rPr>
              <a:t>съезде партии ВКП(б) переименована в КПСС</a:t>
            </a:r>
          </a:p>
        </p:txBody>
      </p:sp>
    </p:spTree>
    <p:extLst>
      <p:ext uri="{BB962C8B-B14F-4D97-AF65-F5344CB8AC3E}">
        <p14:creationId xmlns:p14="http://schemas.microsoft.com/office/powerpoint/2010/main" val="25401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41994" grpId="0"/>
      <p:bldP spid="419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noFill/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0066"/>
                </a:solidFill>
              </a:rPr>
              <a:t>Проблемы восстановления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435975" cy="5472113"/>
          </a:xfrm>
          <a:noFill/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1946 г. – голод (гибель ок. 1 млн. людей)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За годы войны – потеря значительной части трудоспособного населения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Отставание лёгкой промышленности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Жилищная проблема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Сокращение расходов на социальную сферу</a:t>
            </a:r>
          </a:p>
          <a:p>
            <a:pPr eaLnBrk="1" hangingPunct="1"/>
            <a:r>
              <a:rPr lang="ru-RU" smtClean="0">
                <a:solidFill>
                  <a:srgbClr val="000066"/>
                </a:solidFill>
              </a:rPr>
              <a:t>Большие расходы на экономическую поддержку стран Восточной Европы</a:t>
            </a:r>
          </a:p>
          <a:p>
            <a:pPr eaLnBrk="1" hangingPunct="1"/>
            <a:endParaRPr lang="ru-RU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[IS9IR_5-41]_[PD_01-r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" y="404664"/>
            <a:ext cx="8946357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</TotalTime>
  <Words>1234</Words>
  <Application>Microsoft Office PowerPoint</Application>
  <PresentationFormat>Экран (4:3)</PresentationFormat>
  <Paragraphs>102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Твердый переплет</vt:lpstr>
      <vt:lpstr>СССР в первые послевоенные годы</vt:lpstr>
      <vt:lpstr>Итоги войны </vt:lpstr>
      <vt:lpstr>Презентация PowerPoint</vt:lpstr>
      <vt:lpstr>Презентация PowerPoint</vt:lpstr>
      <vt:lpstr>Источники восстановления</vt:lpstr>
      <vt:lpstr>Итоги экономического и социального развития за IV пятилетку</vt:lpstr>
      <vt:lpstr>Презентация PowerPoint</vt:lpstr>
      <vt:lpstr>Проблемы восстановления</vt:lpstr>
      <vt:lpstr>Презентация PowerPoint</vt:lpstr>
      <vt:lpstr>Презентация PowerPoint</vt:lpstr>
      <vt:lpstr>Ниже приведены 2 точки зрения на деятельность И.В. Сталина после окончания Великой отечественной войны:</vt:lpstr>
      <vt:lpstr>Ужесточение сталинского режима</vt:lpstr>
      <vt:lpstr>Ужесточение сталинского режима</vt:lpstr>
      <vt:lpstr>Презентация PowerPoint</vt:lpstr>
      <vt:lpstr>Презентация PowerPoint</vt:lpstr>
      <vt:lpstr>Политические процессы</vt:lpstr>
      <vt:lpstr>Презентация PowerPoint</vt:lpstr>
      <vt:lpstr>Презентация PowerPoint</vt:lpstr>
      <vt:lpstr>Кинематограф и театр</vt:lpstr>
      <vt:lpstr>Гонения на науку (окончательный запрет генетики, психологии и кибернетики)</vt:lpstr>
      <vt:lpstr>Внешняя политика СССР. Холодная война</vt:lpstr>
      <vt:lpstr>Биполярный мир</vt:lpstr>
      <vt:lpstr>Презентация PowerPoint</vt:lpstr>
      <vt:lpstr>Презентация PowerPoint</vt:lpstr>
      <vt:lpstr>   5 марта 1953 год…</vt:lpstr>
      <vt:lpstr>  Простится с вождём пришло огромное количество людей…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СССР в первые послевоенные годы</dc:title>
  <dc:creator>1</dc:creator>
  <cp:lastModifiedBy>1</cp:lastModifiedBy>
  <cp:revision>3</cp:revision>
  <dcterms:created xsi:type="dcterms:W3CDTF">2012-04-27T13:35:29Z</dcterms:created>
  <dcterms:modified xsi:type="dcterms:W3CDTF">2012-04-27T13:59:48Z</dcterms:modified>
</cp:coreProperties>
</file>