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81" r:id="rId7"/>
    <p:sldId id="282" r:id="rId8"/>
    <p:sldId id="283" r:id="rId9"/>
    <p:sldId id="284" r:id="rId10"/>
    <p:sldId id="286" r:id="rId11"/>
    <p:sldId id="280" r:id="rId12"/>
    <p:sldId id="287" r:id="rId13"/>
    <p:sldId id="288" r:id="rId14"/>
    <p:sldId id="306" r:id="rId15"/>
    <p:sldId id="289" r:id="rId16"/>
    <p:sldId id="272" r:id="rId17"/>
    <p:sldId id="264" r:id="rId18"/>
    <p:sldId id="273" r:id="rId19"/>
    <p:sldId id="276" r:id="rId20"/>
    <p:sldId id="274" r:id="rId21"/>
    <p:sldId id="279" r:id="rId22"/>
    <p:sldId id="277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278" r:id="rId31"/>
    <p:sldId id="303" r:id="rId32"/>
    <p:sldId id="304" r:id="rId33"/>
    <p:sldId id="263" r:id="rId34"/>
    <p:sldId id="266" r:id="rId35"/>
    <p:sldId id="267" r:id="rId36"/>
    <p:sldId id="291" r:id="rId37"/>
    <p:sldId id="308" r:id="rId38"/>
    <p:sldId id="310" r:id="rId39"/>
    <p:sldId id="292" r:id="rId40"/>
    <p:sldId id="312" r:id="rId41"/>
    <p:sldId id="295" r:id="rId42"/>
    <p:sldId id="294" r:id="rId43"/>
    <p:sldId id="311" r:id="rId44"/>
    <p:sldId id="25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FF99FF"/>
    <a:srgbClr val="A7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66" autoAdjust="0"/>
  </p:normalViewPr>
  <p:slideViewPr>
    <p:cSldViewPr>
      <p:cViewPr varScale="1">
        <p:scale>
          <a:sx n="54" d="100"/>
          <a:sy n="54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411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0_8ba00_d94a6878_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D21-BB59-48D6-949E-8BDAC46FDED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solidFill>
            <a:srgbClr val="A7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8df0f_5387f32c_L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 rot="16200000">
            <a:off x="-704092" y="704094"/>
            <a:ext cx="3143272" cy="1735087"/>
          </a:xfrm>
          <a:prstGeom prst="rect">
            <a:avLst/>
          </a:prstGeom>
        </p:spPr>
      </p:pic>
      <p:pic>
        <p:nvPicPr>
          <p:cNvPr id="11" name="Рисунок 10" descr="0_8df12_e56dd90f_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5400000">
            <a:off x="-380653" y="4524001"/>
            <a:ext cx="2690827" cy="1786709"/>
          </a:xfrm>
          <a:prstGeom prst="rect">
            <a:avLst/>
          </a:prstGeom>
        </p:spPr>
      </p:pic>
      <p:pic>
        <p:nvPicPr>
          <p:cNvPr id="12" name="Рисунок 11" descr="0_8df12_e56dd90f_L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 rot="5400000">
            <a:off x="-433785" y="2505463"/>
            <a:ext cx="2582049" cy="1714480"/>
          </a:xfrm>
          <a:prstGeom prst="rect">
            <a:avLst/>
          </a:prstGeom>
        </p:spPr>
      </p:pic>
      <p:pic>
        <p:nvPicPr>
          <p:cNvPr id="13" name="Рисунок 12" descr="0_8df0f_5387f32c_L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 rot="16200000">
            <a:off x="-704092" y="4418821"/>
            <a:ext cx="3143272" cy="173508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df0f_5387f32c_L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 rot="5400000" flipH="1">
            <a:off x="7979845" y="478896"/>
            <a:ext cx="1500198" cy="828110"/>
          </a:xfrm>
          <a:prstGeom prst="rect">
            <a:avLst/>
          </a:prstGeom>
        </p:spPr>
      </p:pic>
      <p:pic>
        <p:nvPicPr>
          <p:cNvPr id="15" name="Рисунок 14" descr="0_8df0f_5387f32c_L.png"/>
          <p:cNvPicPr>
            <a:picLocks noChangeAspect="1"/>
          </p:cNvPicPr>
          <p:nvPr userDrawn="1"/>
        </p:nvPicPr>
        <p:blipFill>
          <a:blip r:embed="rId17" cstate="screen"/>
          <a:stretch>
            <a:fillRect/>
          </a:stretch>
        </p:blipFill>
        <p:spPr>
          <a:xfrm rot="16200000">
            <a:off x="7685872" y="5271251"/>
            <a:ext cx="2044781" cy="1128720"/>
          </a:xfrm>
          <a:prstGeom prst="rect">
            <a:avLst/>
          </a:prstGeom>
        </p:spPr>
      </p:pic>
      <p:pic>
        <p:nvPicPr>
          <p:cNvPr id="16" name="Рисунок 15" descr="0_8df0f_5387f32c_L.png"/>
          <p:cNvPicPr>
            <a:picLocks noChangeAspect="1"/>
          </p:cNvPicPr>
          <p:nvPr userDrawn="1"/>
        </p:nvPicPr>
        <p:blipFill>
          <a:blip r:embed="rId18" cstate="screen"/>
          <a:stretch>
            <a:fillRect/>
          </a:stretch>
        </p:blipFill>
        <p:spPr>
          <a:xfrm rot="5400000" flipH="1">
            <a:off x="7924409" y="3566732"/>
            <a:ext cx="1571636" cy="867544"/>
          </a:xfrm>
          <a:prstGeom prst="rect">
            <a:avLst/>
          </a:prstGeom>
        </p:spPr>
      </p:pic>
      <p:pic>
        <p:nvPicPr>
          <p:cNvPr id="17" name="Рисунок 16" descr="0_8df0f_5387f32c_L.png"/>
          <p:cNvPicPr>
            <a:picLocks noChangeAspect="1"/>
          </p:cNvPicPr>
          <p:nvPr userDrawn="1"/>
        </p:nvPicPr>
        <p:blipFill>
          <a:blip r:embed="rId19" cstate="screen"/>
          <a:stretch>
            <a:fillRect/>
          </a:stretch>
        </p:blipFill>
        <p:spPr>
          <a:xfrm rot="16200000">
            <a:off x="7938920" y="1919471"/>
            <a:ext cx="1552939" cy="857223"/>
          </a:xfrm>
          <a:prstGeom prst="rect">
            <a:avLst/>
          </a:prstGeom>
        </p:spPr>
      </p:pic>
      <p:pic>
        <p:nvPicPr>
          <p:cNvPr id="18" name="Рисунок 17" descr="0_8df0f_5387f32c_L.png"/>
          <p:cNvPicPr>
            <a:picLocks noChangeAspect="1"/>
          </p:cNvPicPr>
          <p:nvPr userDrawn="1"/>
        </p:nvPicPr>
        <p:blipFill>
          <a:blip r:embed="rId20" cstate="screen"/>
          <a:stretch>
            <a:fillRect/>
          </a:stretch>
        </p:blipFill>
        <p:spPr>
          <a:xfrm rot="5400000" flipV="1">
            <a:off x="-368051" y="368049"/>
            <a:ext cx="1643075" cy="906978"/>
          </a:xfrm>
          <a:prstGeom prst="rect">
            <a:avLst/>
          </a:prstGeom>
        </p:spPr>
      </p:pic>
      <p:pic>
        <p:nvPicPr>
          <p:cNvPr id="19" name="Рисунок 18" descr="0_8df12_e56dd90f_L.png"/>
          <p:cNvPicPr>
            <a:picLocks noChangeAspect="1"/>
          </p:cNvPicPr>
          <p:nvPr userDrawn="1"/>
        </p:nvPicPr>
        <p:blipFill>
          <a:blip r:embed="rId21" cstate="screen"/>
          <a:stretch>
            <a:fillRect/>
          </a:stretch>
        </p:blipFill>
        <p:spPr>
          <a:xfrm rot="16200000" flipH="1">
            <a:off x="-252035" y="2609463"/>
            <a:ext cx="1500198" cy="996131"/>
          </a:xfrm>
          <a:prstGeom prst="rect">
            <a:avLst/>
          </a:prstGeom>
        </p:spPr>
      </p:pic>
      <p:pic>
        <p:nvPicPr>
          <p:cNvPr id="20" name="Рисунок 19" descr="0_8df12_e56dd90f_L.png"/>
          <p:cNvPicPr>
            <a:picLocks noChangeAspect="1"/>
          </p:cNvPicPr>
          <p:nvPr userDrawn="1"/>
        </p:nvPicPr>
        <p:blipFill>
          <a:blip r:embed="rId21" cstate="screen"/>
          <a:stretch>
            <a:fillRect/>
          </a:stretch>
        </p:blipFill>
        <p:spPr>
          <a:xfrm rot="16200000" flipH="1">
            <a:off x="-252033" y="4323976"/>
            <a:ext cx="1500198" cy="996131"/>
          </a:xfrm>
          <a:prstGeom prst="rect">
            <a:avLst/>
          </a:prstGeom>
        </p:spPr>
      </p:pic>
      <p:pic>
        <p:nvPicPr>
          <p:cNvPr id="21" name="Рисунок 20" descr="0_8df0f_5387f32c_L.png"/>
          <p:cNvPicPr>
            <a:picLocks noChangeAspect="1"/>
          </p:cNvPicPr>
          <p:nvPr userDrawn="1"/>
        </p:nvPicPr>
        <p:blipFill>
          <a:blip r:embed="rId20" cstate="screen"/>
          <a:stretch>
            <a:fillRect/>
          </a:stretch>
        </p:blipFill>
        <p:spPr>
          <a:xfrm rot="5400000" flipV="1">
            <a:off x="-368049" y="3582735"/>
            <a:ext cx="1643075" cy="906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mam.ru/" TargetMode="External"/><Relationship Id="rId2" Type="http://schemas.openxmlformats.org/officeDocument/2006/relationships/hyperlink" Target="http://www.domsovetof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artinki24.ru/kartinki/fox/" TargetMode="External"/><Relationship Id="rId4" Type="http://schemas.openxmlformats.org/officeDocument/2006/relationships/hyperlink" Target="http://www.detsadclub.ru/13-vospitatelu/proektnaya-deyatelnost/2295-detsko-roditelskij-proekt-v-mire-zhivotnyh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14414" y="2214554"/>
            <a:ext cx="7715304" cy="4357718"/>
            <a:chOff x="1115616" y="2146448"/>
            <a:chExt cx="7165477" cy="45405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46448"/>
              <a:ext cx="7165477" cy="1053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Шаблон презентации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4"/>
              <a:ext cx="4910120" cy="1601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Фокина Лидия Петровна, 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 </a:t>
              </a:r>
            </a:p>
            <a:p>
              <a:pPr algn="ctr">
                <a:defRPr/>
              </a:pPr>
              <a:r>
                <a:rPr lang="ru-RU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 Новосибирской области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2014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s://im3-tub-ru.yandex.net/i?id=d533f0cb6e9f4281f21ad65f34f523a5&amp;n=2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869160"/>
            <a:ext cx="2317998" cy="175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642194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0000"/>
                </a:solidFill>
                <a:latin typeface="Segoe Print" pitchFamily="2" charset="0"/>
              </a:rPr>
              <a:t>План  реализации  проекта</a:t>
            </a:r>
            <a:endParaRPr lang="ru-RU" sz="3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63688" y="1916832"/>
            <a:ext cx="6923112" cy="42093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Подготовительный этап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Основной этап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Итоговый этап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Презентационный этап </a:t>
            </a:r>
            <a:endParaRPr lang="ru-RU" sz="4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2" descr="https://im3-tub-ru.yandex.net/i?id=d533f0cb6e9f4281f21ad65f34f523a5&amp;n=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101941"/>
            <a:ext cx="2317998" cy="1756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312247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260648"/>
            <a:ext cx="756084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Виды  детской деятельности</a:t>
            </a: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47864" y="1412776"/>
            <a:ext cx="3240360" cy="93610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ИГРОВАЯ</a:t>
            </a:r>
            <a:endParaRPr lang="ru-RU" sz="2000" b="1" i="1" dirty="0"/>
          </a:p>
        </p:txBody>
      </p:sp>
      <p:sp>
        <p:nvSpPr>
          <p:cNvPr id="6" name="Овал 5"/>
          <p:cNvSpPr/>
          <p:nvPr/>
        </p:nvSpPr>
        <p:spPr>
          <a:xfrm>
            <a:off x="5148064" y="2420888"/>
            <a:ext cx="3312368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ЗДОРОВЬЕ</a:t>
            </a:r>
          </a:p>
          <a:p>
            <a:pPr algn="ctr"/>
            <a:r>
              <a:rPr lang="ru-RU" b="1" i="1" dirty="0" smtClean="0"/>
              <a:t>СБЕРЕГАЮЩАЯ</a:t>
            </a:r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1475656" y="2420888"/>
            <a:ext cx="3240360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ДВИГАТЕЛЬНАЯ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5148064" y="3717032"/>
            <a:ext cx="3456384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ХУДОЖЕСТВЕННО-ПРОДУКТИВНАЯ</a:t>
            </a:r>
            <a:endParaRPr lang="ru-RU" b="1" i="1" dirty="0"/>
          </a:p>
        </p:txBody>
      </p:sp>
      <p:sp>
        <p:nvSpPr>
          <p:cNvPr id="9" name="Овал 8"/>
          <p:cNvSpPr/>
          <p:nvPr/>
        </p:nvSpPr>
        <p:spPr>
          <a:xfrm>
            <a:off x="1475656" y="3645024"/>
            <a:ext cx="3384376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ПОЗНАВАТЕЛЬНАЯ</a:t>
            </a:r>
            <a:endParaRPr lang="ru-RU" b="1" i="1" dirty="0"/>
          </a:p>
        </p:txBody>
      </p:sp>
      <p:sp>
        <p:nvSpPr>
          <p:cNvPr id="11" name="Овал 10"/>
          <p:cNvSpPr/>
          <p:nvPr/>
        </p:nvSpPr>
        <p:spPr>
          <a:xfrm>
            <a:off x="1547664" y="4941168"/>
            <a:ext cx="3312368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КОММУНИКАТИВНАЯ</a:t>
            </a:r>
            <a:endParaRPr lang="ru-RU" b="1" i="1" dirty="0"/>
          </a:p>
        </p:txBody>
      </p:sp>
      <p:sp>
        <p:nvSpPr>
          <p:cNvPr id="12" name="Овал 11"/>
          <p:cNvSpPr/>
          <p:nvPr/>
        </p:nvSpPr>
        <p:spPr>
          <a:xfrm>
            <a:off x="5220072" y="4941168"/>
            <a:ext cx="3312368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ТРУДОВАЯ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403648" y="3501008"/>
            <a:ext cx="3312368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ЗДОРОВЬЕ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СБЕРЕГАЮЩАЯ</a:t>
            </a:r>
            <a:endParaRPr lang="ru-RU" b="1" i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03648" y="548680"/>
            <a:ext cx="3240360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ДВИГАТЕЛЬНАЯ</a:t>
            </a:r>
            <a:endParaRPr lang="ru-RU" b="1" i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1628800"/>
            <a:ext cx="3024336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endParaRPr lang="ru-RU" sz="16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sz="16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«Перепрыгни через змейку», «Забрось крышку в корзинку», «Брось – поймай», «Прокати крышку в ворота»,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«Кто быстрей соберет крышки»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4725144"/>
            <a:ext cx="3024336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endParaRPr lang="ru-RU" sz="16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использование массажных дорожек из крышек</a:t>
            </a:r>
            <a:endParaRPr lang="ru-RU" sz="2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P10903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5" y="836712"/>
            <a:ext cx="3656466" cy="2503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P10903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3" y="3861048"/>
            <a:ext cx="3677994" cy="2518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331640" y="3501008"/>
            <a:ext cx="3384376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ХУДОЖЕСТВЕННО-ПРОДУКТИВНАЯ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59632" y="548680"/>
            <a:ext cx="3384376" cy="93610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ПОЗНАВАТЕЛЬНАЯ</a:t>
            </a:r>
            <a:endParaRPr lang="ru-RU" b="1" i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1628800"/>
            <a:ext cx="3024336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Использование игр и пособий из крышек для формирования элементарных математических представлений и обучению грамоте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Экологические беседы</a:t>
            </a:r>
            <a:endParaRPr lang="ru-RU" sz="16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4725144"/>
            <a:ext cx="3024336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endParaRPr lang="ru-RU" sz="16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Рисование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«Загадочный  круг»</a:t>
            </a:r>
            <a:endParaRPr lang="ru-RU" sz="11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Аппликация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«Веселые зверюшки»</a:t>
            </a:r>
            <a:endParaRPr lang="ru-RU" sz="11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SAM_17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3" y="764704"/>
            <a:ext cx="3677994" cy="2518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P10901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3645024"/>
            <a:ext cx="3613410" cy="247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403647" y="260487"/>
            <a:ext cx="6984615" cy="36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Художественно-продуктивная деятельность детей</a:t>
            </a:r>
          </a:p>
        </p:txBody>
      </p:sp>
      <p:pic>
        <p:nvPicPr>
          <p:cNvPr id="3" name="Рисунок 2" descr="P10901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7624" y="764704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10901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764704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AM_157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31640" y="3789040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903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20072" y="3789040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47664" y="1916832"/>
            <a:ext cx="6840760" cy="4464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72163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Дидактические игры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«Сухой аквариум», «Цветные дорожки», «Башенки», «Бусы», «Цветные пятнышки», «Цветное домино», «Разложи правильно», </a:t>
            </a: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Выложи узор по описанию», «Модель времени», «Круглый год», </a:t>
            </a: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Времена года», «Подуй и прокати», «</a:t>
            </a:r>
            <a:r>
              <a:rPr lang="ru-RU" sz="20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Конопушки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», «Крестики-нолики», «Лото», «Составь слово», «Прочитай слово», «Состав числа», «Сосчитай», «Веселые буквы», «Русское лото»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72163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мобильные тренажеры</a:t>
            </a:r>
            <a:r>
              <a:rPr lang="ru-RU" sz="20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«Машины», «Вишни», «Снеговики», «Поезд», «Воздушные шары»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72163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сюжетные тренажеры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«Цветочная поляна», «Веселый клоун»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72163" algn="l"/>
              </a:tabLst>
            </a:pPr>
            <a:endParaRPr lang="ru-RU" sz="16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59832" y="404664"/>
            <a:ext cx="3528392" cy="115212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ИГРОВАЯ</a:t>
            </a:r>
            <a:endParaRPr lang="ru-RU" sz="2400" b="1" i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57018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«Цветное домино»</a:t>
            </a:r>
            <a:r>
              <a:rPr lang="ru-RU" sz="27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учить называть цвета и их оттенки.  Развивать зрительное  восприятие, внимание, мышление, конструктивные умения, смекалку.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 descr="G:\проект Крышки-малышки\фото проект-крышки-малышки\P109030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3068960"/>
            <a:ext cx="4511675" cy="3382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G:\проект Крышки-малышки\фото проект-крышки-малышки\P109029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844824"/>
            <a:ext cx="367240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16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356992"/>
            <a:ext cx="3947931" cy="2960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002234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31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«Цветные дорожки»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учить выкладывать дорожки по образцу; по словесному указанию; по собственному замыслу. Развивать внимание, мелкую моторику рук, зрительное восприятие.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Надежда Николаевна\Desktop\проект Крышки-малышки\фото проект-крышки-малышки\P109014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700808"/>
            <a:ext cx="396044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06613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31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 «Русское лото»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 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познакомить с двухзначными цифрами. Развивать внимание, память.</a:t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проект Крышки-малышки\фото проект-крышки-малышки\P109012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4149080"/>
            <a:ext cx="345638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10903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1556792"/>
            <a:ext cx="3382175" cy="2315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903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75656" y="1628800"/>
            <a:ext cx="3240360" cy="2218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2211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«Разложи правильно»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 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развивать  зрительную память, внимание, логическое мышление, мелкую моторику рук.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Надежда Николаевна\Desktop\проект Крышки-малышки\фото проект-крышки-малышки\P109034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1268760"/>
            <a:ext cx="352839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10903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4005064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903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8064" y="4005064"/>
            <a:ext cx="3638179" cy="2524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200800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ТИП ПРОЕКТА: </a:t>
            </a:r>
            <a:r>
              <a:rPr lang="ru-RU" altLang="ru-RU" sz="3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altLang="ru-RU" sz="3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3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игровой, творческий</a:t>
            </a:r>
            <a:r>
              <a:rPr lang="ru-RU" altLang="ru-RU" sz="3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altLang="ru-RU" sz="3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3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altLang="ru-RU" sz="3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УЧАСТНИКИ: </a:t>
            </a:r>
            <a:r>
              <a:rPr lang="ru-RU" altLang="ru-RU" sz="3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altLang="ru-RU" sz="3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3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дети старшей группы, воспитатели, родители</a:t>
            </a:r>
            <a:r>
              <a:rPr lang="ru-RU" altLang="ru-RU" sz="3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altLang="ru-RU" sz="3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3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altLang="ru-RU" sz="3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ПРОДОЛЖИТЕЛЬНОСТЬ: </a:t>
            </a:r>
            <a:br>
              <a:rPr lang="ru-RU" altLang="ru-RU" sz="3600" b="1" dirty="0" smtClean="0">
                <a:solidFill>
                  <a:srgbClr val="00206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</a:br>
            <a:r>
              <a:rPr lang="ru-RU" altLang="ru-RU" sz="3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среднесрочный (2 недели)</a:t>
            </a: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altLang="ru-RU" sz="2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altLang="ru-RU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altLang="ru-RU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28215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«Веселые буквы»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знакомить с буквами; учить подбирать картинки на заданный звук. Развивать слуховое внимание, память, речь.</a:t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Рисунок 3" descr="DSC009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16" y="3717032"/>
            <a:ext cx="4098693" cy="280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G:\проект Крышки-малышки\фото проект-крышки-малышки\P109012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484784"/>
            <a:ext cx="403244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«Составь слово»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учить составлять слова из слогов. Развивать внимание, память, речь.</a:t>
            </a:r>
            <a:endParaRPr lang="ru-RU" sz="20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Рисунок 2" descr="G:\проект Крышки-малышки\фото проект-крышки-малышки\P109013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268760"/>
            <a:ext cx="352839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09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717032"/>
            <a:ext cx="4098693" cy="280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AM_17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8" y="3861048"/>
            <a:ext cx="3931399" cy="269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93022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«Модель времени»</a:t>
            </a:r>
            <a:r>
              <a:rPr lang="ru-RU" sz="2700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формировать  представления о  промежутках времени: части суток (утро, день, вечер, ночь); неделя (7 дней); сезоны (весна, лето, осень, зима); месяца. Развивать логическое мышление, внимание, память, речь, мелкую моторику рук.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Рисунок 2" descr="C:\Users\Надежда Николаевна\Desktop\проект Крышки-малышки\фото проект-крышки-малышки\P109034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2420888"/>
            <a:ext cx="5472608" cy="3898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7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861048"/>
            <a:ext cx="4028397" cy="2758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06613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err="1" smtClean="0">
                <a:solidFill>
                  <a:srgbClr val="C00000"/>
                </a:solidFill>
              </a:rPr>
              <a:t>д</a:t>
            </a:r>
            <a:r>
              <a:rPr lang="ru-RU" sz="2200" b="1" dirty="0" smtClean="0">
                <a:solidFill>
                  <a:srgbClr val="C00000"/>
                </a:solidFill>
              </a:rPr>
              <a:t>/и </a:t>
            </a:r>
            <a:r>
              <a:rPr lang="ru-RU" sz="22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«Круглый год»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Цель: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закрепить знания  о временах года, названия месяцев каждого сезона. Развивать логическое мышление, внимание, память, речь, мелкую моторику рук.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Рисунок 3" descr="C:\Users\Надежда Николаевна\Desktop\проект Крышки-малышки\фото проект-крышки-малышки\P109035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412776"/>
            <a:ext cx="4392488" cy="271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проект Крышки-малышки\фото проект-крышки-малышки\P109029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356992"/>
            <a:ext cx="4210050" cy="3156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93022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</a:t>
            </a: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Конопушки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 </a:t>
            </a: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упражнять в порядковом счете. Развивать внимание, мелкую моторику рук, умение играть в коллективе.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 descr="G:\проект Крышки-малышки\фото проект-крышки-малышки\P109029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844824"/>
            <a:ext cx="3744416" cy="2689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93022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 «Крестики-нолики» </a:t>
            </a: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учить ориентироваться на листе бумаги. Развивать логическое мышление, внимание.</a:t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Рисунок 6" descr="G:\проект Крышки-малышки\фото проект-крышки-малышки\P109033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628800"/>
            <a:ext cx="5904656" cy="4542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06613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b="1" dirty="0" err="1" smtClean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/и </a:t>
            </a:r>
            <a:r>
              <a:rPr lang="ru-RU" sz="2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«Лото»</a:t>
            </a:r>
            <a:r>
              <a:rPr lang="ru-RU" sz="22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 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учить называть предметы, изображенные на картинках; выполнять правила игры; выступать в роли ведущего. Развивать внимание, логическое мышление.</a:t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Рисунок 3" descr="G:\проект Крышки-малышки\фото проект-крышки-малышки\P10901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1484784"/>
            <a:ext cx="338437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09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6" y="3933056"/>
            <a:ext cx="3816424" cy="2612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09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3933056"/>
            <a:ext cx="3744416" cy="2563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93022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err="1" smtClean="0">
                <a:solidFill>
                  <a:srgbClr val="C00000"/>
                </a:solidFill>
              </a:rPr>
              <a:t>д</a:t>
            </a:r>
            <a:r>
              <a:rPr lang="ru-RU" sz="2200" b="1" dirty="0" smtClean="0">
                <a:solidFill>
                  <a:srgbClr val="C00000"/>
                </a:solidFill>
              </a:rPr>
              <a:t>/и 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«Прочитай слово»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 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учить составлять из букв простые слова. Развивать внимание, память, речь.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 descr="G:\проект Крышки-малышки\фото проект-крышки-малышки\P109013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556792"/>
            <a:ext cx="604867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3541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</a:rPr>
              <a:t>/и 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«Сосчитай»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знакомить со знаками  +, - , =. Учить составлять и решать примеры. Развивать логическое мышление, внимание, память, мелкую моторику рук.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 descr="SAM_17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3968" y="3356992"/>
            <a:ext cx="4519392" cy="3094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G:\проект Крышки-малышки\фото проект-крышки-малышки\P109013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484784"/>
            <a:ext cx="3942899" cy="3154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64219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«Состав числа» </a:t>
            </a: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знакомить с составом числа в пределах 10; называть цифры от 1 до 10. Развивать память, внимание, логическое мышление, мелкую моторику рук.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 descr="G:\проект Крышки-малышки\фото проект-крышки-малышки\P109014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916832"/>
            <a:ext cx="2952328" cy="4500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SAM_17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2636912"/>
            <a:ext cx="4112044" cy="2815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20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Проблема, на решение которой направлен проект: </a:t>
            </a: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как вторично использовать бросовый материал (крышки) для создания дидактических игр и пособий для обогащения развивающей среды группы? Так же мы решали проблему отсутствия финансовых возможностей для приобретения игрового оборудования в современных непростых экономических условиях.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" name="Picture 2" descr="https://im3-tub-ru.yandex.net/i?id=d533f0cb6e9f4281f21ad65f34f523a5&amp;n=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221455"/>
            <a:ext cx="2160240" cy="16365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3541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«Выложи узор по описанию»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учить ориентироваться на листе бумаги. Развивать логическое мышление, внимание, мелкую моторику рук.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Рисунок 2" descr="C:\Users\Надежда Николаевна\Desktop\проект Крышки-малышки\фото проект-крышки-малышки\P109034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700808"/>
            <a:ext cx="5940425" cy="4454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980728"/>
            <a:ext cx="3322712" cy="129614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игра «</a:t>
            </a:r>
            <a:r>
              <a:rPr lang="ru-RU" sz="31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Шашки»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                     </a:t>
            </a:r>
            <a:r>
              <a:rPr lang="ru-RU" sz="27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sz="27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Рисунок 3" descr="G:\проект Крышки-малышки\фото проект-крышки-малышки\P109013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980728"/>
            <a:ext cx="3888432" cy="320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G:\проект Крышки-малышки\фото проект-крышки-малышки\P109030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501008"/>
            <a:ext cx="3885778" cy="3047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04664"/>
            <a:ext cx="3682752" cy="13681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«</a:t>
            </a:r>
            <a:r>
              <a:rPr lang="ru-RU" sz="31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Счеты»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                     </a:t>
            </a:r>
            <a:r>
              <a:rPr lang="ru-RU" sz="27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sz="27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G:\проект Крышки-малышки\фото проект-крышки-малышки\P109013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052736"/>
            <a:ext cx="3384376" cy="4848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12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2348880"/>
            <a:ext cx="4100454" cy="2807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85821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Мобильные тренажеры</a:t>
            </a:r>
            <a:r>
              <a:rPr lang="ru-RU" sz="27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«Машины», «Воздушные шары», «Вишни», «Снеговики», «Поезд».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 учить подбирать крышки по цвету. Развивать мелкую моторику рук, зрительное восприятие.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Рисунок 2" descr="C:\Users\Надежда Николаевна\Desktop\проект Крышки-малышки\фото проект-крышки-малышки\P109034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276872"/>
            <a:ext cx="5256584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0022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Сюжетные тренажеры </a:t>
            </a:r>
            <a:r>
              <a:rPr lang="ru-RU" sz="27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«Веселый клоун», «Цветочная поляна»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учить подбирать цвета по замыслу, закрепить названия цветов, порядковый счет. Развивать мелкую моторику рук, внимание, зрительное восприятие.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Надежда Николаевна\Desktop\проект Крышки-малышки\фото проект-крышки-малышки\P109033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132856"/>
            <a:ext cx="6451242" cy="40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роект Крышки-малышки\фото проект-крышки-малышки\P109013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3645024"/>
            <a:ext cx="3737620" cy="2766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64219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</a:t>
            </a:r>
            <a:r>
              <a:rPr lang="ru-RU" sz="27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/и «Цветные пятнышки» 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Цель: </a:t>
            </a:r>
            <a:r>
              <a:rPr lang="ru-RU" sz="2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учить подбирать крышки по цвету.  Развивать внимание, мелкую моторику рук, зрительное восприятие.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проект Крышки-малышки\фото проект-крышки-малышки\P10901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628800"/>
            <a:ext cx="439248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Работа с родителями: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- помощь в подборе материалов для проекта;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изготовление игрушек и игр  вместе с детьми;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консультация «Использование бросового материала»;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выставка игр и пособий  «Наша игротека».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15615" y="273961"/>
            <a:ext cx="7560841" cy="417677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Творчество детей и родителей</a:t>
            </a:r>
          </a:p>
        </p:txBody>
      </p:sp>
      <p:pic>
        <p:nvPicPr>
          <p:cNvPr id="4" name="Рисунок 3" descr="P10901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764704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901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9632" y="3645024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901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836712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901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20072" y="3717032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475656" y="332656"/>
            <a:ext cx="720148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Творчество детей и родителей</a:t>
            </a:r>
            <a:endParaRPr lang="ru-RU" sz="2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Рисунок 2" descr="P10901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908720"/>
            <a:ext cx="3600400" cy="2700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10901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908720"/>
            <a:ext cx="3587891" cy="269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901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0072" y="3861048"/>
            <a:ext cx="3491880" cy="261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9015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31640" y="3861048"/>
            <a:ext cx="3528391" cy="264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Итоги проекта: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24744"/>
            <a:ext cx="7283152" cy="5544616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в группе создан  центр «</a:t>
            </a:r>
            <a:r>
              <a:rPr lang="ru-RU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Крышкоград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 - как развивающая среда, стимулирующая игровую, творческую и познавательную активность детей при минимальных финансовых затратах;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создана картотека дидактических игр и пособий из крышек;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дети самостоятельно придумывают игры с бросовым материалом, создают поделки;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родители активно используют дома бросовый материал для совместной деятельности с детьми как познавательной, так и творческой направленности;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презентация проекта представлена  педагогам детского сада и родителям группы;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272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Актуальность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43608" y="980728"/>
            <a:ext cx="7776864" cy="56166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14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Сейчас стало модным говорить об экологии, о новых способах использования мусора для всеобщего блага. Каждый день  мы выбрасываем  пластиковые бутылки, одноразовую посуду, упаковки от продуктов, трубочки, старые фломастеры, пробки, фантики от конфет и т.д. И вряд ли задумываемся о том, что многое из этого мусора может стать основой для оригинальной детской поделки или увлекательной игрушки.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14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Процесс создания поделок из бросового материала включает в работу воображение и фантазию, учит детей ценить даже такие мелочи – как бросовый материал, что очень важно в наш век бездумного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потребительства</a:t>
            </a:r>
            <a:r>
              <a:rPr lang="ru-RU" altLang="ru-RU" sz="14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br>
              <a:rPr lang="ru-RU" altLang="ru-RU" sz="14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14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И ведь дети с удовольствием своими руками дарят новую жизнь старым вещам. Ребята без страха "все испортить" берутся за работу, а, когда видят результат собственного труда - это здорово поднимает их самооценку. Ведь они - творцы!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14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Ну а созданные из бросового материала игры и пособия могут служить как для развития творческих способностей детей, так и для развития познавательной  активности дошкольников.</a:t>
            </a:r>
            <a:endParaRPr lang="ru-RU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60550" y="1125538"/>
            <a:ext cx="7283450" cy="55435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3265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центр «</a:t>
            </a:r>
            <a:r>
              <a:rPr lang="ru-RU" sz="2800" dirty="0" err="1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Крышкоград</a:t>
            </a: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»</a:t>
            </a:r>
            <a:endParaRPr lang="ru-RU" sz="28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5" name="Рисунок 4" descr="P10903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908720"/>
            <a:ext cx="4084162" cy="2796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903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3789040"/>
            <a:ext cx="4013224" cy="274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Перспектива проекта: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8245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разработка и создание многофункционального развивающего </a:t>
            </a:r>
          </a:p>
          <a:p>
            <a:pPr algn="ctr">
              <a:buNone/>
            </a:pPr>
            <a:r>
              <a:rPr lang="ru-RU" sz="3400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панно «Умницы  и умники» </a:t>
            </a:r>
          </a:p>
          <a:p>
            <a:pPr algn="ctr"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самостоятельной познавательной деятельности детей старшего дошкольного возраста не только из крышек, но и другого бросового материала.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3-tub-ru.yandex.net/i?id=d533f0cb6e9f4281f21ad65f34f523a5&amp;n=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57192"/>
            <a:ext cx="2032846" cy="15400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Возможность распространения проекта в других ДОУ 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Данный проект может быть реализован в любом ДОУ, т.к. крышки доказали свою доступность, многофункциональность, отсутствие дополнительных финансовых затрат для обогащения и обновления развивающей среды в группе. Так же авторами проекта разработаны подробные рекомендации по созданию каждого представленного пособия или игры.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060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СПИСОК ИСПОЛЬЗОВАННЫХ ИСТОЧНИКОВ</a:t>
            </a:r>
            <a:r>
              <a:rPr lang="ru-RU" sz="2700" b="1" dirty="0" smtClean="0">
                <a:solidFill>
                  <a:srgbClr val="FF0000"/>
                </a:solidFill>
                <a:latin typeface="Segoe Print" pitchFamily="2" charset="0"/>
              </a:rPr>
              <a:t>:</a:t>
            </a:r>
            <a:r>
              <a:rPr lang="ru-RU" sz="2700" dirty="0" smtClean="0">
                <a:latin typeface="Segoe Print" pitchFamily="2" charset="0"/>
              </a:rPr>
              <a:t/>
            </a:r>
            <a:br>
              <a:rPr lang="ru-RU" sz="2700" dirty="0" smtClean="0">
                <a:latin typeface="Segoe Print" pitchFamily="2" charset="0"/>
              </a:rPr>
            </a:br>
            <a:endParaRPr lang="ru-RU" sz="2700" dirty="0"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03648" y="1124744"/>
            <a:ext cx="7283152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1.Давыдова  Г.Н. «Детский дизайн. Поделки из бросового материала»,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М.: Издательство «Скрипторий 2003», 2006 г.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2.Полозова Е.В. «Развивающие тренажеры из бросового материала: Практическое пособие для воспитателей и методистов ДОУ», Воронеж: ЧП </a:t>
            </a:r>
            <a:r>
              <a:rPr lang="ru-RU" sz="3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Лакоцетин</a:t>
            </a: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С.С., 2006 г. 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endParaRPr lang="ru-RU" sz="3400" dirty="0" smtClean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Интернет – ресурсы:</a:t>
            </a:r>
            <a:endParaRPr lang="ru-RU" sz="3400" dirty="0" smtClean="0">
              <a:solidFill>
                <a:srgbClr val="FF0000"/>
              </a:solidFill>
              <a:latin typeface="Segoe Print" pitchFamily="2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1. </a:t>
            </a:r>
            <a:r>
              <a:rPr lang="en-US" sz="3400" u="sng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www</a:t>
            </a:r>
            <a:r>
              <a:rPr lang="ru-RU" sz="3400" u="sng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.</a:t>
            </a:r>
            <a:r>
              <a:rPr lang="en-US" sz="3400" u="sng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domsovetof</a:t>
            </a:r>
            <a:r>
              <a:rPr lang="ru-RU" sz="3400" u="sng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.</a:t>
            </a:r>
            <a:r>
              <a:rPr lang="en-US" sz="3400" u="sng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ru</a:t>
            </a: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(Развивающие игрушки своими руками»)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2. </a:t>
            </a:r>
            <a:r>
              <a:rPr lang="en-US" sz="3400" u="sng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www</a:t>
            </a:r>
            <a:r>
              <a:rPr lang="ru-RU" sz="3400" u="sng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.</a:t>
            </a:r>
            <a:r>
              <a:rPr lang="en-US" sz="3400" u="sng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stranamam</a:t>
            </a:r>
            <a:r>
              <a:rPr lang="ru-RU" sz="3400" u="sng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.</a:t>
            </a:r>
            <a:r>
              <a:rPr lang="en-US" sz="3400" u="sng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ru</a:t>
            </a: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(«Крышки»)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3. </a:t>
            </a:r>
            <a:r>
              <a:rPr lang="en-US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</a:t>
            </a:r>
            <a:r>
              <a:rPr lang="en-US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children</a:t>
            </a: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n-US" sz="3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ru</a:t>
            </a: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(«Чем заняться с детьми – поделки из крышек»)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4. </a:t>
            </a:r>
            <a:r>
              <a:rPr lang="ru-RU" sz="3400" u="sng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http://www.detsadclub.ru/13-vospitatelu/proektnaya-deyatelnost/2295-detsko-roditelskij-proekt-v-mire-zhivotnyh</a:t>
            </a:r>
            <a:endParaRPr lang="ru-RU" sz="3400" u="sng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ru-RU" sz="3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5. </a:t>
            </a:r>
            <a:r>
              <a:rPr lang="ru-RU" sz="3400" u="sng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5"/>
              </a:rPr>
              <a:t>http://www.kartinki24.ru/kartinki/fox/</a:t>
            </a:r>
            <a:endParaRPr lang="ru-RU" sz="3400" u="sng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ru-RU" sz="3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6.http://segalega.ucoz.ru/news/kartinki_dlja_detej_risunki_illjustracii_detskie_kartinki_chast_2/2011-03-29-183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9302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СПАСИБО ЗА ВНИМАНИЕ</a:t>
            </a:r>
            <a:endParaRPr lang="ru-RU" dirty="0"/>
          </a:p>
        </p:txBody>
      </p:sp>
      <p:pic>
        <p:nvPicPr>
          <p:cNvPr id="5" name="Рисунок 4" descr="DSC008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1916832"/>
            <a:ext cx="6074192" cy="4555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83152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Цель  проекта: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7283152" cy="40653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обновить развивающую образовательно-интеллектуальную среду в условиях группы, стимулирующую игровую и  познавательную активность детей.</a:t>
            </a:r>
          </a:p>
          <a:p>
            <a:endParaRPr lang="ru-RU" dirty="0"/>
          </a:p>
        </p:txBody>
      </p:sp>
      <p:pic>
        <p:nvPicPr>
          <p:cNvPr id="4" name="Picture 2" descr="https://im3-tub-ru.yandex.net/i?id=d533f0cb6e9f4281f21ad65f34f523a5&amp;n=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869160"/>
            <a:ext cx="2160240" cy="1636545"/>
          </a:xfrm>
          <a:prstGeom prst="rect">
            <a:avLst/>
          </a:prstGeom>
          <a:noFill/>
        </p:spPr>
      </p:pic>
      <p:pic>
        <p:nvPicPr>
          <p:cNvPr id="5" name="Picture 6" descr="https://im0-tub-ru.yandex.net/i?id=ab46453a177ac4316e580f611ed111f3&amp;n=2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0"/>
            <a:ext cx="2160240" cy="26779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Задачи проекта: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08720"/>
            <a:ext cx="7283152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21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детей:</a:t>
            </a:r>
            <a:endParaRPr lang="ru-RU" sz="21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учить использовать бросовый материал в играх;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развивать  мелкую моторику рук;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развивать зрительное восприятие, сообразительность, воображение, фантазию, внимание, память;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развивать творческие способности;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развивать коммуникативные навыки;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воспитывать бережное отношение к играм и игрушкам;</a:t>
            </a:r>
          </a:p>
          <a:p>
            <a:r>
              <a:rPr lang="ru-RU" sz="21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педагогов:</a:t>
            </a:r>
            <a:endParaRPr lang="ru-RU" sz="21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изготовление дидактических игр и пособий;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составление картотеки игр;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создание руководства по изготовлению игрового оборудования из крышек;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привлечение родителей к активному сотрудничеству</a:t>
            </a:r>
          </a:p>
          <a:p>
            <a:r>
              <a:rPr lang="ru-RU" sz="21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родителей:</a:t>
            </a:r>
            <a:endParaRPr lang="ru-RU" sz="21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изготовление игрушек из крышек;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побуждать детей использовать бросовый материал для игр дома;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Новизна  проекта: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283152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участие в сохранении и поддержке экологии, посредством новых способов использования мусора для всеобщего блага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организация процесса развития творчества, фантазии и детского рукоделия путем создания поделок из крышек, что учит детей ценить даже бросовый материал, что очень важно в наш век всеобщего </a:t>
            </a:r>
            <a:r>
              <a:rPr lang="ru-RU" sz="28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потребительства</a:t>
            </a:r>
            <a:endParaRPr lang="ru-RU" sz="2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Возможные  риски: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53650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недостаточное количество бросового материала для изготовления игр и пособий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отсутствие заинтересованности родителей в активном участии в проекте.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Ожидаемые результаты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96752"/>
            <a:ext cx="7211144" cy="5112567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в группе создана развивающая среда, стимулирующая игровую, творческую и познавательную активность детей при минимальных финансовых затратах -   центр «</a:t>
            </a:r>
            <a:r>
              <a:rPr lang="ru-RU" sz="26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Крышкоград</a:t>
            </a:r>
            <a:r>
              <a:rPr lang="ru-RU" sz="2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ru-RU" sz="12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дети самостоятельно придумывают игры с бросовым материалом, создают поделки;</a:t>
            </a:r>
          </a:p>
          <a:p>
            <a:endParaRPr lang="ru-RU" sz="12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дети стремятся транслировать свои навыки и опыт сверстникам и взрослым, своим родителям в частности;</a:t>
            </a:r>
          </a:p>
          <a:p>
            <a:endParaRPr lang="ru-RU" sz="12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родители активно используют дома бросовый материал для совместной деятельности с детьми как познавательной, так и творческой направленности.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831</Words>
  <Application>Microsoft Office PowerPoint</Application>
  <PresentationFormat>Экран (4:3)</PresentationFormat>
  <Paragraphs>160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 Актуальность </vt:lpstr>
      <vt:lpstr>  Цель  проекта: </vt:lpstr>
      <vt:lpstr> Задачи проекта: </vt:lpstr>
      <vt:lpstr> Новизна  проекта: </vt:lpstr>
      <vt:lpstr> Возможные  риски: </vt:lpstr>
      <vt:lpstr> Ожидаемые результаты </vt:lpstr>
      <vt:lpstr>План  реализации  проекта</vt:lpstr>
      <vt:lpstr>Виды  детской деятельности</vt:lpstr>
      <vt:lpstr>Слайд 12</vt:lpstr>
      <vt:lpstr>Слайд 13</vt:lpstr>
      <vt:lpstr>Слайд 14</vt:lpstr>
      <vt:lpstr>Слайд 15</vt:lpstr>
      <vt:lpstr>  д/и «Цветное домино»  Цель: учить называть цвета и их оттенки.  Развивать зрительное  восприятие, внимание, мышление, конструктивные умения, смекалку. </vt:lpstr>
      <vt:lpstr>д/и «Цветные дорожки»  Цель: учить выкладывать дорожки по образцу; по словесному указанию; по собственному замыслу. Развивать внимание, мелкую моторику рук, зрительное восприятие. </vt:lpstr>
      <vt:lpstr>      д/и  «Русское лото»  Цель: познакомить с двухзначными цифрами. Развивать внимание, память.    </vt:lpstr>
      <vt:lpstr>      д/и «Разложи правильно»   Цель: развивать  зрительную память, внимание, логическое мышление, мелкую моторику рук.    </vt:lpstr>
      <vt:lpstr>    д/и «Веселые буквы»  Цель: знакомить с буквами; учить подбирать картинки на заданный звук. Развивать слуховое внимание, память, речь.  </vt:lpstr>
      <vt:lpstr>д/и «Составь слово» Цель: учить составлять слова из слогов. Развивать внимание, память, речь.</vt:lpstr>
      <vt:lpstr>  д/и «Модель времени»  Цель: формировать  представления о  промежутках времени: части суток (утро, день, вечер, ночь); неделя (7 дней); сезоны (весна, лето, осень, зима); месяца. Развивать логическое мышление, внимание, память, речь, мелкую моторику рук. </vt:lpstr>
      <vt:lpstr>     д/и «Круглый год»   Цель: закрепить знания  о временах года, названия месяцев каждого сезона. Развивать логическое мышление, внимание, память, речь, мелкую моторику рук.    </vt:lpstr>
      <vt:lpstr>      д/и «Конопушки»  Цель: упражнять в порядковом счете. Развивать внимание, мелкую моторику рук, умение играть в коллективе.     </vt:lpstr>
      <vt:lpstr>     д/и  «Крестики-нолики»  Цель: учить ориентироваться на листе бумаги. Развивать логическое мышление, внимание.      </vt:lpstr>
      <vt:lpstr>       д/и «Лото»  Цель: учить называть предметы, изображенные на картинках; выполнять правила игры; выступать в роли ведущего. Развивать внимание, логическое мышление.      </vt:lpstr>
      <vt:lpstr>      д/и «Прочитай слово» Цель: учить составлять из букв простые слова. Развивать внимание, память, речь.        </vt:lpstr>
      <vt:lpstr>         д/и «Сосчитай» Цель: знакомить со знаками  +, - , =. Учить составлять и решать примеры. Развивать логическое мышление, внимание, память, мелкую моторику рук.           </vt:lpstr>
      <vt:lpstr>          д/и «Состав числа»  Цель: знакомить с составом числа в пределах 10; называть цифры от 1 до 10. Развивать память, внимание, логическое мышление, мелкую моторику рук.            </vt:lpstr>
      <vt:lpstr>  д/и «Выложи узор по описанию» Цель: учить ориентироваться на листе бумаги. Развивать логическое мышление, внимание, мелкую моторику рук. </vt:lpstr>
      <vt:lpstr>    игра «Шашки»                                                               </vt:lpstr>
      <vt:lpstr>     «Счеты»                                                               </vt:lpstr>
      <vt:lpstr>  Мобильные тренажеры «Машины», «Воздушные шары», «Вишни», «Снеговики», «Поезд». Цель: учить подбирать крышки по цвету. Развивать мелкую моторику рук, зрительное восприятие. </vt:lpstr>
      <vt:lpstr> Сюжетные тренажеры  «Веселый клоун», «Цветочная поляна» Цель: учить подбирать цвета по замыслу, закрепить названия цветов, порядковый счет. Развивать мелкую моторику рук, внимание, зрительное восприятие. </vt:lpstr>
      <vt:lpstr>   д/и «Цветные пятнышки»  Цель: учить подбирать крышки по цвету.  Развивать внимание, мелкую моторику рук, зрительное восприятие.   </vt:lpstr>
      <vt:lpstr> Работа с родителями: </vt:lpstr>
      <vt:lpstr>Творчество детей и родителей</vt:lpstr>
      <vt:lpstr>Слайд 38</vt:lpstr>
      <vt:lpstr> Итоги проекта: </vt:lpstr>
      <vt:lpstr> </vt:lpstr>
      <vt:lpstr> Перспектива проекта: </vt:lpstr>
      <vt:lpstr> Возможность распространения проекта в других ДОУ  </vt:lpstr>
      <vt:lpstr> СПИСОК ИСПОЛЬЗОВАННЫХ ИСТОЧНИКОВ: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Прокофьева</cp:lastModifiedBy>
  <cp:revision>130</cp:revision>
  <dcterms:created xsi:type="dcterms:W3CDTF">2014-05-28T15:10:31Z</dcterms:created>
  <dcterms:modified xsi:type="dcterms:W3CDTF">2016-03-01T07:20:08Z</dcterms:modified>
</cp:coreProperties>
</file>