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303" r:id="rId5"/>
    <p:sldId id="304" r:id="rId6"/>
    <p:sldId id="305" r:id="rId7"/>
    <p:sldId id="306" r:id="rId8"/>
    <p:sldId id="280" r:id="rId9"/>
    <p:sldId id="282" r:id="rId10"/>
    <p:sldId id="284" r:id="rId11"/>
    <p:sldId id="302" r:id="rId12"/>
    <p:sldId id="285" r:id="rId13"/>
    <p:sldId id="301" r:id="rId14"/>
    <p:sldId id="289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Microsoft Uighur" pitchFamily="2" charset="-78"/>
              </a:rPr>
              <a:t>Тема: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«Умножение  на 6 . Деление на 6. Закрепление»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3 класс</a:t>
            </a:r>
            <a:endParaRPr lang="ru-RU" sz="4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013176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Учитель начальных классов МБОУ  «</a:t>
            </a:r>
            <a:r>
              <a:rPr lang="ru-RU" sz="2400" b="1" dirty="0" err="1" smtClean="0">
                <a:solidFill>
                  <a:srgbClr val="7030A0"/>
                </a:solidFill>
              </a:rPr>
              <a:t>Усть-Камыштинской</a:t>
            </a:r>
            <a:r>
              <a:rPr lang="ru-RU" sz="2400" b="1" dirty="0" smtClean="0">
                <a:solidFill>
                  <a:srgbClr val="7030A0"/>
                </a:solidFill>
              </a:rPr>
              <a:t> СОШ»: 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Костякова Наталья Васильевна</a:t>
            </a:r>
            <a:endParaRPr lang="ru-RU" sz="2400" dirty="0"/>
          </a:p>
        </p:txBody>
      </p:sp>
      <p:pic>
        <p:nvPicPr>
          <p:cNvPr id="7" name="Picture 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69160"/>
            <a:ext cx="1539132" cy="1535282"/>
          </a:xfrm>
          <a:prstGeom prst="rect">
            <a:avLst/>
          </a:prstGeom>
          <a:noFill/>
        </p:spPr>
      </p:pic>
      <p:pic>
        <p:nvPicPr>
          <p:cNvPr id="8" name="Picture 5" descr="C:\Program Files (x86)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76672"/>
            <a:ext cx="1368152" cy="1368152"/>
          </a:xfrm>
          <a:prstGeom prst="rect">
            <a:avLst/>
          </a:prstGeom>
          <a:noFill/>
        </p:spPr>
      </p:pic>
      <p:pic>
        <p:nvPicPr>
          <p:cNvPr id="9" name="Picture 9" descr="C:\Program Files (x86)\Microsoft Office\MEDIA\OFFICE12\Bullets\BD14792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6588224" y="548680"/>
            <a:ext cx="1368152" cy="1368152"/>
          </a:xfrm>
          <a:prstGeom prst="rect">
            <a:avLst/>
          </a:prstGeom>
          <a:noFill/>
        </p:spPr>
      </p:pic>
      <p:pic>
        <p:nvPicPr>
          <p:cNvPr id="10" name="Picture 8" descr="C:\Program Files (x86)\Microsoft Office\MEDIA\OFFICE12\Bullets\BD14793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5580112" y="3645024"/>
            <a:ext cx="936104" cy="936104"/>
          </a:xfrm>
          <a:prstGeom prst="rect">
            <a:avLst/>
          </a:prstGeom>
          <a:noFill/>
        </p:spPr>
      </p:pic>
      <p:pic>
        <p:nvPicPr>
          <p:cNvPr id="11" name="Picture 7" descr="C:\Program Files (x86)\Microsoft Office\MEDIA\OFFICE12\Bullets\BD14791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2915816" y="3717032"/>
            <a:ext cx="865237" cy="865237"/>
          </a:xfrm>
          <a:prstGeom prst="rect">
            <a:avLst/>
          </a:prstGeom>
          <a:noFill/>
        </p:spPr>
      </p:pic>
      <p:pic>
        <p:nvPicPr>
          <p:cNvPr id="12" name="Picture 7" descr="C:\Program Files (x86)\Microsoft Office\MEDIA\OFFICE12\Bullets\BD14791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4427984" y="476672"/>
            <a:ext cx="865237" cy="865237"/>
          </a:xfrm>
          <a:prstGeom prst="rect">
            <a:avLst/>
          </a:prstGeom>
          <a:noFill/>
        </p:spPr>
      </p:pic>
      <p:pic>
        <p:nvPicPr>
          <p:cNvPr id="13" name="Picture 5" descr="C:\Program Files (x86)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068960"/>
            <a:ext cx="1080120" cy="1080120"/>
          </a:xfrm>
          <a:prstGeom prst="rect">
            <a:avLst/>
          </a:prstGeom>
          <a:noFill/>
        </p:spPr>
      </p:pic>
      <p:pic>
        <p:nvPicPr>
          <p:cNvPr id="14" name="Picture 9" descr="C:\Program Files (x86)\Microsoft Office\MEDIA\OFFICE12\Bullets\BD14792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611560" y="2996952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1287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Решите примеры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48:6+42                   60+4х6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7х (12–4)                 8х (25–20)</a:t>
            </a:r>
          </a:p>
          <a:p>
            <a:pPr>
              <a:buNone/>
            </a:pPr>
            <a:r>
              <a:rPr lang="ru-RU" sz="3600" b="1" dirty="0" smtClean="0"/>
              <a:t>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40–36:6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30: (15–9)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908720"/>
            <a:ext cx="65527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Проверка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48:6+42=</a:t>
            </a:r>
            <a:r>
              <a:rPr lang="ru-RU" sz="3600" b="1" dirty="0" smtClean="0">
                <a:solidFill>
                  <a:srgbClr val="FF0000"/>
                </a:solidFill>
              </a:rPr>
              <a:t>50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60+4х6=</a:t>
            </a:r>
            <a:r>
              <a:rPr lang="ru-RU" sz="3600" b="1" dirty="0" smtClean="0">
                <a:solidFill>
                  <a:srgbClr val="FF0000"/>
                </a:solidFill>
              </a:rPr>
              <a:t>84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7х (12–4)=</a:t>
            </a:r>
            <a:r>
              <a:rPr lang="ru-RU" sz="3600" b="1" dirty="0" smtClean="0">
                <a:solidFill>
                  <a:srgbClr val="FF0000"/>
                </a:solidFill>
              </a:rPr>
              <a:t>56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8х (25–20)=</a:t>
            </a:r>
            <a:r>
              <a:rPr lang="ru-RU" sz="3600" b="1" dirty="0" smtClean="0">
                <a:solidFill>
                  <a:srgbClr val="FF0000"/>
                </a:solidFill>
              </a:rPr>
              <a:t>40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/>
              <a:t>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40–36:6=</a:t>
            </a:r>
            <a:r>
              <a:rPr lang="ru-RU" sz="3600" b="1" dirty="0" smtClean="0">
                <a:solidFill>
                  <a:srgbClr val="FF0000"/>
                </a:solidFill>
              </a:rPr>
              <a:t>34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30: (15–9)=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39" y="1397000"/>
          <a:ext cx="7344816" cy="3672410"/>
        </p:xfrm>
        <a:graphic>
          <a:graphicData uri="http://schemas.openxmlformats.org/drawingml/2006/table">
            <a:tbl>
              <a:tblPr/>
              <a:tblGrid>
                <a:gridCol w="924106"/>
                <a:gridCol w="1284142"/>
                <a:gridCol w="1284142"/>
                <a:gridCol w="1284142"/>
                <a:gridCol w="1284142"/>
                <a:gridCol w="1284142"/>
              </a:tblGrid>
              <a:tr h="1836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6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6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6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6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6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6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 descr="7028_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547664" y="0"/>
            <a:ext cx="5568831" cy="665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488898" y="298585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 cstate="print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</a:endParaRPr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8604448" y="188640"/>
            <a:ext cx="539552" cy="4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552" y="5589240"/>
            <a:ext cx="936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5004048" y="0"/>
            <a:ext cx="576064" cy="52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251521" y="0"/>
            <a:ext cx="720080" cy="6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020272" y="5805264"/>
            <a:ext cx="935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01 -10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d3365a70f6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7171416" y="1772816"/>
            <a:ext cx="85748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8207375" y="2924944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d3365a70f64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3563888" y="0"/>
            <a:ext cx="67193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2411760" y="1340768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 descr="d3365a70f64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768649" y="1844824"/>
            <a:ext cx="7795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1619672" y="2780928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179512" y="3140968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 descr="d3365a70f64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175195" y="1772816"/>
            <a:ext cx="7015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1187624" y="4221088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588224" y="3212976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7812360" y="4293096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 descr="d3365a70f64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8316416" y="1052736"/>
            <a:ext cx="351046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3" descr="d3365a70f64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7452320" y="476672"/>
            <a:ext cx="648593" cy="59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8207375" y="1484784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804248" y="4221088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" descr="d3365a70f64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1619673" y="620688"/>
            <a:ext cx="7015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179512" y="4509120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8207375" y="5301208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3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1763688" y="5992812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3" descr="d3365a70f64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235043" y="1196752"/>
            <a:ext cx="7015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5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6012160" y="260648"/>
            <a:ext cx="576064" cy="52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5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5580112" y="908720"/>
            <a:ext cx="576064" cy="52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5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6804248" y="1052736"/>
            <a:ext cx="576064" cy="52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5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2555776" y="188640"/>
            <a:ext cx="576064" cy="52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5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1403648" y="0"/>
            <a:ext cx="576064" cy="52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5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020272" y="0"/>
            <a:ext cx="576064" cy="52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8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00"/>
                            </p:stCondLst>
                            <p:childTnLst>
                              <p:par>
                                <p:cTn id="8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9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0"/>
                            </p:stCondLst>
                            <p:childTnLst>
                              <p:par>
                                <p:cTn id="9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0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1000"/>
                            </p:stCondLst>
                            <p:childTnLst>
                              <p:par>
                                <p:cTn id="10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0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000"/>
                            </p:stCondLst>
                            <p:childTnLst>
                              <p:par>
                                <p:cTn id="11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0"/>
                            </p:stCondLst>
                            <p:childTnLst>
                              <p:par>
                                <p:cTn id="11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3000"/>
                            </p:stCondLst>
                            <p:childTnLst>
                              <p:par>
                                <p:cTn id="12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6000"/>
                            </p:stCondLst>
                            <p:childTnLst>
                              <p:par>
                                <p:cTn id="12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9000"/>
                            </p:stCondLst>
                            <p:childTnLst>
                              <p:par>
                                <p:cTn id="1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000"/>
                            </p:stCondLst>
                            <p:childTnLst>
                              <p:par>
                                <p:cTn id="13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0"/>
                            </p:stCondLst>
                            <p:childTnLst>
                              <p:par>
                                <p:cTn id="13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8000"/>
                            </p:stCondLst>
                            <p:childTnLst>
                              <p:par>
                                <p:cTn id="14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1000"/>
                            </p:stCondLst>
                            <p:childTnLst>
                              <p:par>
                                <p:cTn id="14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4000"/>
                            </p:stCondLst>
                            <p:childTnLst>
                              <p:par>
                                <p:cTn id="14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0"/>
                            </p:stCondLst>
                            <p:childTnLst>
                              <p:par>
                                <p:cTn id="15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5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6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16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1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17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176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1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7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83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18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19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1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4000"/>
                            </p:stCondLst>
                            <p:childTnLst>
                              <p:par>
                                <p:cTn id="19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37000"/>
                            </p:stCondLst>
                            <p:childTnLst>
                              <p:par>
                                <p:cTn id="19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19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20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44000"/>
                            </p:stCondLst>
                            <p:childTnLst>
                              <p:par>
                                <p:cTn id="204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2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196752"/>
            <a:ext cx="70567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Решите задачу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В 5 коробках – 15кг шоколадных конфет. Сколько коробок понадобится Деду Морозу, чтобы разложить 24кг шоколадных конфет? 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pic>
        <p:nvPicPr>
          <p:cNvPr id="4" name="Picture 2" descr="C:\Users\днс\Pictures\Lf3YVEw28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070" y="555148"/>
            <a:ext cx="5318186" cy="59701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АТАЛИ\Шаблоны к презентациям\Дед Мороз\8019527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70" y="-1"/>
            <a:ext cx="9166670" cy="6866419"/>
          </a:xfrm>
          <a:prstGeom prst="rect">
            <a:avLst/>
          </a:prstGeom>
          <a:noFill/>
        </p:spPr>
      </p:pic>
      <p:pic>
        <p:nvPicPr>
          <p:cNvPr id="3074" name="Picture 2" descr="C:\Users\днс\Pictures\раскраски табл. умнож\ede0ac9836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8868"/>
            <a:ext cx="6480719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нс\Pictures\bg-bo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90872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уроке мне: 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Было всё понятно. Могу работать самостоятельно </a:t>
            </a:r>
          </a:p>
          <a:p>
            <a:pPr>
              <a:buNone/>
            </a:pPr>
            <a:r>
              <a:rPr lang="ru-RU" sz="3200" b="1" dirty="0" smtClean="0"/>
              <a:t>Было трудно. Могу работать с помощью учителя, родителей.  Не уверен в своих силах </a:t>
            </a:r>
          </a:p>
          <a:p>
            <a:pPr>
              <a:buNone/>
            </a:pPr>
            <a:r>
              <a:rPr lang="ru-RU" sz="3200" b="1" dirty="0" smtClean="0"/>
              <a:t> Ничего не понял. Нужна помощь</a:t>
            </a:r>
          </a:p>
          <a:p>
            <a:pPr>
              <a:buNone/>
            </a:pPr>
            <a:r>
              <a:rPr lang="ru-RU" sz="3200" b="1" dirty="0" smtClean="0"/>
              <a:t> Было интересно</a:t>
            </a:r>
          </a:p>
          <a:p>
            <a:pPr>
              <a:buNone/>
            </a:pPr>
            <a:r>
              <a:rPr lang="ru-RU" sz="3200" b="1" dirty="0" smtClean="0"/>
              <a:t> Прибавилось знаний </a:t>
            </a:r>
            <a:r>
              <a:rPr lang="ru-RU" sz="2800" b="1" dirty="0" smtClean="0"/>
              <a:t>                            </a:t>
            </a:r>
            <a:endParaRPr lang="ru-RU" sz="2800" b="1" dirty="0"/>
          </a:p>
        </p:txBody>
      </p:sp>
      <p:pic>
        <p:nvPicPr>
          <p:cNvPr id="6" name="Рисунок 5" descr="рис.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.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12976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.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861048"/>
            <a:ext cx="61721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.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2108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.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79715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stihi.ru/pics/2013/05/23/6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929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76470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Организационный момент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556792"/>
          <a:ext cx="6096000" cy="32918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603728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Громко прозвенел звонок - </a:t>
                      </a:r>
                      <a:b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Начинается урок. </a:t>
                      </a:r>
                      <a:b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Наши ушки на макушке, </a:t>
                      </a:r>
                      <a:b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Глазки широко открыты, </a:t>
                      </a:r>
                      <a:b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Слушаем, запоминаем, </a:t>
                      </a:r>
                      <a:b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600" b="1" i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 минуты не теряем. </a:t>
                      </a:r>
                      <a:endParaRPr lang="ru-RU" sz="3600" b="1" i="0" dirty="0">
                        <a:solidFill>
                          <a:srgbClr val="7030A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620688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Загадка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556792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Отгадайте-ка, ребятки,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Месяц в этой вот загадке.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Дни его всех дней короче,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Всех ночей длиннее ночи.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На поля и на луга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До весны легли снега.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62068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</a:t>
            </a:r>
            <a:endParaRPr lang="ru-RU" sz="4400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4" y="1556790"/>
          <a:ext cx="7200810" cy="3960444"/>
        </p:xfrm>
        <a:graphic>
          <a:graphicData uri="http://schemas.openxmlformats.org/drawingml/2006/table">
            <a:tbl>
              <a:tblPr/>
              <a:tblGrid>
                <a:gridCol w="800090"/>
                <a:gridCol w="800090"/>
                <a:gridCol w="800090"/>
                <a:gridCol w="800090"/>
                <a:gridCol w="800090"/>
                <a:gridCol w="800090"/>
                <a:gridCol w="800090"/>
                <a:gridCol w="800090"/>
                <a:gridCol w="800090"/>
              </a:tblGrid>
              <a:tr h="660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  6  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 10 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 30 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 48 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 72 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 60 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 87 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 27 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 50 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59632" y="620689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Сегодня у нас очередной номер тиража «Русское лото».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62068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620688"/>
            <a:ext cx="64087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Увеличь 9 в 3раза.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Увеличь 7 на 6.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Уменьши 24 в 3 раза.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Уменьши 32 на 4.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Найдите произведение чисел 6 и 5.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Найдите частное чисел 18 и 6.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Найдите сумму чисел 8 и 9.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Найдите разность чисел 40 и 8.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 сколько 70 больше 10?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Во сколько раз 5 меньше 50?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76470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    Задача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6" name="Picture 2" descr="C:\Users\днс\Pictures\раскраски табл. умнож\0012-012-Tablitsa-umnozhenija-na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76470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    Задача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44825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 4 варежках 20 снежинок. Сколько снежинок на 6 таких варежках?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8367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математическая    зарядка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28800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1) </a:t>
            </a:r>
            <a:r>
              <a:rPr lang="ru-RU" sz="2800" b="1" dirty="0" err="1" smtClean="0">
                <a:solidFill>
                  <a:srgbClr val="002060"/>
                </a:solidFill>
              </a:rPr>
              <a:t>Кащей</a:t>
            </a:r>
            <a:r>
              <a:rPr lang="ru-RU" sz="2800" b="1" dirty="0" smtClean="0">
                <a:solidFill>
                  <a:srgbClr val="002060"/>
                </a:solidFill>
              </a:rPr>
              <a:t> запер похищенную девушку в своем замке далеко, за тридевять земель. Три девять земель – это сколько?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2) А теперь сказка про Незнайку. Вот его задачка: крышка стола имеет 4 угла. 1 угол Незнайка отпилил. Сколько углов осталось?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3) В поисках Царевны-Лягушки Иван-царевич обследовал 4 болота, в каждом из которых встретил по 10 лягушек. Сколько лягушек перецеловал Иван-царевич прежде, чем нашел Царевну?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АТАЛИ\Шаблоны к презентациям\Дед Мороз\018963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742"/>
          </a:xfrm>
          <a:prstGeom prst="rect">
            <a:avLst/>
          </a:prstGeom>
          <a:noFill/>
        </p:spPr>
      </p:pic>
      <p:pic>
        <p:nvPicPr>
          <p:cNvPr id="4" name="Picture 2" descr="C:\Users\днс\Pictures\snegomi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5904656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326</Words>
  <Application>Microsoft Office PowerPoint</Application>
  <PresentationFormat>Экран (4:3)</PresentationFormat>
  <Paragraphs>117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Умножение 6 и на 6. Закрепление. Решение задач на приведение к единице.           Учитель:    Костякова Наталья Васильевна </dc:title>
  <dc:creator>днс</dc:creator>
  <cp:lastModifiedBy>DNA7 X86</cp:lastModifiedBy>
  <cp:revision>28</cp:revision>
  <dcterms:created xsi:type="dcterms:W3CDTF">2015-11-20T13:48:33Z</dcterms:created>
  <dcterms:modified xsi:type="dcterms:W3CDTF">2016-03-01T07:07:45Z</dcterms:modified>
</cp:coreProperties>
</file>