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60" r:id="rId5"/>
    <p:sldId id="259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7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FAFAB4-63BB-43AE-99B8-E703D4171A02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DBDFCA-B89F-4985-8874-5072761000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27809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BDFCA-B89F-4985-8874-50727610009C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112910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BDFCA-B89F-4985-8874-50727610009C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01971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38600" y="4572000"/>
            <a:ext cx="5410200" cy="685800"/>
          </a:xfrm>
        </p:spPr>
        <p:txBody>
          <a:bodyPr>
            <a:normAutofit fontScale="62500" lnSpcReduction="20000"/>
          </a:bodyPr>
          <a:lstStyle/>
          <a:p>
            <a:r>
              <a:rPr lang="tt-RU" b="1" dirty="0">
                <a:solidFill>
                  <a:srgbClr val="002060"/>
                </a:solidFill>
              </a:rPr>
              <a:t>Укытучы:Нәфыйкова Рушания </a:t>
            </a:r>
            <a:r>
              <a:rPr lang="tt-RU" b="1" dirty="0" smtClean="0">
                <a:solidFill>
                  <a:srgbClr val="002060"/>
                </a:solidFill>
              </a:rPr>
              <a:t>  </a:t>
            </a:r>
          </a:p>
          <a:p>
            <a:r>
              <a:rPr lang="tt-RU" b="1" dirty="0">
                <a:solidFill>
                  <a:srgbClr val="002060"/>
                </a:solidFill>
              </a:rPr>
              <a:t> </a:t>
            </a:r>
            <a:r>
              <a:rPr lang="tt-RU" b="1" dirty="0" smtClean="0">
                <a:solidFill>
                  <a:srgbClr val="002060"/>
                </a:solidFill>
              </a:rPr>
              <a:t>                Мөхәммәтша </a:t>
            </a:r>
            <a:r>
              <a:rPr lang="tt-RU" b="1" dirty="0">
                <a:solidFill>
                  <a:srgbClr val="002060"/>
                </a:solidFill>
              </a:rPr>
              <a:t>кызы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838200" y="533401"/>
            <a:ext cx="7772400" cy="914400"/>
          </a:xfrm>
        </p:spPr>
        <p:txBody>
          <a:bodyPr>
            <a:noAutofit/>
          </a:bodyPr>
          <a:lstStyle/>
          <a:p>
            <a:r>
              <a:rPr lang="tt-RU" sz="2000" b="1" dirty="0">
                <a:solidFill>
                  <a:srgbClr val="002060"/>
                </a:solidFill>
              </a:rPr>
              <a:t>ТР Кайбыч муниципаль районы МБГББУ Әбрар Сәгыйди исемендәге Кошман төп гомуми белем бирү мәктәбе</a:t>
            </a:r>
            <a:r>
              <a:rPr lang="ru-RU" sz="2000" dirty="0">
                <a:solidFill>
                  <a:srgbClr val="002060"/>
                </a:solidFill>
              </a:rPr>
              <a:t/>
            </a:r>
            <a:br>
              <a:rPr lang="ru-RU" sz="2000" dirty="0">
                <a:solidFill>
                  <a:srgbClr val="002060"/>
                </a:solidFill>
              </a:rPr>
            </a:b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52600" y="2514600"/>
            <a:ext cx="5562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t-RU" sz="2400" b="1" dirty="0" smtClean="0">
                <a:solidFill>
                  <a:srgbClr val="002060"/>
                </a:solidFill>
              </a:rPr>
              <a:t>7 </a:t>
            </a:r>
            <a:r>
              <a:rPr lang="tt-RU" sz="2400" b="1" dirty="0">
                <a:solidFill>
                  <a:srgbClr val="002060"/>
                </a:solidFill>
              </a:rPr>
              <a:t>нче сыйныфта </a:t>
            </a:r>
            <a:endParaRPr lang="tt-RU" sz="2400" b="1" dirty="0" smtClean="0">
              <a:solidFill>
                <a:srgbClr val="002060"/>
              </a:solidFill>
            </a:endParaRPr>
          </a:p>
          <a:p>
            <a:pPr algn="ctr"/>
            <a:r>
              <a:rPr lang="tt-RU" sz="2400" b="1" dirty="0" smtClean="0">
                <a:solidFill>
                  <a:srgbClr val="002060"/>
                </a:solidFill>
              </a:rPr>
              <a:t>татар </a:t>
            </a:r>
            <a:r>
              <a:rPr lang="tt-RU" sz="2400" b="1" dirty="0">
                <a:solidFill>
                  <a:srgbClr val="002060"/>
                </a:solidFill>
              </a:rPr>
              <a:t>әдәбиятыннан </a:t>
            </a:r>
            <a:r>
              <a:rPr lang="tt-RU" sz="2400" b="1" dirty="0" smtClean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tt-RU" sz="2400" b="1" dirty="0" smtClean="0">
                <a:solidFill>
                  <a:srgbClr val="002060"/>
                </a:solidFill>
              </a:rPr>
              <a:t>Дәрескә презентация 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44240" y="5958840"/>
            <a:ext cx="22877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t-RU" b="1" dirty="0">
                <a:solidFill>
                  <a:srgbClr val="002060"/>
                </a:solidFill>
              </a:rPr>
              <a:t>Кошман </a:t>
            </a:r>
            <a:r>
              <a:rPr lang="tt-RU" b="1" dirty="0" smtClean="0">
                <a:solidFill>
                  <a:srgbClr val="002060"/>
                </a:solidFill>
              </a:rPr>
              <a:t>авылы-2016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1066800"/>
            <a:ext cx="2700985" cy="3497021"/>
          </a:xfr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tt-RU" dirty="0" smtClean="0"/>
              <a:t/>
            </a:r>
            <a:br>
              <a:rPr lang="tt-RU" dirty="0" smtClean="0"/>
            </a:br>
            <a:r>
              <a:rPr lang="tt-RU" b="1" dirty="0" smtClean="0">
                <a:solidFill>
                  <a:srgbClr val="FF0000"/>
                </a:solidFill>
              </a:rPr>
              <a:t>Тема</a:t>
            </a:r>
            <a:r>
              <a:rPr lang="tt-RU" b="1" dirty="0">
                <a:solidFill>
                  <a:srgbClr val="FF0000"/>
                </a:solidFill>
              </a:rPr>
              <a:t>: Габделхәй Сабитов </a:t>
            </a:r>
            <a:r>
              <a:rPr lang="ru-RU" b="1" dirty="0">
                <a:solidFill>
                  <a:srgbClr val="FF0000"/>
                </a:solidFill>
              </a:rPr>
              <a:t/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                              </a:t>
            </a:r>
            <a:r>
              <a:rPr lang="tt-RU" b="1" dirty="0" smtClean="0">
                <a:solidFill>
                  <a:srgbClr val="FF0000"/>
                </a:solidFill>
              </a:rPr>
              <a:t>“</a:t>
            </a:r>
            <a:r>
              <a:rPr lang="tt-RU" b="1" dirty="0">
                <a:solidFill>
                  <a:srgbClr val="FF0000"/>
                </a:solidFill>
              </a:rPr>
              <a:t>Ярсулы яз” хикәясе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743200" y="2362200"/>
            <a:ext cx="64008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2800" b="1" dirty="0" smtClean="0">
                <a:solidFill>
                  <a:srgbClr val="002060"/>
                </a:solidFill>
              </a:rPr>
              <a:t>Максат: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tt-RU" sz="2800" b="1" dirty="0" smtClean="0">
                <a:solidFill>
                  <a:srgbClr val="002060"/>
                </a:solidFill>
              </a:rPr>
              <a:t> </a:t>
            </a:r>
            <a:r>
              <a:rPr lang="tt-RU" sz="2800" dirty="0" smtClean="0">
                <a:solidFill>
                  <a:srgbClr val="002060"/>
                </a:solidFill>
              </a:rPr>
              <a:t>Укучыларны </a:t>
            </a:r>
            <a:r>
              <a:rPr lang="tt-RU" sz="2800" dirty="0">
                <a:solidFill>
                  <a:srgbClr val="002060"/>
                </a:solidFill>
              </a:rPr>
              <a:t>әдип иҗаты белән таныштыруны дәвам итү. </a:t>
            </a:r>
            <a:r>
              <a:rPr lang="tt-RU" sz="2800" dirty="0" smtClean="0">
                <a:solidFill>
                  <a:srgbClr val="002060"/>
                </a:solidFill>
              </a:rPr>
              <a:t>Хикәянең</a:t>
            </a:r>
          </a:p>
          <a:p>
            <a:r>
              <a:rPr lang="tt-RU" sz="2800" dirty="0" smtClean="0">
                <a:solidFill>
                  <a:srgbClr val="002060"/>
                </a:solidFill>
              </a:rPr>
              <a:t>фәлсәфи </a:t>
            </a:r>
            <a:r>
              <a:rPr lang="tt-RU" sz="2800" dirty="0">
                <a:solidFill>
                  <a:srgbClr val="002060"/>
                </a:solidFill>
              </a:rPr>
              <a:t>һәм сәнгати үзенчәлекләрен ачыклау.</a:t>
            </a:r>
            <a:endParaRPr lang="ru-RU" sz="2800" dirty="0">
              <a:solidFill>
                <a:srgbClr val="00206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tt-RU" sz="2800" dirty="0" smtClean="0">
                <a:solidFill>
                  <a:srgbClr val="002060"/>
                </a:solidFill>
              </a:rPr>
              <a:t> Балаларда </a:t>
            </a:r>
            <a:r>
              <a:rPr lang="tt-RU" sz="2800" dirty="0">
                <a:solidFill>
                  <a:srgbClr val="002060"/>
                </a:solidFill>
              </a:rPr>
              <a:t>әдип </a:t>
            </a:r>
            <a:r>
              <a:rPr lang="tt-RU" sz="2800" dirty="0" smtClean="0">
                <a:solidFill>
                  <a:srgbClr val="002060"/>
                </a:solidFill>
              </a:rPr>
              <a:t>иҗатына</a:t>
            </a:r>
          </a:p>
          <a:p>
            <a:r>
              <a:rPr lang="tt-RU" sz="2800" dirty="0" smtClean="0">
                <a:solidFill>
                  <a:srgbClr val="002060"/>
                </a:solidFill>
              </a:rPr>
              <a:t>       </a:t>
            </a:r>
            <a:r>
              <a:rPr lang="tt-RU" sz="2800" dirty="0">
                <a:solidFill>
                  <a:srgbClr val="002060"/>
                </a:solidFill>
              </a:rPr>
              <a:t>кызыксыну уяту, язгы табигатьнең </a:t>
            </a:r>
            <a:r>
              <a:rPr lang="tt-RU" sz="2800" dirty="0" smtClean="0">
                <a:solidFill>
                  <a:srgbClr val="002060"/>
                </a:solidFill>
              </a:rPr>
              <a:t>                                                                                                 матурлыгына </a:t>
            </a:r>
            <a:r>
              <a:rPr lang="tt-RU" sz="2800" dirty="0">
                <a:solidFill>
                  <a:srgbClr val="002060"/>
                </a:solidFill>
              </a:rPr>
              <a:t>соклану һәм  </a:t>
            </a:r>
            <a:endParaRPr lang="tt-RU" sz="2800" dirty="0" smtClean="0">
              <a:solidFill>
                <a:srgbClr val="002060"/>
              </a:solidFill>
            </a:endParaRPr>
          </a:p>
          <a:p>
            <a:r>
              <a:rPr lang="tt-RU" sz="2800" dirty="0" smtClean="0">
                <a:solidFill>
                  <a:srgbClr val="002060"/>
                </a:solidFill>
              </a:rPr>
              <a:t>       мәхәббәт </a:t>
            </a:r>
            <a:r>
              <a:rPr lang="tt-RU" sz="2800" dirty="0">
                <a:solidFill>
                  <a:srgbClr val="002060"/>
                </a:solidFill>
              </a:rPr>
              <a:t>хисләре тәрбияләү.</a:t>
            </a:r>
            <a:endParaRPr lang="ru-RU" sz="2800" dirty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2206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85800" y="381000"/>
            <a:ext cx="4191000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2400" b="1" dirty="0">
                <a:solidFill>
                  <a:srgbClr val="FF0000"/>
                </a:solidFill>
              </a:rPr>
              <a:t>I </a:t>
            </a:r>
            <a:r>
              <a:rPr lang="tt-RU" sz="2400" b="1" dirty="0" smtClean="0">
                <a:solidFill>
                  <a:srgbClr val="FF0000"/>
                </a:solidFill>
              </a:rPr>
              <a:t>төркемгә сораулар:</a:t>
            </a:r>
            <a:endParaRPr lang="ru-RU" sz="2400" b="1" dirty="0">
              <a:solidFill>
                <a:srgbClr val="FF0000"/>
              </a:solidFill>
            </a:endParaRPr>
          </a:p>
          <a:p>
            <a:pPr lvl="0"/>
            <a:r>
              <a:rPr lang="tt-RU" sz="2000" dirty="0" smtClean="0">
                <a:solidFill>
                  <a:srgbClr val="00B050"/>
                </a:solidFill>
              </a:rPr>
              <a:t>1.Хикәядә </a:t>
            </a:r>
            <a:r>
              <a:rPr lang="tt-RU" sz="2000" dirty="0">
                <a:solidFill>
                  <a:srgbClr val="00B050"/>
                </a:solidFill>
              </a:rPr>
              <a:t>язның кешегә тәэсирен автор ничек тасвирлый?</a:t>
            </a:r>
            <a:endParaRPr lang="ru-RU" sz="2000" dirty="0">
              <a:solidFill>
                <a:srgbClr val="00B050"/>
              </a:solidFill>
            </a:endParaRPr>
          </a:p>
          <a:p>
            <a:pPr lvl="0"/>
            <a:r>
              <a:rPr lang="tt-RU" sz="2000" dirty="0" smtClean="0">
                <a:solidFill>
                  <a:srgbClr val="00B050"/>
                </a:solidFill>
              </a:rPr>
              <a:t>2.Гамил </a:t>
            </a:r>
            <a:r>
              <a:rPr lang="tt-RU" sz="2000" dirty="0">
                <a:solidFill>
                  <a:srgbClr val="00B050"/>
                </a:solidFill>
              </a:rPr>
              <a:t>белән Гөлүсә арасындагы мөнәсәбәт нинди уй- фикерләр уята?</a:t>
            </a:r>
            <a:endParaRPr lang="ru-RU" sz="2000" dirty="0">
              <a:solidFill>
                <a:srgbClr val="00B050"/>
              </a:solidFill>
            </a:endParaRPr>
          </a:p>
          <a:p>
            <a:pPr lvl="0"/>
            <a:r>
              <a:rPr lang="tt-RU" sz="2000" dirty="0" smtClean="0">
                <a:solidFill>
                  <a:srgbClr val="00B050"/>
                </a:solidFill>
              </a:rPr>
              <a:t>3.Тургай </a:t>
            </a:r>
            <a:r>
              <a:rPr lang="tt-RU" sz="2000" dirty="0">
                <a:solidFill>
                  <a:srgbClr val="00B050"/>
                </a:solidFill>
              </a:rPr>
              <a:t>җыры, язгы авазлар Гамилның ашкынулы хисләренә ничек тәэсир итә?</a:t>
            </a:r>
            <a:endParaRPr lang="ru-RU" sz="2000" dirty="0">
              <a:solidFill>
                <a:srgbClr val="00B050"/>
              </a:solidFill>
            </a:endParaRPr>
          </a:p>
          <a:p>
            <a:pPr lvl="0"/>
            <a:r>
              <a:rPr lang="tt-RU" sz="2000" dirty="0" smtClean="0">
                <a:solidFill>
                  <a:srgbClr val="00B050"/>
                </a:solidFill>
              </a:rPr>
              <a:t>4.Укытучы </a:t>
            </a:r>
            <a:r>
              <a:rPr lang="tt-RU" sz="2000" dirty="0">
                <a:solidFill>
                  <a:srgbClr val="00B050"/>
                </a:solidFill>
              </a:rPr>
              <a:t>Галләм абзый сездә нинди тәэсир калдырды? </a:t>
            </a:r>
            <a:endParaRPr lang="ru-RU" sz="2000" dirty="0">
              <a:solidFill>
                <a:srgbClr val="00B050"/>
              </a:solidFill>
            </a:endParaRPr>
          </a:p>
          <a:p>
            <a:pPr lvl="0"/>
            <a:r>
              <a:rPr lang="tt-RU" sz="2000" dirty="0" smtClean="0">
                <a:solidFill>
                  <a:srgbClr val="00B050"/>
                </a:solidFill>
              </a:rPr>
              <a:t>5.Гөлүсәнең </a:t>
            </a:r>
            <a:r>
              <a:rPr lang="tt-RU" sz="2000" dirty="0">
                <a:solidFill>
                  <a:srgbClr val="00B050"/>
                </a:solidFill>
              </a:rPr>
              <a:t>портретын, җиңелчә хәрәкәтләрен сөйләп аңлатыгыз.</a:t>
            </a:r>
            <a:endParaRPr lang="ru-RU" sz="2000" dirty="0">
              <a:solidFill>
                <a:srgbClr val="00B050"/>
              </a:solidFill>
            </a:endParaRPr>
          </a:p>
          <a:p>
            <a:pPr lvl="0"/>
            <a:r>
              <a:rPr lang="tt-RU" sz="2000" dirty="0" smtClean="0">
                <a:solidFill>
                  <a:srgbClr val="00B050"/>
                </a:solidFill>
              </a:rPr>
              <a:t>6.Әсгатьнең </a:t>
            </a:r>
            <a:r>
              <a:rPr lang="tt-RU" sz="2000" dirty="0">
                <a:solidFill>
                  <a:srgbClr val="00B050"/>
                </a:solidFill>
              </a:rPr>
              <a:t>ике сере аның кайсы </a:t>
            </a:r>
            <a:r>
              <a:rPr lang="tt-RU" sz="2000" dirty="0" smtClean="0">
                <a:solidFill>
                  <a:srgbClr val="00B050"/>
                </a:solidFill>
              </a:rPr>
              <a:t>                                                                                                    </a:t>
            </a:r>
          </a:p>
          <a:p>
            <a:pPr lvl="0"/>
            <a:r>
              <a:rPr lang="tt-RU" sz="2000" dirty="0">
                <a:solidFill>
                  <a:srgbClr val="00B050"/>
                </a:solidFill>
              </a:rPr>
              <a:t> </a:t>
            </a:r>
            <a:r>
              <a:rPr lang="tt-RU" sz="2000" dirty="0" smtClean="0">
                <a:solidFill>
                  <a:srgbClr val="00B050"/>
                </a:solidFill>
              </a:rPr>
              <a:t>                       сыйфатларын </a:t>
            </a:r>
            <a:r>
              <a:rPr lang="tt-RU" sz="2000" dirty="0">
                <a:solidFill>
                  <a:srgbClr val="00B050"/>
                </a:solidFill>
              </a:rPr>
              <a:t>ача?</a:t>
            </a:r>
            <a:endParaRPr lang="ru-RU" sz="2000" dirty="0">
              <a:solidFill>
                <a:srgbClr val="00B050"/>
              </a:solidFill>
            </a:endParaRPr>
          </a:p>
          <a:p>
            <a:pPr lvl="0"/>
            <a:r>
              <a:rPr lang="tt-RU" sz="2000" dirty="0" smtClean="0">
                <a:solidFill>
                  <a:srgbClr val="00B050"/>
                </a:solidFill>
              </a:rPr>
              <a:t>                     7.Әсәрнең </a:t>
            </a:r>
            <a:r>
              <a:rPr lang="tt-RU" sz="2000" dirty="0">
                <a:solidFill>
                  <a:srgbClr val="00B050"/>
                </a:solidFill>
              </a:rPr>
              <a:t>форма </a:t>
            </a:r>
            <a:r>
              <a:rPr lang="tt-RU" sz="2000" dirty="0" smtClean="0">
                <a:solidFill>
                  <a:srgbClr val="00B050"/>
                </a:solidFill>
              </a:rPr>
              <a:t>                 </a:t>
            </a:r>
          </a:p>
          <a:p>
            <a:pPr lvl="0"/>
            <a:r>
              <a:rPr lang="tt-RU" sz="2000" dirty="0">
                <a:solidFill>
                  <a:srgbClr val="00B050"/>
                </a:solidFill>
              </a:rPr>
              <a:t> </a:t>
            </a:r>
            <a:r>
              <a:rPr lang="tt-RU" sz="2000" dirty="0" smtClean="0">
                <a:solidFill>
                  <a:srgbClr val="00B050"/>
                </a:solidFill>
              </a:rPr>
              <a:t>                             үзенчәлекләрен</a:t>
            </a:r>
          </a:p>
          <a:p>
            <a:pPr lvl="0"/>
            <a:r>
              <a:rPr lang="tt-RU" sz="2000" dirty="0" smtClean="0">
                <a:solidFill>
                  <a:srgbClr val="00B050"/>
                </a:solidFill>
              </a:rPr>
              <a:t>                              билгеләгез</a:t>
            </a:r>
            <a:r>
              <a:rPr lang="tt-RU" sz="2000" dirty="0">
                <a:solidFill>
                  <a:srgbClr val="00B050"/>
                </a:solidFill>
              </a:rPr>
              <a:t>.</a:t>
            </a:r>
            <a:endParaRPr lang="ru-RU" sz="2000" dirty="0">
              <a:solidFill>
                <a:srgbClr val="00B050"/>
              </a:solidFill>
            </a:endParaRP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151120" y="381000"/>
            <a:ext cx="3581400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II</a:t>
            </a:r>
            <a:r>
              <a:rPr lang="tt-RU" sz="2400" b="1" dirty="0">
                <a:solidFill>
                  <a:srgbClr val="FF0000"/>
                </a:solidFill>
              </a:rPr>
              <a:t> </a:t>
            </a:r>
            <a:r>
              <a:rPr lang="tt-RU" sz="2400" b="1" dirty="0" smtClean="0">
                <a:solidFill>
                  <a:srgbClr val="FF0000"/>
                </a:solidFill>
              </a:rPr>
              <a:t>төркемгә </a:t>
            </a:r>
            <a:r>
              <a:rPr lang="tt-RU" sz="2400" b="1" dirty="0">
                <a:solidFill>
                  <a:srgbClr val="FF0000"/>
                </a:solidFill>
              </a:rPr>
              <a:t>сораулар:</a:t>
            </a:r>
            <a:endParaRPr lang="ru-RU" sz="2400" b="1" dirty="0">
              <a:solidFill>
                <a:srgbClr val="FF0000"/>
              </a:solidFill>
            </a:endParaRPr>
          </a:p>
          <a:p>
            <a:pPr lvl="0"/>
            <a:r>
              <a:rPr lang="tt-RU" sz="2000" dirty="0" smtClean="0">
                <a:solidFill>
                  <a:srgbClr val="00B050"/>
                </a:solidFill>
              </a:rPr>
              <a:t>1.Яз </a:t>
            </a:r>
            <a:r>
              <a:rPr lang="tt-RU" sz="2000" dirty="0">
                <a:solidFill>
                  <a:srgbClr val="00B050"/>
                </a:solidFill>
              </a:rPr>
              <a:t>сезгә нинди куаныч- сөенечләр, уй- сагышлар алып килә?</a:t>
            </a:r>
            <a:endParaRPr lang="ru-RU" sz="2000" dirty="0">
              <a:solidFill>
                <a:srgbClr val="00B050"/>
              </a:solidFill>
            </a:endParaRPr>
          </a:p>
          <a:p>
            <a:pPr lvl="0"/>
            <a:r>
              <a:rPr lang="tt-RU" sz="2000" dirty="0" smtClean="0">
                <a:solidFill>
                  <a:srgbClr val="00B050"/>
                </a:solidFill>
              </a:rPr>
              <a:t>2.Гамил </a:t>
            </a:r>
            <a:r>
              <a:rPr lang="tt-RU" sz="2000" dirty="0">
                <a:solidFill>
                  <a:srgbClr val="00B050"/>
                </a:solidFill>
              </a:rPr>
              <a:t>кичерешләрендә яз ничек сурәтләнә?</a:t>
            </a:r>
            <a:endParaRPr lang="ru-RU" sz="2000" dirty="0">
              <a:solidFill>
                <a:srgbClr val="00B050"/>
              </a:solidFill>
            </a:endParaRPr>
          </a:p>
          <a:p>
            <a:pPr lvl="0"/>
            <a:r>
              <a:rPr lang="tt-RU" sz="2000" dirty="0" smtClean="0">
                <a:solidFill>
                  <a:srgbClr val="00B050"/>
                </a:solidFill>
              </a:rPr>
              <a:t>3.Гамилнең </a:t>
            </a:r>
            <a:r>
              <a:rPr lang="tt-RU" sz="2000" dirty="0">
                <a:solidFill>
                  <a:srgbClr val="00B050"/>
                </a:solidFill>
              </a:rPr>
              <a:t>нинди сыйфатлары әйбәт, ә кайсылары белән килешмисез?</a:t>
            </a:r>
            <a:endParaRPr lang="ru-RU" sz="2000" dirty="0">
              <a:solidFill>
                <a:srgbClr val="00B050"/>
              </a:solidFill>
            </a:endParaRPr>
          </a:p>
          <a:p>
            <a:pPr lvl="0"/>
            <a:r>
              <a:rPr lang="tt-RU" sz="2000" dirty="0" smtClean="0">
                <a:solidFill>
                  <a:srgbClr val="00B050"/>
                </a:solidFill>
              </a:rPr>
              <a:t>4.Сезгә </a:t>
            </a:r>
            <a:r>
              <a:rPr lang="tt-RU" sz="2000" dirty="0">
                <a:solidFill>
                  <a:srgbClr val="00B050"/>
                </a:solidFill>
              </a:rPr>
              <a:t>Әсгатьнең кайсы сыйфатлары күбрәк ошады?</a:t>
            </a:r>
            <a:endParaRPr lang="ru-RU" sz="2000" dirty="0">
              <a:solidFill>
                <a:srgbClr val="00B050"/>
              </a:solidFill>
            </a:endParaRPr>
          </a:p>
          <a:p>
            <a:pPr lvl="0"/>
            <a:r>
              <a:rPr lang="tt-RU" sz="2000" dirty="0" smtClean="0">
                <a:solidFill>
                  <a:srgbClr val="00B050"/>
                </a:solidFill>
              </a:rPr>
              <a:t>5.Галләм абзыйның </a:t>
            </a:r>
            <a:r>
              <a:rPr lang="tt-RU" sz="2000" dirty="0">
                <a:solidFill>
                  <a:srgbClr val="00B050"/>
                </a:solidFill>
              </a:rPr>
              <a:t>кайсы сыйфатларын югары бәялисез? Ни өчен?</a:t>
            </a:r>
            <a:endParaRPr lang="ru-RU" sz="2000" dirty="0">
              <a:solidFill>
                <a:srgbClr val="00B050"/>
              </a:solidFill>
            </a:endParaRPr>
          </a:p>
          <a:p>
            <a:pPr lvl="0"/>
            <a:r>
              <a:rPr lang="tt-RU" sz="2000" dirty="0" smtClean="0">
                <a:solidFill>
                  <a:srgbClr val="00B050"/>
                </a:solidFill>
              </a:rPr>
              <a:t>6.Хикәядән </a:t>
            </a:r>
            <a:r>
              <a:rPr lang="tt-RU" sz="2000" dirty="0">
                <a:solidFill>
                  <a:srgbClr val="00B050"/>
                </a:solidFill>
              </a:rPr>
              <a:t>нинди сәнгать </a:t>
            </a:r>
            <a:r>
              <a:rPr lang="tt-RU" sz="2000" dirty="0" smtClean="0">
                <a:solidFill>
                  <a:srgbClr val="00B050"/>
                </a:solidFill>
              </a:rPr>
              <a:t>үзенчәлекләрен </a:t>
            </a:r>
            <a:r>
              <a:rPr lang="tt-RU" sz="2000" dirty="0">
                <a:solidFill>
                  <a:srgbClr val="00B050"/>
                </a:solidFill>
              </a:rPr>
              <a:t>табарга мөмкин?</a:t>
            </a:r>
            <a:endParaRPr lang="ru-RU" sz="2000" dirty="0">
              <a:solidFill>
                <a:srgbClr val="00B050"/>
              </a:solidFill>
            </a:endParaRPr>
          </a:p>
          <a:p>
            <a:pPr lvl="0"/>
            <a:r>
              <a:rPr lang="tt-RU" sz="2000" dirty="0" smtClean="0">
                <a:solidFill>
                  <a:srgbClr val="00B050"/>
                </a:solidFill>
              </a:rPr>
              <a:t>7.Автор </a:t>
            </a:r>
            <a:r>
              <a:rPr lang="tt-RU" sz="2000" dirty="0">
                <a:solidFill>
                  <a:srgbClr val="00B050"/>
                </a:solidFill>
              </a:rPr>
              <a:t>бу әсәренә нинди мәгънә салган?</a:t>
            </a:r>
            <a:endParaRPr lang="ru-RU" sz="2000" dirty="0">
              <a:solidFill>
                <a:srgbClr val="00B05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5166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85800" y="381000"/>
            <a:ext cx="4191000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2400" b="1" dirty="0">
                <a:solidFill>
                  <a:srgbClr val="FF0000"/>
                </a:solidFill>
              </a:rPr>
              <a:t>I </a:t>
            </a:r>
            <a:r>
              <a:rPr lang="tt-RU" sz="2400" b="1" dirty="0" smtClean="0">
                <a:solidFill>
                  <a:srgbClr val="FF0000"/>
                </a:solidFill>
              </a:rPr>
              <a:t>төркем :</a:t>
            </a:r>
            <a:endParaRPr lang="ru-RU" sz="2400" b="1" dirty="0">
              <a:solidFill>
                <a:srgbClr val="FF0000"/>
              </a:solidFill>
            </a:endParaRPr>
          </a:p>
          <a:p>
            <a:pPr lvl="0"/>
            <a:r>
              <a:rPr lang="tt-RU" sz="2000" dirty="0" smtClean="0">
                <a:solidFill>
                  <a:srgbClr val="00B050"/>
                </a:solidFill>
              </a:rPr>
              <a:t>1.Хикәядә </a:t>
            </a:r>
            <a:r>
              <a:rPr lang="tt-RU" sz="2000" dirty="0">
                <a:solidFill>
                  <a:srgbClr val="00B050"/>
                </a:solidFill>
              </a:rPr>
              <a:t>язның кешегә тәэсирен автор ничек тасвирлый?</a:t>
            </a:r>
            <a:endParaRPr lang="ru-RU" sz="2000" dirty="0">
              <a:solidFill>
                <a:srgbClr val="00B050"/>
              </a:solidFill>
            </a:endParaRPr>
          </a:p>
          <a:p>
            <a:pPr lvl="0"/>
            <a:r>
              <a:rPr lang="tt-RU" sz="2000" dirty="0" smtClean="0">
                <a:solidFill>
                  <a:srgbClr val="00B050"/>
                </a:solidFill>
              </a:rPr>
              <a:t>2.Гамил </a:t>
            </a:r>
            <a:r>
              <a:rPr lang="tt-RU" sz="2000" dirty="0">
                <a:solidFill>
                  <a:srgbClr val="00B050"/>
                </a:solidFill>
              </a:rPr>
              <a:t>белән Гөлүсә арасындагы мөнәсәбәт нинди уй- фикерләр уята?</a:t>
            </a:r>
            <a:endParaRPr lang="ru-RU" sz="2000" dirty="0">
              <a:solidFill>
                <a:srgbClr val="00B050"/>
              </a:solidFill>
            </a:endParaRPr>
          </a:p>
          <a:p>
            <a:pPr lvl="0"/>
            <a:r>
              <a:rPr lang="tt-RU" sz="2000" dirty="0" smtClean="0">
                <a:solidFill>
                  <a:srgbClr val="00B050"/>
                </a:solidFill>
              </a:rPr>
              <a:t>3.Тургай </a:t>
            </a:r>
            <a:r>
              <a:rPr lang="tt-RU" sz="2000" dirty="0">
                <a:solidFill>
                  <a:srgbClr val="00B050"/>
                </a:solidFill>
              </a:rPr>
              <a:t>җыры, язгы авазлар Гамилның ашкынулы хисләренә ничек тәэсир итә?</a:t>
            </a:r>
            <a:endParaRPr lang="ru-RU" sz="2000" dirty="0">
              <a:solidFill>
                <a:srgbClr val="00B050"/>
              </a:solidFill>
            </a:endParaRPr>
          </a:p>
          <a:p>
            <a:pPr lvl="0"/>
            <a:r>
              <a:rPr lang="tt-RU" sz="2000" dirty="0" smtClean="0">
                <a:solidFill>
                  <a:srgbClr val="00B050"/>
                </a:solidFill>
              </a:rPr>
              <a:t>4.Укытучы </a:t>
            </a:r>
            <a:r>
              <a:rPr lang="tt-RU" sz="2000" dirty="0">
                <a:solidFill>
                  <a:srgbClr val="00B050"/>
                </a:solidFill>
              </a:rPr>
              <a:t>Галләм абзый сездә нинди тәэсир калдырды? </a:t>
            </a:r>
            <a:endParaRPr lang="ru-RU" sz="2000" dirty="0">
              <a:solidFill>
                <a:srgbClr val="00B050"/>
              </a:solidFill>
            </a:endParaRPr>
          </a:p>
          <a:p>
            <a:pPr lvl="0"/>
            <a:r>
              <a:rPr lang="tt-RU" sz="2000" dirty="0" smtClean="0">
                <a:solidFill>
                  <a:srgbClr val="00B050"/>
                </a:solidFill>
              </a:rPr>
              <a:t>5.Гөлүсәнең </a:t>
            </a:r>
            <a:r>
              <a:rPr lang="tt-RU" sz="2000" dirty="0">
                <a:solidFill>
                  <a:srgbClr val="00B050"/>
                </a:solidFill>
              </a:rPr>
              <a:t>портретын, җиңелчә хәрәкәтләрен сөйләп аңлатыгыз.</a:t>
            </a:r>
            <a:endParaRPr lang="ru-RU" sz="2000" dirty="0">
              <a:solidFill>
                <a:srgbClr val="00B050"/>
              </a:solidFill>
            </a:endParaRPr>
          </a:p>
          <a:p>
            <a:pPr lvl="0"/>
            <a:r>
              <a:rPr lang="tt-RU" sz="2000" dirty="0" smtClean="0">
                <a:solidFill>
                  <a:srgbClr val="00B050"/>
                </a:solidFill>
              </a:rPr>
              <a:t>6.</a:t>
            </a:r>
          </a:p>
          <a:p>
            <a:pPr lvl="0"/>
            <a:r>
              <a:rPr lang="tt-RU" sz="2000" dirty="0" smtClean="0">
                <a:solidFill>
                  <a:srgbClr val="00B050"/>
                </a:solidFill>
              </a:rPr>
              <a:t>                     7.Әсәрнең </a:t>
            </a:r>
            <a:r>
              <a:rPr lang="tt-RU" sz="2000" dirty="0">
                <a:solidFill>
                  <a:srgbClr val="00B050"/>
                </a:solidFill>
              </a:rPr>
              <a:t>форма </a:t>
            </a:r>
            <a:r>
              <a:rPr lang="tt-RU" sz="2000" dirty="0" smtClean="0">
                <a:solidFill>
                  <a:srgbClr val="00B050"/>
                </a:solidFill>
              </a:rPr>
              <a:t>                 </a:t>
            </a:r>
          </a:p>
          <a:p>
            <a:pPr lvl="0"/>
            <a:r>
              <a:rPr lang="tt-RU" sz="2000" dirty="0">
                <a:solidFill>
                  <a:srgbClr val="00B050"/>
                </a:solidFill>
              </a:rPr>
              <a:t> </a:t>
            </a:r>
            <a:r>
              <a:rPr lang="tt-RU" sz="2000" dirty="0" smtClean="0">
                <a:solidFill>
                  <a:srgbClr val="00B050"/>
                </a:solidFill>
              </a:rPr>
              <a:t>                             үзенчәлекләрен</a:t>
            </a:r>
          </a:p>
          <a:p>
            <a:pPr lvl="0"/>
            <a:r>
              <a:rPr lang="tt-RU" sz="2000" dirty="0" smtClean="0">
                <a:solidFill>
                  <a:srgbClr val="00B050"/>
                </a:solidFill>
              </a:rPr>
              <a:t>                              билгеләгез</a:t>
            </a:r>
            <a:r>
              <a:rPr lang="tt-RU" sz="2000" dirty="0">
                <a:solidFill>
                  <a:srgbClr val="00B050"/>
                </a:solidFill>
              </a:rPr>
              <a:t>.</a:t>
            </a:r>
            <a:endParaRPr lang="ru-RU" sz="2000" dirty="0">
              <a:solidFill>
                <a:srgbClr val="00B050"/>
              </a:solidFill>
            </a:endParaRPr>
          </a:p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4876800" y="381000"/>
            <a:ext cx="3855720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II</a:t>
            </a:r>
            <a:r>
              <a:rPr lang="tt-RU" sz="2400" b="1" dirty="0">
                <a:solidFill>
                  <a:srgbClr val="FF0000"/>
                </a:solidFill>
              </a:rPr>
              <a:t> </a:t>
            </a:r>
            <a:r>
              <a:rPr lang="tt-RU" sz="2400" b="1" dirty="0" smtClean="0">
                <a:solidFill>
                  <a:srgbClr val="FF0000"/>
                </a:solidFill>
              </a:rPr>
              <a:t>төркем:</a:t>
            </a:r>
            <a:endParaRPr lang="ru-RU" sz="2400" b="1" dirty="0">
              <a:solidFill>
                <a:srgbClr val="FF0000"/>
              </a:solidFill>
            </a:endParaRPr>
          </a:p>
          <a:p>
            <a:pPr lvl="0"/>
            <a:r>
              <a:rPr lang="tt-RU" sz="2000" dirty="0" smtClean="0">
                <a:solidFill>
                  <a:srgbClr val="00B050"/>
                </a:solidFill>
              </a:rPr>
              <a:t>1.Яз </a:t>
            </a:r>
            <a:r>
              <a:rPr lang="tt-RU" sz="2000" dirty="0">
                <a:solidFill>
                  <a:srgbClr val="00B050"/>
                </a:solidFill>
              </a:rPr>
              <a:t>сезгә нинди куаныч- сөенечләр, уй- сагышлар алып килә?</a:t>
            </a:r>
            <a:endParaRPr lang="ru-RU" sz="2000" dirty="0">
              <a:solidFill>
                <a:srgbClr val="00B050"/>
              </a:solidFill>
            </a:endParaRPr>
          </a:p>
          <a:p>
            <a:pPr lvl="0"/>
            <a:r>
              <a:rPr lang="tt-RU" sz="2000" dirty="0" smtClean="0">
                <a:solidFill>
                  <a:srgbClr val="00B050"/>
                </a:solidFill>
              </a:rPr>
              <a:t>2.Гамил </a:t>
            </a:r>
            <a:r>
              <a:rPr lang="tt-RU" sz="2000" dirty="0">
                <a:solidFill>
                  <a:srgbClr val="00B050"/>
                </a:solidFill>
              </a:rPr>
              <a:t>кичерешләрендә яз ничек сурәтләнә?</a:t>
            </a:r>
            <a:endParaRPr lang="ru-RU" sz="2000" dirty="0">
              <a:solidFill>
                <a:srgbClr val="00B050"/>
              </a:solidFill>
            </a:endParaRPr>
          </a:p>
          <a:p>
            <a:pPr lvl="0"/>
            <a:r>
              <a:rPr lang="tt-RU" sz="2000" dirty="0" smtClean="0">
                <a:solidFill>
                  <a:srgbClr val="00B050"/>
                </a:solidFill>
              </a:rPr>
              <a:t>3.Гамилнең </a:t>
            </a:r>
            <a:r>
              <a:rPr lang="tt-RU" sz="2000" dirty="0">
                <a:solidFill>
                  <a:srgbClr val="00B050"/>
                </a:solidFill>
              </a:rPr>
              <a:t>нинди сыйфатлары әйбәт, ә кайсылары белән килешмисез?</a:t>
            </a:r>
            <a:endParaRPr lang="ru-RU" sz="2000" dirty="0">
              <a:solidFill>
                <a:srgbClr val="00B050"/>
              </a:solidFill>
            </a:endParaRPr>
          </a:p>
          <a:p>
            <a:pPr lvl="0"/>
            <a:r>
              <a:rPr lang="tt-RU" sz="2000" dirty="0" smtClean="0">
                <a:solidFill>
                  <a:srgbClr val="00B050"/>
                </a:solidFill>
              </a:rPr>
              <a:t>4.</a:t>
            </a:r>
            <a:endParaRPr lang="ru-RU" sz="2000" dirty="0">
              <a:solidFill>
                <a:srgbClr val="00B050"/>
              </a:solidFill>
            </a:endParaRPr>
          </a:p>
          <a:p>
            <a:pPr lvl="0"/>
            <a:r>
              <a:rPr lang="tt-RU" sz="2000" dirty="0" smtClean="0">
                <a:solidFill>
                  <a:srgbClr val="00B050"/>
                </a:solidFill>
              </a:rPr>
              <a:t>5.Галләм абзыйның </a:t>
            </a:r>
            <a:r>
              <a:rPr lang="tt-RU" sz="2000" dirty="0">
                <a:solidFill>
                  <a:srgbClr val="00B050"/>
                </a:solidFill>
              </a:rPr>
              <a:t>кайсы сыйфатларын югары бәялисез? Ни өчен?</a:t>
            </a:r>
            <a:endParaRPr lang="ru-RU" sz="2000" dirty="0">
              <a:solidFill>
                <a:srgbClr val="00B050"/>
              </a:solidFill>
            </a:endParaRPr>
          </a:p>
          <a:p>
            <a:pPr lvl="0"/>
            <a:r>
              <a:rPr lang="tt-RU" sz="2000" dirty="0" smtClean="0">
                <a:solidFill>
                  <a:srgbClr val="00B050"/>
                </a:solidFill>
              </a:rPr>
              <a:t>6.Хикәядән </a:t>
            </a:r>
            <a:r>
              <a:rPr lang="tt-RU" sz="2000" dirty="0">
                <a:solidFill>
                  <a:srgbClr val="00B050"/>
                </a:solidFill>
              </a:rPr>
              <a:t>нинди сәнгать </a:t>
            </a:r>
            <a:r>
              <a:rPr lang="tt-RU" sz="2000" dirty="0" smtClean="0">
                <a:solidFill>
                  <a:srgbClr val="00B050"/>
                </a:solidFill>
              </a:rPr>
              <a:t>үзенчәлекләрен </a:t>
            </a:r>
            <a:r>
              <a:rPr lang="tt-RU" sz="2000" dirty="0">
                <a:solidFill>
                  <a:srgbClr val="00B050"/>
                </a:solidFill>
              </a:rPr>
              <a:t>табарга мөмкин?</a:t>
            </a:r>
            <a:endParaRPr lang="ru-RU" sz="2000" dirty="0">
              <a:solidFill>
                <a:srgbClr val="00B050"/>
              </a:solidFill>
            </a:endParaRPr>
          </a:p>
          <a:p>
            <a:pPr lvl="0"/>
            <a:r>
              <a:rPr lang="tt-RU" sz="2000" dirty="0" smtClean="0">
                <a:solidFill>
                  <a:srgbClr val="00B050"/>
                </a:solidFill>
              </a:rPr>
              <a:t>7.Автор </a:t>
            </a:r>
            <a:r>
              <a:rPr lang="tt-RU" sz="2000" dirty="0">
                <a:solidFill>
                  <a:srgbClr val="00B050"/>
                </a:solidFill>
              </a:rPr>
              <a:t>бу әсәренә нинди мәгънә салган?</a:t>
            </a:r>
            <a:endParaRPr lang="ru-RU" sz="2000" dirty="0">
              <a:solidFill>
                <a:srgbClr val="00B05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21794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7265136" y="1905000"/>
            <a:ext cx="1925874" cy="3845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5200650" y="1904999"/>
            <a:ext cx="1925874" cy="3845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2367455" y="1937305"/>
            <a:ext cx="2628900" cy="3231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3636187" y="790693"/>
            <a:ext cx="1564464" cy="2985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2146737" y="37734"/>
            <a:ext cx="5328745" cy="5431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34158" y="1905000"/>
            <a:ext cx="2133600" cy="3845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6949440" y="2551331"/>
            <a:ext cx="1859316" cy="30112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725005" y="2551331"/>
            <a:ext cx="1056795" cy="16199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2346434" y="2507242"/>
            <a:ext cx="3047999" cy="44043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31228" y="2551330"/>
            <a:ext cx="1981200" cy="32398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971800" y="1361542"/>
            <a:ext cx="3642360" cy="4001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981200" y="47709"/>
            <a:ext cx="579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2800" b="1" dirty="0">
                <a:solidFill>
                  <a:srgbClr val="FF0000"/>
                </a:solidFill>
              </a:rPr>
              <a:t>Габделхәй Сабитов (1931-1995)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0" y="759295"/>
            <a:ext cx="1333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2000" b="1" dirty="0">
                <a:solidFill>
                  <a:srgbClr val="FF0000"/>
                </a:solidFill>
              </a:rPr>
              <a:t>Ярсулы</a:t>
            </a:r>
            <a:r>
              <a:rPr lang="tt-RU" b="1" dirty="0">
                <a:solidFill>
                  <a:srgbClr val="00B050"/>
                </a:solidFill>
              </a:rPr>
              <a:t> </a:t>
            </a:r>
            <a:r>
              <a:rPr lang="tt-RU" sz="2000" b="1" dirty="0">
                <a:solidFill>
                  <a:srgbClr val="FF0000"/>
                </a:solidFill>
              </a:rPr>
              <a:t>яз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87040" y="1258682"/>
            <a:ext cx="3627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2000" b="1" dirty="0">
                <a:solidFill>
                  <a:srgbClr val="FF0000"/>
                </a:solidFill>
              </a:rPr>
              <a:t>Әсәрнең сәнгати кыйммәте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15766" y="1904999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b="1" dirty="0">
                <a:solidFill>
                  <a:srgbClr val="FF0000"/>
                </a:solidFill>
              </a:rPr>
              <a:t>Фәлсәфи үзенчәлек</a:t>
            </a:r>
            <a:endParaRPr lang="ru-RU" b="1" dirty="0">
              <a:solidFill>
                <a:srgbClr val="FF0000"/>
              </a:solidFill>
            </a:endParaRPr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362200" y="190500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b="1" dirty="0">
                <a:solidFill>
                  <a:srgbClr val="FF0000"/>
                </a:solidFill>
              </a:rPr>
              <a:t>Сәнгатьлелек Үзенчәлеге</a:t>
            </a:r>
            <a:endParaRPr lang="ru-RU" dirty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143500" y="1905000"/>
            <a:ext cx="20401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t-RU" b="1" dirty="0">
                <a:solidFill>
                  <a:srgbClr val="FF0000"/>
                </a:solidFill>
              </a:rPr>
              <a:t>Форма үзенчәлеге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234992" y="1920240"/>
            <a:ext cx="1573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t-RU" b="1" dirty="0">
                <a:solidFill>
                  <a:srgbClr val="FF0000"/>
                </a:solidFill>
              </a:rPr>
              <a:t>Автор</a:t>
            </a:r>
            <a:r>
              <a:rPr lang="tt-RU" b="1" dirty="0">
                <a:solidFill>
                  <a:srgbClr val="00B050"/>
                </a:solidFill>
              </a:rPr>
              <a:t> </a:t>
            </a:r>
            <a:r>
              <a:rPr lang="tt-RU" b="1" dirty="0">
                <a:solidFill>
                  <a:srgbClr val="FF0000"/>
                </a:solidFill>
              </a:rPr>
              <a:t>фикере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-2743200" y="2743200"/>
            <a:ext cx="20574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t-RU" sz="2000" b="1" dirty="0">
                <a:solidFill>
                  <a:srgbClr val="FF0000"/>
                </a:solidFill>
              </a:rPr>
              <a:t>Сюжет каршылыгы Гамил белән Гөлүсә арасында бер –берсенә каршы эш-гамәлләр һәм яңа хис-тойгылар туу</a:t>
            </a:r>
            <a:endParaRPr lang="ru-RU" sz="2000" dirty="0">
              <a:solidFill>
                <a:srgbClr val="FF0000"/>
              </a:solidFill>
            </a:endParaRPr>
          </a:p>
          <a:p>
            <a:r>
              <a:rPr lang="tt-RU" sz="2000" b="1" dirty="0"/>
              <a:t> </a:t>
            </a:r>
            <a:endParaRPr lang="ru-RU" sz="20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9829800" y="2149019"/>
            <a:ext cx="29718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t-RU" sz="2000" b="1" dirty="0" smtClean="0">
              <a:solidFill>
                <a:srgbClr val="FF0000"/>
              </a:solidFill>
            </a:endParaRPr>
          </a:p>
          <a:p>
            <a:r>
              <a:rPr lang="tt-RU" sz="2000" b="1" dirty="0" smtClean="0">
                <a:solidFill>
                  <a:srgbClr val="FF0000"/>
                </a:solidFill>
              </a:rPr>
              <a:t>Фразеологизм </a:t>
            </a:r>
            <a:r>
              <a:rPr lang="tt-RU" sz="2000" b="1" dirty="0">
                <a:solidFill>
                  <a:srgbClr val="FF0000"/>
                </a:solidFill>
              </a:rPr>
              <a:t>әйтелмәләр. Күпер башында кар яна; башына тай типмәгән; күрше хакын хакламады, һавадан тургай,санап йөри, канга тоз салу.</a:t>
            </a:r>
            <a:endParaRPr lang="ru-RU" sz="2000" dirty="0">
              <a:solidFill>
                <a:srgbClr val="FF0000"/>
              </a:solidFill>
            </a:endParaRPr>
          </a:p>
          <a:p>
            <a:r>
              <a:rPr lang="tt-RU" sz="2000" b="1" dirty="0">
                <a:solidFill>
                  <a:srgbClr val="FF0000"/>
                </a:solidFill>
              </a:rPr>
              <a:t>Чагыштырулар.Җим көткән чебеш кебек,гәрәбәдәй сары нарат стеналар, чәйдә эрегән шикәр кебек ак бәкәлле колын кебек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0839447" y="524723"/>
            <a:ext cx="9525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t-RU" sz="2000" b="1" dirty="0">
                <a:solidFill>
                  <a:srgbClr val="FF0000"/>
                </a:solidFill>
              </a:rPr>
              <a:t>ХИКӘЯ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1330940" y="1089243"/>
            <a:ext cx="185931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t-RU" b="1" dirty="0">
                <a:solidFill>
                  <a:srgbClr val="FF0000"/>
                </a:solidFill>
              </a:rPr>
              <a:t>Автор фикере </a:t>
            </a:r>
            <a:endParaRPr lang="ru-RU" dirty="0">
              <a:solidFill>
                <a:srgbClr val="FF0000"/>
              </a:solidFill>
            </a:endParaRPr>
          </a:p>
          <a:p>
            <a:r>
              <a:rPr lang="tt-RU" b="1" dirty="0">
                <a:solidFill>
                  <a:srgbClr val="FF0000"/>
                </a:solidFill>
              </a:rPr>
              <a:t>Яз матурлыгының кеше күңеленә һәрчак уңай тәэсир итүен күрсәтү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6" name="Стрелка вниз 25"/>
          <p:cNvSpPr/>
          <p:nvPr/>
        </p:nvSpPr>
        <p:spPr>
          <a:xfrm>
            <a:off x="1100958" y="2289572"/>
            <a:ext cx="45719" cy="2097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низ 26"/>
          <p:cNvSpPr/>
          <p:nvPr/>
        </p:nvSpPr>
        <p:spPr>
          <a:xfrm>
            <a:off x="8021874" y="2315006"/>
            <a:ext cx="45719" cy="2097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низ 27"/>
          <p:cNvSpPr/>
          <p:nvPr/>
        </p:nvSpPr>
        <p:spPr>
          <a:xfrm>
            <a:off x="6278654" y="2315006"/>
            <a:ext cx="45719" cy="2097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низ 28"/>
          <p:cNvSpPr/>
          <p:nvPr/>
        </p:nvSpPr>
        <p:spPr>
          <a:xfrm>
            <a:off x="3636186" y="2289573"/>
            <a:ext cx="52945" cy="1383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низ 29"/>
          <p:cNvSpPr/>
          <p:nvPr/>
        </p:nvSpPr>
        <p:spPr>
          <a:xfrm>
            <a:off x="4526281" y="1054511"/>
            <a:ext cx="45719" cy="2097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низ 30"/>
          <p:cNvSpPr/>
          <p:nvPr/>
        </p:nvSpPr>
        <p:spPr>
          <a:xfrm flipH="1">
            <a:off x="4526280" y="580907"/>
            <a:ext cx="45719" cy="1438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66496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81481E-6 L 0.34584 -0.008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92" y="-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-2.96296E-6 L -0.79583 -0.0011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792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0.00532 L -0.55417 0.3831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500" y="1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44444E-6 L -0.47413 0.27084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715" y="1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/>
      <p:bldP spid="16" grpId="1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90600" y="533400"/>
            <a:ext cx="769620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t-RU" sz="4800" dirty="0">
                <a:solidFill>
                  <a:srgbClr val="002060"/>
                </a:solidFill>
              </a:rPr>
              <a:t>Өйгә эш: </a:t>
            </a:r>
            <a:endParaRPr lang="ru-RU" sz="4800" dirty="0">
              <a:solidFill>
                <a:srgbClr val="002060"/>
              </a:solidFill>
            </a:endParaRPr>
          </a:p>
          <a:p>
            <a:r>
              <a:rPr lang="tt-RU" sz="3200" dirty="0">
                <a:solidFill>
                  <a:srgbClr val="002060"/>
                </a:solidFill>
              </a:rPr>
              <a:t>1) хикәядә сурәтләнгән күренешләрнең берәрсен әдәбият дәфтәренә рәсем итеп ясарга (мәсәлән, учына язгы салкын </a:t>
            </a:r>
            <a:r>
              <a:rPr lang="tt-RU" sz="3200">
                <a:solidFill>
                  <a:srgbClr val="002060"/>
                </a:solidFill>
              </a:rPr>
              <a:t>тамчыларны </a:t>
            </a:r>
            <a:r>
              <a:rPr lang="tt-RU" sz="3200" smtClean="0">
                <a:solidFill>
                  <a:srgbClr val="002060"/>
                </a:solidFill>
              </a:rPr>
              <a:t> учына җыючы  </a:t>
            </a:r>
            <a:r>
              <a:rPr lang="tt-RU" sz="3200" dirty="0" smtClean="0">
                <a:solidFill>
                  <a:srgbClr val="002060"/>
                </a:solidFill>
              </a:rPr>
              <a:t>яисә  </a:t>
            </a:r>
            <a:r>
              <a:rPr lang="tt-RU" sz="3200" dirty="0">
                <a:solidFill>
                  <a:srgbClr val="002060"/>
                </a:solidFill>
              </a:rPr>
              <a:t>яз күренешеннән тәэсирләнеп </a:t>
            </a:r>
            <a:r>
              <a:rPr lang="tt-RU" sz="3200">
                <a:solidFill>
                  <a:srgbClr val="002060"/>
                </a:solidFill>
              </a:rPr>
              <a:t>басып </a:t>
            </a:r>
            <a:r>
              <a:rPr lang="tt-RU" sz="3200" smtClean="0">
                <a:solidFill>
                  <a:srgbClr val="002060"/>
                </a:solidFill>
              </a:rPr>
              <a:t>торучы </a:t>
            </a:r>
            <a:r>
              <a:rPr lang="tt-RU" sz="3200" dirty="0" smtClean="0">
                <a:solidFill>
                  <a:srgbClr val="002060"/>
                </a:solidFill>
              </a:rPr>
              <a:t>Гамилнең  портретын </a:t>
            </a:r>
            <a:r>
              <a:rPr lang="tt-RU" sz="3200" dirty="0">
                <a:solidFill>
                  <a:srgbClr val="002060"/>
                </a:solidFill>
              </a:rPr>
              <a:t>)</a:t>
            </a:r>
            <a:endParaRPr lang="ru-RU" sz="3200" dirty="0">
              <a:solidFill>
                <a:srgbClr val="002060"/>
              </a:solidFill>
            </a:endParaRPr>
          </a:p>
          <a:p>
            <a:r>
              <a:rPr lang="tt-RU" sz="3200" dirty="0">
                <a:solidFill>
                  <a:srgbClr val="002060"/>
                </a:solidFill>
              </a:rPr>
              <a:t>2) яз турында шигырь иҗат итеп карарга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58114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435</Words>
  <Application>Microsoft Office PowerPoint</Application>
  <PresentationFormat>Экран (4:3)</PresentationFormat>
  <Paragraphs>71</Paragraphs>
  <Slides>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Office Theme</vt:lpstr>
      <vt:lpstr>ТР Кайбыч муниципаль районы МБГББУ Әбрар Сәгыйди исемендәге Кошман төп гомуми белем бирү мәктәбе </vt:lpstr>
      <vt:lpstr> Тема: Габделхәй Сабитов                                “Ярсулы яз” хикәясе 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 использовании шаблона ссылка на Pedsovet.su обязательна</dc:title>
  <dc:creator>Катенок</dc:creator>
  <cp:lastModifiedBy>Рушания</cp:lastModifiedBy>
  <cp:revision>14</cp:revision>
  <dcterms:created xsi:type="dcterms:W3CDTF">2013-10-20T14:43:13Z</dcterms:created>
  <dcterms:modified xsi:type="dcterms:W3CDTF">2016-02-10T16:23:07Z</dcterms:modified>
</cp:coreProperties>
</file>