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srgbClr val="FF0000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21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28.02.2016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pPr/>
              <a:t>28.02.2016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28.02.2016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28.02.2016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ru.wikipedia.org/wiki/%D0%98%D1%81%D1%82%D0%BE%D1%80%D0%B8%D1%8F_%D0%A0%D0%BE%D1%81%D1%81%D0%B8%D0%B8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ru.wikipedia.org/wiki/%CD%E0%F0%EE%E4%ED%E0%FF_%EC%F3%E7%FB%EA%E0" TargetMode="External"/><Relationship Id="rId3" Type="http://schemas.openxmlformats.org/officeDocument/2006/relationships/hyperlink" Target="https://ru.wikipedia.org/wiki/%D0%9F%D0%BE%D1%8D%D0%B7%D0%B8%D1%8F" TargetMode="External"/><Relationship Id="rId7" Type="http://schemas.openxmlformats.org/officeDocument/2006/relationships/hyperlink" Target="https://ru.wikipedia.org/wiki/%D0%A4%D0%BE%D0%BB%D1%8C%D0%BA%D0%BB%D0%BE%D1%80" TargetMode="External"/><Relationship Id="rId2" Type="http://schemas.openxmlformats.org/officeDocument/2006/relationships/hyperlink" Target="https://ru.wikipedia.org/wiki/%D0%92%D0%BE%D0%BA%D0%B0%D0%BB%D1%8C%D0%BD%D0%B0%D1%8F_%D0%BC%D1%83%D0%B7%D1%8B%D0%BA%D0%B0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ru.wikipedia.org/wiki/%D0%9D%D0%B0%D1%80%D0%BE%D0%B4" TargetMode="External"/><Relationship Id="rId5" Type="http://schemas.openxmlformats.org/officeDocument/2006/relationships/hyperlink" Target="https://ru.wikipedia.org/wiki/%D0%A2%D0%B2%D0%BE%D1%80%D1%87%D0%B5%D1%81%D1%82%D0%B2%D0%BE" TargetMode="External"/><Relationship Id="rId4" Type="http://schemas.openxmlformats.org/officeDocument/2006/relationships/hyperlink" Target="https://ru.wikipedia.org/wiki/%D0%9C%D0%B5%D0%BB%D0%BE%D0%B4%D0%B8%D1%8F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ru.wikipedia.org/wiki/%D0%9C%D0%B0%D0%BB%D1%8B%D0%B5_%D0%B6%D0%B0%D0%BD%D1%80%D1%8B_%D1%84%D0%BE%D0%BB%D1%8C%D0%BA%D0%BB%D0%BE%D1%80%D0%B0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Фольклор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54442" y="1844824"/>
            <a:ext cx="5114778" cy="4752528"/>
          </a:xfrm>
        </p:spPr>
        <p:txBody>
          <a:bodyPr>
            <a:normAutofit/>
          </a:bodyPr>
          <a:lstStyle/>
          <a:p>
            <a:r>
              <a:rPr lang="ru-RU" dirty="0" smtClean="0"/>
              <a:t>Былины  Сказки  Малые жанры  </a:t>
            </a:r>
            <a:r>
              <a:rPr lang="ru-RU" dirty="0" smtClean="0">
                <a:solidFill>
                  <a:schemeClr val="bg1"/>
                </a:solidFill>
              </a:rPr>
              <a:t>Песни Частушки  Поговорки  Пословицы Скороговорки  Загадки.</a:t>
            </a:r>
          </a:p>
          <a:p>
            <a:endParaRPr lang="ru-RU" dirty="0"/>
          </a:p>
          <a:p>
            <a:endParaRPr lang="ru-RU" dirty="0" smtClean="0"/>
          </a:p>
          <a:p>
            <a:endParaRPr lang="ru-RU" dirty="0" smtClean="0"/>
          </a:p>
        </p:txBody>
      </p:sp>
    </p:spTree>
    <p:extLst>
      <p:ext uri="{BB962C8B-B14F-4D97-AF65-F5344CB8AC3E}">
        <p14:creationId xmlns="" xmlns:p14="http://schemas.microsoft.com/office/powerpoint/2010/main" val="1797787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Что такое фольклор?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b="1" dirty="0"/>
              <a:t>Фольклор</a:t>
            </a:r>
            <a:r>
              <a:rPr lang="ru-RU" dirty="0"/>
              <a:t> – это слово означает творчество любого народа, которое передается из поколения в поколение.  </a:t>
            </a:r>
            <a:endParaRPr lang="ru-RU" dirty="0" smtClean="0"/>
          </a:p>
          <a:p>
            <a:r>
              <a:rPr lang="ru-RU" dirty="0" smtClean="0"/>
              <a:t>Фольклор </a:t>
            </a:r>
            <a:r>
              <a:rPr lang="ru-RU" dirty="0"/>
              <a:t>– это пословицы, песни, сказки, частушки, загадки. Современная литература уходит своими корнями в фольклор, многие произведения которого похожи даже в совершенно разных культурах.</a:t>
            </a:r>
          </a:p>
          <a:p>
            <a:r>
              <a:rPr lang="ru-RU" dirty="0"/>
              <a:t>Главная особенность фольклора – это отсутствие известного автора, потому что любое фольклорное произведение существует очень давно и множество раз было преобразовано новыми и новыми рассказчиками</a:t>
            </a:r>
            <a:r>
              <a:rPr lang="ru-RU" dirty="0" smtClean="0"/>
              <a:t>. </a:t>
            </a:r>
            <a:r>
              <a:rPr lang="ru-RU" dirty="0"/>
              <a:t>Вот почему во многих литературах мира встречаются похожие сюжеты, персонажи и произведения. При этом фольклор постоянно развивается и меняется вместе с жизнью людей.</a:t>
            </a:r>
          </a:p>
          <a:p>
            <a:r>
              <a:rPr lang="ru-RU" dirty="0"/>
              <a:t>Тем не менее, именно фольклор отражает индивидуальные особенности народа, его отличия от </a:t>
            </a:r>
            <a:r>
              <a:rPr lang="ru-RU" dirty="0" smtClean="0"/>
              <a:t>других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536231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     Былина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/>
              <a:t> </a:t>
            </a:r>
            <a:r>
              <a:rPr lang="ru-RU" b="1" smtClean="0"/>
              <a:t>Былины</a:t>
            </a:r>
            <a:r>
              <a:rPr lang="ru-RU" dirty="0"/>
              <a:t> </a:t>
            </a:r>
            <a:r>
              <a:rPr lang="ru-RU" dirty="0" smtClean="0"/>
              <a:t>—сказание. Жанр литературного </a:t>
            </a:r>
            <a:r>
              <a:rPr lang="ru-RU" dirty="0" err="1" smtClean="0"/>
              <a:t>творчевства</a:t>
            </a:r>
            <a:r>
              <a:rPr lang="ru-RU" dirty="0" smtClean="0"/>
              <a:t>, </a:t>
            </a:r>
            <a:r>
              <a:rPr lang="ru-RU" dirty="0"/>
              <a:t>повествующие о подвигах богатырей и отражающие жизнь Древней Руси </a:t>
            </a:r>
            <a:r>
              <a:rPr lang="ru-RU" dirty="0" smtClean="0"/>
              <a:t>9-13 веков</a:t>
            </a:r>
            <a:r>
              <a:rPr lang="ru-RU" dirty="0"/>
              <a:t>; вид устного народного </a:t>
            </a:r>
            <a:r>
              <a:rPr lang="ru-RU" dirty="0" smtClean="0"/>
              <a:t>творчества</a:t>
            </a:r>
            <a:r>
              <a:rPr lang="ru-RU" dirty="0"/>
              <a:t>.</a:t>
            </a:r>
            <a:r>
              <a:rPr lang="ru-RU" dirty="0" smtClean="0"/>
              <a:t> Основным </a:t>
            </a:r>
            <a:r>
              <a:rPr lang="ru-RU" dirty="0"/>
              <a:t>сюжетом былины является какое-либо героическое событие, либо примечательный эпизод </a:t>
            </a:r>
            <a:r>
              <a:rPr lang="ru-RU" dirty="0">
                <a:hlinkClick r:id="rId2" tooltip="История России"/>
              </a:rPr>
              <a:t>русской истории</a:t>
            </a:r>
            <a:r>
              <a:rPr lang="ru-RU" dirty="0"/>
              <a:t> (отсюда народное название былины — «</a:t>
            </a:r>
            <a:r>
              <a:rPr lang="ru-RU" dirty="0" err="1"/>
              <a:t>стáрина</a:t>
            </a:r>
            <a:r>
              <a:rPr lang="ru-RU" dirty="0"/>
              <a:t>», «старинушка», подразумевающее, что действие, о котором идёт речь, происходило в прошлом).</a:t>
            </a:r>
          </a:p>
        </p:txBody>
      </p:sp>
    </p:spTree>
    <p:extLst>
      <p:ext uri="{BB962C8B-B14F-4D97-AF65-F5344CB8AC3E}">
        <p14:creationId xmlns="" xmlns:p14="http://schemas.microsoft.com/office/powerpoint/2010/main" val="3438651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      Сказка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Сказка – жанр литературного творчества. Короткие </a:t>
            </a:r>
            <a:r>
              <a:rPr lang="ru-RU" dirty="0" err="1" smtClean="0"/>
              <a:t>историифантастического</a:t>
            </a:r>
            <a:r>
              <a:rPr lang="ru-RU" dirty="0" smtClean="0"/>
              <a:t> характера. </a:t>
            </a:r>
            <a:r>
              <a:rPr lang="ru-RU" dirty="0"/>
              <a:t>П</a:t>
            </a:r>
            <a:r>
              <a:rPr lang="ru-RU" dirty="0" smtClean="0"/>
              <a:t>розаический рассказ </a:t>
            </a:r>
            <a:r>
              <a:rPr lang="ru-RU" dirty="0"/>
              <a:t>о вымышленных </a:t>
            </a:r>
            <a:r>
              <a:rPr lang="ru-RU" dirty="0" smtClean="0"/>
              <a:t>событиях и героев </a:t>
            </a:r>
            <a:r>
              <a:rPr lang="ru-RU" dirty="0"/>
              <a:t>в фольклоре разных </a:t>
            </a:r>
            <a:r>
              <a:rPr lang="ru-RU" dirty="0" smtClean="0"/>
              <a:t>народов</a:t>
            </a:r>
            <a:r>
              <a:rPr lang="ru-RU" baseline="30000" dirty="0"/>
              <a:t>.</a:t>
            </a:r>
            <a:endParaRPr lang="ru-RU" dirty="0" smtClean="0"/>
          </a:p>
          <a:p>
            <a:r>
              <a:rPr lang="ru-RU" dirty="0"/>
              <a:t>Р</a:t>
            </a:r>
            <a:r>
              <a:rPr lang="ru-RU" dirty="0" smtClean="0"/>
              <a:t>итмизованные </a:t>
            </a:r>
            <a:r>
              <a:rPr lang="ru-RU" dirty="0"/>
              <a:t>прозаические </a:t>
            </a:r>
            <a:r>
              <a:rPr lang="ru-RU" dirty="0" smtClean="0"/>
              <a:t>фразы: «</a:t>
            </a:r>
            <a:r>
              <a:rPr lang="ru-RU" dirty="0"/>
              <a:t>Жили-были</a:t>
            </a:r>
            <a:r>
              <a:rPr lang="ru-RU" dirty="0" smtClean="0"/>
              <a:t>…», </a:t>
            </a:r>
            <a:r>
              <a:rPr lang="ru-RU" dirty="0"/>
              <a:t>«И я там был, мёд-пиво пил, по усам текло, да в рот не попало</a:t>
            </a:r>
            <a:r>
              <a:rPr lang="ru-RU" dirty="0" smtClean="0"/>
              <a:t>»,</a:t>
            </a:r>
            <a:r>
              <a:rPr lang="ru-RU" dirty="0"/>
              <a:t> «Сказка — ложь, да в ней намёк, добрым молодцам </a:t>
            </a:r>
            <a:r>
              <a:rPr lang="ru-RU" dirty="0" smtClean="0"/>
              <a:t>урок»,</a:t>
            </a:r>
            <a:r>
              <a:rPr lang="ru-RU" dirty="0"/>
              <a:t> «Скоро сказка сказывается, да не скоро дело делается</a:t>
            </a:r>
            <a:r>
              <a:rPr lang="ru-RU" dirty="0" smtClean="0"/>
              <a:t>»,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34973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                     </a:t>
            </a:r>
            <a:r>
              <a:rPr lang="ru-RU" sz="5400" dirty="0" smtClean="0"/>
              <a:t>Песни</a:t>
            </a:r>
            <a:endParaRPr lang="ru-RU" sz="5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sz="2800" dirty="0" smtClean="0"/>
              <a:t>Песня - самая </a:t>
            </a:r>
            <a:r>
              <a:rPr lang="ru-RU" sz="2800" dirty="0"/>
              <a:t>простая, наиболее распространённая форма </a:t>
            </a:r>
            <a:r>
              <a:rPr lang="ru-RU" sz="2800" dirty="0">
                <a:hlinkClick r:id="rId2" tooltip="Вокальная музыка"/>
              </a:rPr>
              <a:t>вокальной музыки</a:t>
            </a:r>
            <a:r>
              <a:rPr lang="ru-RU" sz="2800" dirty="0"/>
              <a:t>, объединяющая </a:t>
            </a:r>
            <a:r>
              <a:rPr lang="ru-RU" sz="2800" dirty="0">
                <a:hlinkClick r:id="rId3" tooltip="Поэзия"/>
              </a:rPr>
              <a:t>поэтический</a:t>
            </a:r>
            <a:r>
              <a:rPr lang="ru-RU" sz="2800" dirty="0"/>
              <a:t> текст с несложной, легко запоминающейся </a:t>
            </a:r>
            <a:r>
              <a:rPr lang="ru-RU" sz="2800" dirty="0">
                <a:hlinkClick r:id="rId4" tooltip="Мелодия"/>
              </a:rPr>
              <a:t>мелодией</a:t>
            </a:r>
            <a:r>
              <a:rPr lang="ru-RU" sz="2800" dirty="0" smtClean="0"/>
              <a:t>.</a:t>
            </a:r>
            <a:r>
              <a:rPr lang="ru-RU" sz="2800" dirty="0"/>
              <a:t> </a:t>
            </a:r>
            <a:r>
              <a:rPr lang="ru-RU" sz="2800" dirty="0" smtClean="0"/>
              <a:t> </a:t>
            </a:r>
          </a:p>
          <a:p>
            <a:r>
              <a:rPr lang="ru-RU" sz="2800" dirty="0"/>
              <a:t>М</a:t>
            </a:r>
            <a:r>
              <a:rPr lang="ru-RU" sz="2800" dirty="0" smtClean="0"/>
              <a:t>узыкально-поэтическое</a:t>
            </a:r>
            <a:r>
              <a:rPr lang="ru-RU" sz="2800" dirty="0"/>
              <a:t> </a:t>
            </a:r>
            <a:r>
              <a:rPr lang="ru-RU" sz="2800" dirty="0">
                <a:hlinkClick r:id="rId5" tooltip="Творчество"/>
              </a:rPr>
              <a:t>творчество</a:t>
            </a:r>
            <a:r>
              <a:rPr lang="ru-RU" sz="2800" dirty="0"/>
              <a:t> </a:t>
            </a:r>
            <a:r>
              <a:rPr lang="ru-RU" sz="2800" dirty="0">
                <a:hlinkClick r:id="rId6" tooltip="Народ"/>
              </a:rPr>
              <a:t>народа</a:t>
            </a:r>
            <a:r>
              <a:rPr lang="ru-RU" sz="2800" dirty="0"/>
              <a:t>, неотъемлемая часть </a:t>
            </a:r>
            <a:r>
              <a:rPr lang="ru-RU" sz="2800" dirty="0">
                <a:hlinkClick r:id="rId7" tooltip="Фольклор"/>
              </a:rPr>
              <a:t>народного творчества</a:t>
            </a:r>
            <a:r>
              <a:rPr lang="ru-RU" sz="2800" dirty="0"/>
              <a:t>, существующего, как правило, в устной форме, передаваемого из поколения в поколение</a:t>
            </a:r>
            <a:r>
              <a:rPr lang="ru-RU" sz="2800" baseline="30000" dirty="0">
                <a:hlinkClick r:id="rId8"/>
              </a:rPr>
              <a:t>[1]</a:t>
            </a:r>
            <a:r>
              <a:rPr lang="ru-RU" sz="2800" dirty="0"/>
              <a:t>. Поскольку народная музыка известна всем общественно-историческим </a:t>
            </a:r>
            <a:r>
              <a:rPr lang="ru-RU" sz="2800" dirty="0" smtClean="0"/>
              <a:t>формациям, </a:t>
            </a:r>
            <a:r>
              <a:rPr lang="ru-RU" sz="2800" dirty="0"/>
              <a:t>то её следует рассматривать не только как компонент народного творчества, но и, в более широком смысле, как ветвь (корень) музыкального </a:t>
            </a:r>
            <a:r>
              <a:rPr lang="ru-RU" sz="2800" dirty="0" smtClean="0"/>
              <a:t>искусства. </a:t>
            </a:r>
            <a:r>
              <a:rPr lang="ru-RU" sz="2800" dirty="0"/>
              <a:t>Одна из главных ветвей, противопоставляемая музыке популярной и </a:t>
            </a:r>
            <a:r>
              <a:rPr lang="ru-RU" sz="2800" dirty="0" smtClean="0"/>
              <a:t>академической.</a:t>
            </a:r>
            <a:endParaRPr lang="ru-RU" sz="2800" dirty="0"/>
          </a:p>
        </p:txBody>
      </p:sp>
    </p:spTree>
    <p:extLst>
      <p:ext uri="{BB962C8B-B14F-4D97-AF65-F5344CB8AC3E}">
        <p14:creationId xmlns="" xmlns:p14="http://schemas.microsoft.com/office/powerpoint/2010/main" val="1791692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                  Поговорки и                   пословицы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Поговорка - </a:t>
            </a:r>
            <a:r>
              <a:rPr lang="ru-RU" dirty="0"/>
              <a:t>словосочетание, оборот речи, отражающий какое-либо явление жизни, один из </a:t>
            </a:r>
            <a:r>
              <a:rPr lang="ru-RU" dirty="0">
                <a:hlinkClick r:id="rId2" tooltip="Малые жанры фольклора"/>
              </a:rPr>
              <a:t>малых жанров фольклора</a:t>
            </a:r>
            <a:r>
              <a:rPr lang="ru-RU" dirty="0"/>
              <a:t>. Часто имеет юмористический характер</a:t>
            </a:r>
            <a:r>
              <a:rPr lang="ru-RU" dirty="0" smtClean="0"/>
              <a:t>.</a:t>
            </a:r>
          </a:p>
          <a:p>
            <a:r>
              <a:rPr lang="ru-RU" dirty="0" smtClean="0"/>
              <a:t>Пословица - </a:t>
            </a:r>
            <a:r>
              <a:rPr lang="ru-RU" dirty="0"/>
              <a:t> малая форма народного поэтического творчества, облаченная в краткое, ритмизованное изречение, несущее обобщённую мысль, вывод, иносказание с дидактическим уклоном.</a:t>
            </a:r>
          </a:p>
        </p:txBody>
      </p:sp>
    </p:spTree>
    <p:extLst>
      <p:ext uri="{BB962C8B-B14F-4D97-AF65-F5344CB8AC3E}">
        <p14:creationId xmlns="" xmlns:p14="http://schemas.microsoft.com/office/powerpoint/2010/main" val="4151539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Скороговорка и       Загадка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b="1" dirty="0"/>
              <a:t>Скороговорка</a:t>
            </a:r>
            <a:r>
              <a:rPr lang="ru-RU" sz="2000" dirty="0"/>
              <a:t> — короткая, синтаксически правильная фраза на любом языке с искусственно усложнённой артикуляцией. Скороговорки содержат близкие по </a:t>
            </a:r>
            <a:r>
              <a:rPr lang="ru-RU" sz="2000" dirty="0" smtClean="0"/>
              <a:t>звучанию звуки  (</a:t>
            </a:r>
            <a:r>
              <a:rPr lang="ru-RU" sz="2000" dirty="0"/>
              <a:t>например, </a:t>
            </a:r>
            <a:r>
              <a:rPr lang="ru-RU" sz="2000" i="1" dirty="0"/>
              <a:t>c</a:t>
            </a:r>
            <a:r>
              <a:rPr lang="ru-RU" sz="2000" dirty="0"/>
              <a:t> и </a:t>
            </a:r>
            <a:r>
              <a:rPr lang="ru-RU" sz="2000" i="1" dirty="0"/>
              <a:t>ш</a:t>
            </a:r>
            <a:r>
              <a:rPr lang="ru-RU" sz="2000" dirty="0"/>
              <a:t>) и сложные для произношения сочетания фонем. Зачастую содержат аллитерации и рифмы. Используются для тренировки дикции и произношения</a:t>
            </a:r>
            <a:r>
              <a:rPr lang="ru-RU" sz="2000" dirty="0" smtClean="0"/>
              <a:t>.</a:t>
            </a:r>
          </a:p>
          <a:p>
            <a:r>
              <a:rPr lang="ru-RU" sz="2000" b="1" dirty="0"/>
              <a:t>Загадка</a:t>
            </a:r>
            <a:r>
              <a:rPr lang="ru-RU" sz="2000" dirty="0"/>
              <a:t>  — метафорическое выражение, в котором один предмет изображается посредством другого, имеющего с ним </a:t>
            </a:r>
            <a:r>
              <a:rPr lang="ru-RU" sz="2000" dirty="0" smtClean="0"/>
              <a:t>какое -</a:t>
            </a:r>
            <a:r>
              <a:rPr lang="ru-RU" sz="2000" dirty="0" err="1" smtClean="0"/>
              <a:t>нибудь</a:t>
            </a:r>
            <a:r>
              <a:rPr lang="ru-RU" sz="2000" dirty="0"/>
              <a:t>, хотя бы отдалённое, сходство; на основании выше изложенного человек и должен отгадать задуманный предмет. </a:t>
            </a:r>
          </a:p>
        </p:txBody>
      </p:sp>
    </p:spTree>
    <p:extLst>
      <p:ext uri="{BB962C8B-B14F-4D97-AF65-F5344CB8AC3E}">
        <p14:creationId xmlns="" xmlns:p14="http://schemas.microsoft.com/office/powerpoint/2010/main" val="3021022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56</TotalTime>
  <Words>103</Words>
  <Application>Microsoft Office PowerPoint</Application>
  <PresentationFormat>Экран (4:3)</PresentationFormat>
  <Paragraphs>22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Городская</vt:lpstr>
      <vt:lpstr>Фольклор</vt:lpstr>
      <vt:lpstr>Что такое фольклор?</vt:lpstr>
      <vt:lpstr>                     Былина</vt:lpstr>
      <vt:lpstr>                      Сказка</vt:lpstr>
      <vt:lpstr>                     Песни</vt:lpstr>
      <vt:lpstr>                  Поговорки и                   пословицы</vt:lpstr>
      <vt:lpstr>Скороговорка и       Загадка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Фольклор</dc:title>
  <dc:creator>Maksim</dc:creator>
  <cp:lastModifiedBy>Владимир</cp:lastModifiedBy>
  <cp:revision>12</cp:revision>
  <dcterms:created xsi:type="dcterms:W3CDTF">2014-10-20T13:38:37Z</dcterms:created>
  <dcterms:modified xsi:type="dcterms:W3CDTF">2016-02-28T10:41:14Z</dcterms:modified>
</cp:coreProperties>
</file>