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6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DE575-D4AF-4E47-A9AD-EAAF0FE18119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80335-FD26-4978-8EA1-8D566FBDA6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DE575-D4AF-4E47-A9AD-EAAF0FE18119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80335-FD26-4978-8EA1-8D566FBDA6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DE575-D4AF-4E47-A9AD-EAAF0FE18119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80335-FD26-4978-8EA1-8D566FBDA6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DE575-D4AF-4E47-A9AD-EAAF0FE18119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80335-FD26-4978-8EA1-8D566FBDA6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DE575-D4AF-4E47-A9AD-EAAF0FE18119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80335-FD26-4978-8EA1-8D566FBDA6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DE575-D4AF-4E47-A9AD-EAAF0FE18119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80335-FD26-4978-8EA1-8D566FBDA6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DE575-D4AF-4E47-A9AD-EAAF0FE18119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80335-FD26-4978-8EA1-8D566FBDA6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DE575-D4AF-4E47-A9AD-EAAF0FE18119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80335-FD26-4978-8EA1-8D566FBDA6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DE575-D4AF-4E47-A9AD-EAAF0FE18119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80335-FD26-4978-8EA1-8D566FBDA6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DE575-D4AF-4E47-A9AD-EAAF0FE18119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80335-FD26-4978-8EA1-8D566FBDA6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DE575-D4AF-4E47-A9AD-EAAF0FE18119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80335-FD26-4978-8EA1-8D566FBDA6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25000">
              <a:schemeClr val="accent2">
                <a:lumMod val="40000"/>
                <a:lumOff val="60000"/>
              </a:schemeClr>
            </a:gs>
            <a:gs pos="50000">
              <a:schemeClr val="accent1">
                <a:lumMod val="40000"/>
                <a:lumOff val="60000"/>
              </a:schemeClr>
            </a:gs>
            <a:gs pos="75000">
              <a:schemeClr val="bg2">
                <a:lumMod val="90000"/>
              </a:schemeClr>
            </a:gs>
            <a:gs pos="100000">
              <a:schemeClr val="accent6">
                <a:lumMod val="40000"/>
                <a:lumOff val="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DE575-D4AF-4E47-A9AD-EAAF0FE18119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80335-FD26-4978-8EA1-8D566FBDA6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7" Type="http://schemas.openxmlformats.org/officeDocument/2006/relationships/image" Target="../media/image38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7" Type="http://schemas.openxmlformats.org/officeDocument/2006/relationships/image" Target="../media/image10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4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7" Type="http://schemas.openxmlformats.org/officeDocument/2006/relationships/image" Target="../media/image18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7" Type="http://schemas.openxmlformats.org/officeDocument/2006/relationships/image" Target="../media/image22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7" Type="http://schemas.openxmlformats.org/officeDocument/2006/relationships/image" Target="../media/image2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7" Type="http://schemas.openxmlformats.org/officeDocument/2006/relationships/image" Target="../media/image30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7" Type="http://schemas.openxmlformats.org/officeDocument/2006/relationships/image" Target="../media/image34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00232" y="1428736"/>
            <a:ext cx="48686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Первообразная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86050" y="2857496"/>
            <a:ext cx="31097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тренажер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Блок-схема: альтернативный процесс 11"/>
          <p:cNvSpPr/>
          <p:nvPr/>
        </p:nvSpPr>
        <p:spPr>
          <a:xfrm>
            <a:off x="571472" y="1714488"/>
            <a:ext cx="357190" cy="571504"/>
          </a:xfrm>
          <a:prstGeom prst="flowChartAlternateProces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1</a:t>
            </a:r>
            <a:endParaRPr lang="ru-RU" sz="2400" b="1" dirty="0"/>
          </a:p>
        </p:txBody>
      </p:sp>
      <p:sp>
        <p:nvSpPr>
          <p:cNvPr id="13" name="Блок-схема: альтернативный процесс 12"/>
          <p:cNvSpPr/>
          <p:nvPr/>
        </p:nvSpPr>
        <p:spPr>
          <a:xfrm>
            <a:off x="571472" y="2857496"/>
            <a:ext cx="357190" cy="571504"/>
          </a:xfrm>
          <a:prstGeom prst="flowChartAlternateProces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2</a:t>
            </a:r>
            <a:endParaRPr lang="ru-RU" sz="2400" b="1" dirty="0"/>
          </a:p>
        </p:txBody>
      </p:sp>
      <p:sp>
        <p:nvSpPr>
          <p:cNvPr id="14" name="Блок-схема: альтернативный процесс 13"/>
          <p:cNvSpPr/>
          <p:nvPr/>
        </p:nvSpPr>
        <p:spPr>
          <a:xfrm>
            <a:off x="571472" y="4500570"/>
            <a:ext cx="357190" cy="571504"/>
          </a:xfrm>
          <a:prstGeom prst="flowChartAlternateProces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3</a:t>
            </a:r>
            <a:endParaRPr lang="ru-RU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57158" y="214290"/>
            <a:ext cx="73484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00B050"/>
                </a:solidFill>
                <a:latin typeface="Monotype Corsiva" pitchFamily="66" charset="0"/>
              </a:rPr>
              <a:t>Найти общий вид первообразных для функции</a:t>
            </a:r>
            <a:endParaRPr lang="ru-RU" sz="3200" b="1" i="1" dirty="0">
              <a:solidFill>
                <a:srgbClr val="00B050"/>
              </a:solidFill>
              <a:latin typeface="Monotype Corsiva" pitchFamily="66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0" name="Picture 6" descr="C:\Documents and Settings\Loner\Мои документы\школа\Картинки - анимашки\Анимация\gif_анимация\разное\AG00373_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5214950"/>
            <a:ext cx="1000125" cy="962025"/>
          </a:xfrm>
          <a:prstGeom prst="rect">
            <a:avLst/>
          </a:prstGeom>
          <a:noFill/>
        </p:spPr>
      </p:pic>
      <p:pic>
        <p:nvPicPr>
          <p:cNvPr id="1031" name="Picture 7" descr="C:\Documents and Settings\Loner\Мои документы\школа\Картинки - анимашки\Анимация\gif_анимация\разное\AG00434_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18" y="1357298"/>
            <a:ext cx="1691001" cy="1214446"/>
          </a:xfrm>
          <a:prstGeom prst="rect">
            <a:avLst/>
          </a:prstGeom>
          <a:noFill/>
        </p:spPr>
      </p:pic>
      <p:sp>
        <p:nvSpPr>
          <p:cNvPr id="28" name="Прямоугольник 27"/>
          <p:cNvSpPr/>
          <p:nvPr/>
        </p:nvSpPr>
        <p:spPr>
          <a:xfrm>
            <a:off x="2000232" y="1357298"/>
            <a:ext cx="104721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400" b="1" cap="none" spc="0" dirty="0" smtClean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думай</a:t>
            </a:r>
            <a:endParaRPr lang="ru-RU" sz="2400" b="1" cap="none" spc="0" dirty="0">
              <a:ln w="11430"/>
              <a:solidFill>
                <a:srgbClr val="FFC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29" name="Picture 7" descr="C:\Documents and Settings\Loner\Мои документы\школа\Картинки - анимашки\Анимация\gif_анимация\разное\AG00434_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18" y="2928934"/>
            <a:ext cx="1691001" cy="1214446"/>
          </a:xfrm>
          <a:prstGeom prst="rect">
            <a:avLst/>
          </a:prstGeom>
          <a:noFill/>
        </p:spPr>
      </p:pic>
      <p:sp>
        <p:nvSpPr>
          <p:cNvPr id="30" name="Прямоугольник 29"/>
          <p:cNvSpPr/>
          <p:nvPr/>
        </p:nvSpPr>
        <p:spPr>
          <a:xfrm>
            <a:off x="2071670" y="2928934"/>
            <a:ext cx="104721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400" b="1" cap="none" spc="0" dirty="0" smtClean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думай</a:t>
            </a:r>
            <a:endParaRPr lang="ru-RU" sz="2400" b="1" cap="none" spc="0" dirty="0">
              <a:ln w="11430"/>
              <a:solidFill>
                <a:srgbClr val="FFC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18" y="1071546"/>
            <a:ext cx="1927478" cy="785818"/>
          </a:xfrm>
          <a:prstGeom prst="rect">
            <a:avLst/>
          </a:prstGeom>
          <a:noFill/>
        </p:spPr>
      </p:pic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4500570"/>
            <a:ext cx="1928826" cy="571504"/>
          </a:xfrm>
          <a:prstGeom prst="rect">
            <a:avLst/>
          </a:prstGeom>
          <a:noFill/>
        </p:spPr>
      </p:pic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0" y="1571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785918" y="4572008"/>
            <a:ext cx="2890921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InflateBottom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молодец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36" name="Picture 8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1571612"/>
            <a:ext cx="2027740" cy="857256"/>
          </a:xfrm>
          <a:prstGeom prst="rect">
            <a:avLst/>
          </a:prstGeom>
          <a:noFill/>
        </p:spPr>
      </p:pic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38" name="Picture 10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2786058"/>
            <a:ext cx="1538665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1" presetClass="exit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2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1" presetClass="exit" presetSubtype="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2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3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4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1" presetClass="exit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1" presetClass="exit" presetSubtype="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9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60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61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1" presetClass="exit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76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500"/>
                            </p:stCondLst>
                            <p:childTnLst>
                              <p:par>
                                <p:cTn id="79" presetID="21" presetClass="exit" presetSubtype="4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28" grpId="0"/>
      <p:bldP spid="28" grpId="1"/>
      <p:bldP spid="30" grpId="0"/>
      <p:bldP spid="30" grpId="1"/>
      <p:bldP spid="26" grpId="0"/>
      <p:bldP spid="26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Блок-схема: альтернативный процесс 11"/>
          <p:cNvSpPr/>
          <p:nvPr/>
        </p:nvSpPr>
        <p:spPr>
          <a:xfrm>
            <a:off x="571472" y="1714488"/>
            <a:ext cx="357190" cy="571504"/>
          </a:xfrm>
          <a:prstGeom prst="flowChartAlternateProces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1</a:t>
            </a:r>
            <a:endParaRPr lang="ru-RU" sz="2400" b="1" dirty="0"/>
          </a:p>
        </p:txBody>
      </p:sp>
      <p:sp>
        <p:nvSpPr>
          <p:cNvPr id="13" name="Блок-схема: альтернативный процесс 12"/>
          <p:cNvSpPr/>
          <p:nvPr/>
        </p:nvSpPr>
        <p:spPr>
          <a:xfrm>
            <a:off x="571472" y="2857496"/>
            <a:ext cx="357190" cy="571504"/>
          </a:xfrm>
          <a:prstGeom prst="flowChartAlternateProces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2</a:t>
            </a:r>
            <a:endParaRPr lang="ru-RU" sz="2400" b="1" dirty="0"/>
          </a:p>
        </p:txBody>
      </p:sp>
      <p:sp>
        <p:nvSpPr>
          <p:cNvPr id="14" name="Блок-схема: альтернативный процесс 13"/>
          <p:cNvSpPr/>
          <p:nvPr/>
        </p:nvSpPr>
        <p:spPr>
          <a:xfrm>
            <a:off x="571472" y="4500570"/>
            <a:ext cx="357190" cy="571504"/>
          </a:xfrm>
          <a:prstGeom prst="flowChartAlternateProces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3</a:t>
            </a:r>
            <a:endParaRPr lang="ru-RU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346871" y="214289"/>
            <a:ext cx="44502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B050"/>
                </a:solidFill>
                <a:latin typeface="Monotype Corsiva" pitchFamily="66" charset="0"/>
              </a:rPr>
              <a:t>Найти первообразную функции</a:t>
            </a:r>
            <a:endParaRPr lang="ru-RU" sz="2800" b="1" i="1" dirty="0">
              <a:solidFill>
                <a:srgbClr val="00B050"/>
              </a:solidFill>
              <a:latin typeface="Monotype Corsiva" pitchFamily="66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1934" y="1214422"/>
            <a:ext cx="3786213" cy="1214446"/>
          </a:xfrm>
          <a:prstGeom prst="rect">
            <a:avLst/>
          </a:prstGeom>
          <a:noFill/>
        </p:spPr>
      </p:pic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2714620"/>
            <a:ext cx="357190" cy="752650"/>
          </a:xfrm>
          <a:prstGeom prst="rect">
            <a:avLst/>
          </a:prstGeom>
          <a:noFill/>
        </p:spPr>
      </p:pic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4429132"/>
            <a:ext cx="357190" cy="892975"/>
          </a:xfrm>
          <a:prstGeom prst="rect">
            <a:avLst/>
          </a:prstGeom>
          <a:noFill/>
        </p:spPr>
      </p:pic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1785926"/>
            <a:ext cx="519520" cy="428604"/>
          </a:xfrm>
          <a:prstGeom prst="rect">
            <a:avLst/>
          </a:prstGeom>
          <a:noFill/>
        </p:spPr>
      </p:pic>
      <p:pic>
        <p:nvPicPr>
          <p:cNvPr id="1030" name="Picture 6" descr="C:\Documents and Settings\Loner\Мои документы\школа\Картинки - анимашки\Анимация\gif_анимация\разное\AG00373_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86314" y="5214950"/>
            <a:ext cx="1000125" cy="962025"/>
          </a:xfrm>
          <a:prstGeom prst="rect">
            <a:avLst/>
          </a:prstGeom>
          <a:noFill/>
        </p:spPr>
      </p:pic>
      <p:sp>
        <p:nvSpPr>
          <p:cNvPr id="26" name="Прямоугольник 25"/>
          <p:cNvSpPr/>
          <p:nvPr/>
        </p:nvSpPr>
        <p:spPr>
          <a:xfrm>
            <a:off x="1785918" y="4572008"/>
            <a:ext cx="2890921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InflateBottom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молодец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31" name="Picture 7" descr="C:\Documents and Settings\Loner\Мои документы\школа\Картинки - анимашки\Анимация\gif_анимация\разное\AG00434_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85918" y="1357298"/>
            <a:ext cx="1691001" cy="1214446"/>
          </a:xfrm>
          <a:prstGeom prst="rect">
            <a:avLst/>
          </a:prstGeom>
          <a:noFill/>
        </p:spPr>
      </p:pic>
      <p:sp>
        <p:nvSpPr>
          <p:cNvPr id="28" name="Прямоугольник 27"/>
          <p:cNvSpPr/>
          <p:nvPr/>
        </p:nvSpPr>
        <p:spPr>
          <a:xfrm>
            <a:off x="2000232" y="1357298"/>
            <a:ext cx="104721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400" b="1" cap="none" spc="0" dirty="0" smtClean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думай</a:t>
            </a:r>
            <a:endParaRPr lang="ru-RU" sz="2400" b="1" cap="none" spc="0" dirty="0">
              <a:ln w="11430"/>
              <a:solidFill>
                <a:srgbClr val="FFC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29" name="Picture 7" descr="C:\Documents and Settings\Loner\Мои документы\школа\Картинки - анимашки\Анимация\gif_анимация\разное\AG00434_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85918" y="2928934"/>
            <a:ext cx="1691001" cy="1214446"/>
          </a:xfrm>
          <a:prstGeom prst="rect">
            <a:avLst/>
          </a:prstGeom>
          <a:noFill/>
        </p:spPr>
      </p:pic>
      <p:sp>
        <p:nvSpPr>
          <p:cNvPr id="30" name="Прямоугольник 29"/>
          <p:cNvSpPr/>
          <p:nvPr/>
        </p:nvSpPr>
        <p:spPr>
          <a:xfrm>
            <a:off x="2071670" y="2928934"/>
            <a:ext cx="104721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400" b="1" cap="none" spc="0" dirty="0" smtClean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думай</a:t>
            </a:r>
            <a:endParaRPr lang="ru-RU" sz="2400" b="1" cap="none" spc="0" dirty="0">
              <a:ln w="11430"/>
              <a:solidFill>
                <a:srgbClr val="FFC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1" presetClass="exit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2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1" presetClass="exit" presetSubtype="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2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3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4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1" presetClass="exit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1" presetClass="exit" presetSubtype="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9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60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61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1" presetClass="exit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76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500"/>
                            </p:stCondLst>
                            <p:childTnLst>
                              <p:par>
                                <p:cTn id="79" presetID="21" presetClass="exit" presetSubtype="4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26" grpId="0"/>
      <p:bldP spid="26" grpId="1"/>
      <p:bldP spid="28" grpId="0"/>
      <p:bldP spid="28" grpId="1"/>
      <p:bldP spid="30" grpId="0"/>
      <p:bldP spid="30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Блок-схема: альтернативный процесс 11"/>
          <p:cNvSpPr/>
          <p:nvPr/>
        </p:nvSpPr>
        <p:spPr>
          <a:xfrm>
            <a:off x="571472" y="1714488"/>
            <a:ext cx="357190" cy="571504"/>
          </a:xfrm>
          <a:prstGeom prst="flowChartAlternateProces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1</a:t>
            </a:r>
            <a:endParaRPr lang="ru-RU" sz="2400" b="1" dirty="0"/>
          </a:p>
        </p:txBody>
      </p:sp>
      <p:sp>
        <p:nvSpPr>
          <p:cNvPr id="13" name="Блок-схема: альтернативный процесс 12"/>
          <p:cNvSpPr/>
          <p:nvPr/>
        </p:nvSpPr>
        <p:spPr>
          <a:xfrm>
            <a:off x="571472" y="2857496"/>
            <a:ext cx="357190" cy="571504"/>
          </a:xfrm>
          <a:prstGeom prst="flowChartAlternateProces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2</a:t>
            </a:r>
            <a:endParaRPr lang="ru-RU" sz="2400" b="1" dirty="0"/>
          </a:p>
        </p:txBody>
      </p:sp>
      <p:sp>
        <p:nvSpPr>
          <p:cNvPr id="14" name="Блок-схема: альтернативный процесс 13"/>
          <p:cNvSpPr/>
          <p:nvPr/>
        </p:nvSpPr>
        <p:spPr>
          <a:xfrm>
            <a:off x="571472" y="4500570"/>
            <a:ext cx="357190" cy="571504"/>
          </a:xfrm>
          <a:prstGeom prst="flowChartAlternateProces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3</a:t>
            </a:r>
            <a:endParaRPr lang="ru-RU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643042" y="214290"/>
            <a:ext cx="50674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00B050"/>
                </a:solidFill>
                <a:latin typeface="Monotype Corsiva" pitchFamily="66" charset="0"/>
              </a:rPr>
              <a:t>Найти первообразную функции</a:t>
            </a:r>
            <a:endParaRPr lang="ru-RU" sz="3200" b="1" i="1" dirty="0">
              <a:solidFill>
                <a:srgbClr val="00B050"/>
              </a:solidFill>
              <a:latin typeface="Monotype Corsiva" pitchFamily="66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0" name="Picture 6" descr="C:\Documents and Settings\Loner\Мои документы\школа\Картинки - анимашки\Анимация\gif_анимация\разное\AG00373_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2786058"/>
            <a:ext cx="1000125" cy="962025"/>
          </a:xfrm>
          <a:prstGeom prst="rect">
            <a:avLst/>
          </a:prstGeom>
          <a:noFill/>
        </p:spPr>
      </p:pic>
      <p:sp>
        <p:nvSpPr>
          <p:cNvPr id="26" name="Прямоугольник 25"/>
          <p:cNvSpPr/>
          <p:nvPr/>
        </p:nvSpPr>
        <p:spPr>
          <a:xfrm>
            <a:off x="2071670" y="2786058"/>
            <a:ext cx="2890921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InflateBottom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молодец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31" name="Picture 7" descr="C:\Documents and Settings\Loner\Мои документы\школа\Картинки - анимашки\Анимация\gif_анимация\разное\AG00434_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3174" y="1357298"/>
            <a:ext cx="1691001" cy="1214446"/>
          </a:xfrm>
          <a:prstGeom prst="rect">
            <a:avLst/>
          </a:prstGeom>
          <a:noFill/>
        </p:spPr>
      </p:pic>
      <p:sp>
        <p:nvSpPr>
          <p:cNvPr id="28" name="Прямоугольник 27"/>
          <p:cNvSpPr/>
          <p:nvPr/>
        </p:nvSpPr>
        <p:spPr>
          <a:xfrm>
            <a:off x="2857488" y="1357298"/>
            <a:ext cx="104721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400" b="1" cap="none" spc="0" dirty="0" smtClean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думай</a:t>
            </a:r>
            <a:endParaRPr lang="ru-RU" sz="2400" b="1" cap="none" spc="0" dirty="0">
              <a:ln w="11430"/>
              <a:solidFill>
                <a:srgbClr val="FFC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29" name="Picture 7" descr="C:\Documents and Settings\Loner\Мои документы\школа\Картинки - анимашки\Анимация\gif_анимация\разное\AG00434_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5984" y="4357694"/>
            <a:ext cx="1691001" cy="1214446"/>
          </a:xfrm>
          <a:prstGeom prst="rect">
            <a:avLst/>
          </a:prstGeom>
          <a:noFill/>
        </p:spPr>
      </p:pic>
      <p:sp>
        <p:nvSpPr>
          <p:cNvPr id="30" name="Прямоугольник 29"/>
          <p:cNvSpPr/>
          <p:nvPr/>
        </p:nvSpPr>
        <p:spPr>
          <a:xfrm>
            <a:off x="2571736" y="4357694"/>
            <a:ext cx="104721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400" b="1" cap="none" spc="0" dirty="0" smtClean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думай</a:t>
            </a:r>
            <a:endParaRPr lang="ru-RU" sz="2400" b="1" cap="none" spc="0" dirty="0">
              <a:ln w="11430"/>
              <a:solidFill>
                <a:srgbClr val="FFC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20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4" y="1000108"/>
            <a:ext cx="3223114" cy="928694"/>
          </a:xfrm>
          <a:prstGeom prst="rect">
            <a:avLst/>
          </a:prstGeom>
          <a:noFill/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1714488"/>
            <a:ext cx="1212282" cy="571504"/>
          </a:xfrm>
          <a:prstGeom prst="rect">
            <a:avLst/>
          </a:prstGeom>
          <a:noFill/>
        </p:spPr>
      </p:pic>
      <p:pic>
        <p:nvPicPr>
          <p:cNvPr id="22" name="Picture 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4500570"/>
            <a:ext cx="740357" cy="642942"/>
          </a:xfrm>
          <a:prstGeom prst="rect">
            <a:avLst/>
          </a:prstGeom>
          <a:noFill/>
        </p:spPr>
      </p:pic>
      <p:pic>
        <p:nvPicPr>
          <p:cNvPr id="23" name="Picture 7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2786058"/>
            <a:ext cx="571504" cy="9324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1" presetClass="exit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2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1" presetClass="exit" presetSubtype="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2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3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4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1" presetClass="exit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48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21" presetClass="exit" presetSubtype="4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8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59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60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1" presetClass="exit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21" presetClass="exit" presetSubtype="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26" grpId="0"/>
      <p:bldP spid="26" grpId="1"/>
      <p:bldP spid="28" grpId="0"/>
      <p:bldP spid="28" grpId="1"/>
      <p:bldP spid="30" grpId="0"/>
      <p:bldP spid="30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Блок-схема: альтернативный процесс 11"/>
          <p:cNvSpPr/>
          <p:nvPr/>
        </p:nvSpPr>
        <p:spPr>
          <a:xfrm>
            <a:off x="571472" y="1714488"/>
            <a:ext cx="357190" cy="571504"/>
          </a:xfrm>
          <a:prstGeom prst="flowChartAlternateProces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1</a:t>
            </a:r>
            <a:endParaRPr lang="ru-RU" sz="2400" b="1" dirty="0"/>
          </a:p>
        </p:txBody>
      </p:sp>
      <p:sp>
        <p:nvSpPr>
          <p:cNvPr id="13" name="Блок-схема: альтернативный процесс 12"/>
          <p:cNvSpPr/>
          <p:nvPr/>
        </p:nvSpPr>
        <p:spPr>
          <a:xfrm>
            <a:off x="571472" y="2857496"/>
            <a:ext cx="357190" cy="571504"/>
          </a:xfrm>
          <a:prstGeom prst="flowChartAlternateProces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2</a:t>
            </a:r>
            <a:endParaRPr lang="ru-RU" sz="2400" b="1" dirty="0"/>
          </a:p>
        </p:txBody>
      </p:sp>
      <p:sp>
        <p:nvSpPr>
          <p:cNvPr id="14" name="Блок-схема: альтернативный процесс 13"/>
          <p:cNvSpPr/>
          <p:nvPr/>
        </p:nvSpPr>
        <p:spPr>
          <a:xfrm>
            <a:off x="571472" y="4500570"/>
            <a:ext cx="357190" cy="571504"/>
          </a:xfrm>
          <a:prstGeom prst="flowChartAlternateProces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3</a:t>
            </a:r>
            <a:endParaRPr lang="ru-RU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285984" y="285728"/>
            <a:ext cx="53578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00B050"/>
                </a:solidFill>
                <a:latin typeface="Monotype Corsiva" pitchFamily="66" charset="0"/>
              </a:rPr>
              <a:t>Найти первообразную функции</a:t>
            </a:r>
            <a:endParaRPr lang="ru-RU" sz="3200" b="1" i="1" dirty="0">
              <a:solidFill>
                <a:srgbClr val="00B050"/>
              </a:solidFill>
              <a:latin typeface="Monotype Corsiva" pitchFamily="66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1" name="Picture 7" descr="C:\Documents and Settings\Loner\Мои документы\школа\Картинки - анимашки\Анимация\gif_анимация\разное\AG00434_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2786058"/>
            <a:ext cx="1691001" cy="1214446"/>
          </a:xfrm>
          <a:prstGeom prst="rect">
            <a:avLst/>
          </a:prstGeom>
          <a:noFill/>
        </p:spPr>
      </p:pic>
      <p:sp>
        <p:nvSpPr>
          <p:cNvPr id="28" name="Прямоугольник 27"/>
          <p:cNvSpPr/>
          <p:nvPr/>
        </p:nvSpPr>
        <p:spPr>
          <a:xfrm>
            <a:off x="2428860" y="2786058"/>
            <a:ext cx="104721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400" b="1" cap="none" spc="0" dirty="0" smtClean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думай</a:t>
            </a:r>
            <a:endParaRPr lang="ru-RU" sz="2400" b="1" cap="none" spc="0" dirty="0">
              <a:ln w="11430"/>
              <a:solidFill>
                <a:srgbClr val="FFC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29" name="Picture 7" descr="C:\Documents and Settings\Loner\Мои документы\школа\Картинки - анимашки\Анимация\gif_анимация\разное\AG00434_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4357694"/>
            <a:ext cx="1691001" cy="1214446"/>
          </a:xfrm>
          <a:prstGeom prst="rect">
            <a:avLst/>
          </a:prstGeom>
          <a:noFill/>
        </p:spPr>
      </p:pic>
      <p:sp>
        <p:nvSpPr>
          <p:cNvPr id="30" name="Прямоугольник 29"/>
          <p:cNvSpPr/>
          <p:nvPr/>
        </p:nvSpPr>
        <p:spPr>
          <a:xfrm>
            <a:off x="2571736" y="4357694"/>
            <a:ext cx="104721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400" b="1" cap="none" spc="0" dirty="0" smtClean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думай</a:t>
            </a:r>
            <a:endParaRPr lang="ru-RU" sz="2400" b="1" cap="none" spc="0" dirty="0">
              <a:ln w="11430"/>
              <a:solidFill>
                <a:srgbClr val="FFC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24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2" y="1000108"/>
            <a:ext cx="3892140" cy="1428760"/>
          </a:xfrm>
          <a:prstGeom prst="rect">
            <a:avLst/>
          </a:prstGeom>
          <a:noFill/>
        </p:spPr>
      </p:pic>
      <p:sp>
        <p:nvSpPr>
          <p:cNvPr id="26" name="Прямоугольник 25"/>
          <p:cNvSpPr/>
          <p:nvPr/>
        </p:nvSpPr>
        <p:spPr>
          <a:xfrm>
            <a:off x="2643174" y="1571612"/>
            <a:ext cx="2890921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InflateBottom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молодец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30" name="Picture 6" descr="C:\Documents and Settings\Loner\Мои документы\школа\Картинки - анимашки\Анимация\gif_анимация\разное\AG00373_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0694" y="1571612"/>
            <a:ext cx="1000125" cy="962025"/>
          </a:xfrm>
          <a:prstGeom prst="rect">
            <a:avLst/>
          </a:prstGeom>
          <a:noFill/>
        </p:spPr>
      </p:pic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4357694"/>
            <a:ext cx="878267" cy="785818"/>
          </a:xfrm>
          <a:prstGeom prst="rect">
            <a:avLst/>
          </a:prstGeom>
          <a:noFill/>
        </p:spPr>
      </p:pic>
      <p:pic>
        <p:nvPicPr>
          <p:cNvPr id="27" name="Picture 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2714620"/>
            <a:ext cx="881473" cy="928694"/>
          </a:xfrm>
          <a:prstGeom prst="rect">
            <a:avLst/>
          </a:prstGeom>
          <a:noFill/>
        </p:spPr>
      </p:pic>
      <p:pic>
        <p:nvPicPr>
          <p:cNvPr id="31" name="Picture 7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1571612"/>
            <a:ext cx="961950" cy="7858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1" presetClass="exit" presetSubtype="4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1" presetClass="exit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3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4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5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1" presetClass="exit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50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1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5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9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60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61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1" presetClass="exit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21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28" grpId="0"/>
      <p:bldP spid="28" grpId="1"/>
      <p:bldP spid="30" grpId="0"/>
      <p:bldP spid="30" grpId="1"/>
      <p:bldP spid="26" grpId="0"/>
      <p:bldP spid="26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Блок-схема: альтернативный процесс 11"/>
          <p:cNvSpPr/>
          <p:nvPr/>
        </p:nvSpPr>
        <p:spPr>
          <a:xfrm>
            <a:off x="571472" y="1714488"/>
            <a:ext cx="357190" cy="571504"/>
          </a:xfrm>
          <a:prstGeom prst="flowChartAlternateProces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1</a:t>
            </a:r>
            <a:endParaRPr lang="ru-RU" sz="2400" b="1" dirty="0"/>
          </a:p>
        </p:txBody>
      </p:sp>
      <p:sp>
        <p:nvSpPr>
          <p:cNvPr id="13" name="Блок-схема: альтернативный процесс 12"/>
          <p:cNvSpPr/>
          <p:nvPr/>
        </p:nvSpPr>
        <p:spPr>
          <a:xfrm>
            <a:off x="571472" y="2857496"/>
            <a:ext cx="357190" cy="571504"/>
          </a:xfrm>
          <a:prstGeom prst="flowChartAlternateProces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2</a:t>
            </a:r>
            <a:endParaRPr lang="ru-RU" sz="2400" b="1" dirty="0"/>
          </a:p>
        </p:txBody>
      </p:sp>
      <p:sp>
        <p:nvSpPr>
          <p:cNvPr id="14" name="Блок-схема: альтернативный процесс 13"/>
          <p:cNvSpPr/>
          <p:nvPr/>
        </p:nvSpPr>
        <p:spPr>
          <a:xfrm>
            <a:off x="571472" y="4500570"/>
            <a:ext cx="357190" cy="571504"/>
          </a:xfrm>
          <a:prstGeom prst="flowChartAlternateProces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3</a:t>
            </a:r>
            <a:endParaRPr lang="ru-RU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28596" y="214290"/>
            <a:ext cx="73484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00B050"/>
                </a:solidFill>
                <a:latin typeface="Monotype Corsiva" pitchFamily="66" charset="0"/>
              </a:rPr>
              <a:t>Найти общий вид первообразных для функции</a:t>
            </a:r>
            <a:endParaRPr lang="ru-RU" sz="3200" b="1" i="1" dirty="0">
              <a:solidFill>
                <a:srgbClr val="00B050"/>
              </a:solidFill>
              <a:latin typeface="Monotype Corsiva" pitchFamily="66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1" name="Picture 7" descr="C:\Documents and Settings\Loner\Мои документы\школа\Картинки - анимашки\Анимация\gif_анимация\разное\AG00434_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2786058"/>
            <a:ext cx="1691001" cy="1214446"/>
          </a:xfrm>
          <a:prstGeom prst="rect">
            <a:avLst/>
          </a:prstGeom>
          <a:noFill/>
        </p:spPr>
      </p:pic>
      <p:sp>
        <p:nvSpPr>
          <p:cNvPr id="28" name="Прямоугольник 27"/>
          <p:cNvSpPr/>
          <p:nvPr/>
        </p:nvSpPr>
        <p:spPr>
          <a:xfrm>
            <a:off x="2428860" y="2786058"/>
            <a:ext cx="104721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400" b="1" cap="none" spc="0" dirty="0" smtClean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думай</a:t>
            </a:r>
            <a:endParaRPr lang="ru-RU" sz="2400" b="1" cap="none" spc="0" dirty="0">
              <a:ln w="11430"/>
              <a:solidFill>
                <a:srgbClr val="FFC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29" name="Picture 7" descr="C:\Documents and Settings\Loner\Мои документы\школа\Картинки - анимашки\Анимация\gif_анимация\разное\AG00434_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4357694"/>
            <a:ext cx="1691001" cy="1214446"/>
          </a:xfrm>
          <a:prstGeom prst="rect">
            <a:avLst/>
          </a:prstGeom>
          <a:noFill/>
        </p:spPr>
      </p:pic>
      <p:sp>
        <p:nvSpPr>
          <p:cNvPr id="30" name="Прямоугольник 29"/>
          <p:cNvSpPr/>
          <p:nvPr/>
        </p:nvSpPr>
        <p:spPr>
          <a:xfrm>
            <a:off x="2571736" y="4357694"/>
            <a:ext cx="104721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400" b="1" cap="none" spc="0" dirty="0" smtClean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думай</a:t>
            </a:r>
            <a:endParaRPr lang="ru-RU" sz="2400" b="1" cap="none" spc="0" dirty="0">
              <a:ln w="11430"/>
              <a:solidFill>
                <a:srgbClr val="FFC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643174" y="1571612"/>
            <a:ext cx="2890921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InflateBottom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молодец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30" name="Picture 6" descr="C:\Documents and Settings\Loner\Мои документы\школа\Картинки - анимашки\Анимация\gif_анимация\разное\AG00373_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1571612"/>
            <a:ext cx="1000125" cy="962025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57950" y="1000108"/>
            <a:ext cx="1824220" cy="785818"/>
          </a:xfrm>
          <a:prstGeom prst="rect">
            <a:avLst/>
          </a:prstGeom>
          <a:noFill/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1643050"/>
            <a:ext cx="1357322" cy="684887"/>
          </a:xfrm>
          <a:prstGeom prst="rect">
            <a:avLst/>
          </a:prstGeom>
          <a:noFill/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2857496"/>
            <a:ext cx="2143140" cy="589855"/>
          </a:xfrm>
          <a:prstGeom prst="rect">
            <a:avLst/>
          </a:prstGeom>
          <a:noFill/>
        </p:spPr>
      </p:pic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4429132"/>
            <a:ext cx="1415771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1" presetClass="exit" presetSubtype="4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1" presetClass="exit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3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4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5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1" presetClass="exit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50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1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5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9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60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61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1" presetClass="exit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21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28" grpId="0"/>
      <p:bldP spid="28" grpId="1"/>
      <p:bldP spid="30" grpId="0"/>
      <p:bldP spid="30" grpId="1"/>
      <p:bldP spid="26" grpId="0"/>
      <p:bldP spid="26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Блок-схема: альтернативный процесс 11"/>
          <p:cNvSpPr/>
          <p:nvPr/>
        </p:nvSpPr>
        <p:spPr>
          <a:xfrm>
            <a:off x="571472" y="1714488"/>
            <a:ext cx="357190" cy="571504"/>
          </a:xfrm>
          <a:prstGeom prst="flowChartAlternateProces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1</a:t>
            </a:r>
            <a:endParaRPr lang="ru-RU" sz="2400" b="1" dirty="0"/>
          </a:p>
        </p:txBody>
      </p:sp>
      <p:sp>
        <p:nvSpPr>
          <p:cNvPr id="13" name="Блок-схема: альтернативный процесс 12"/>
          <p:cNvSpPr/>
          <p:nvPr/>
        </p:nvSpPr>
        <p:spPr>
          <a:xfrm>
            <a:off x="571472" y="2857496"/>
            <a:ext cx="357190" cy="571504"/>
          </a:xfrm>
          <a:prstGeom prst="flowChartAlternateProces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2</a:t>
            </a:r>
            <a:endParaRPr lang="ru-RU" sz="2400" b="1" dirty="0"/>
          </a:p>
        </p:txBody>
      </p:sp>
      <p:sp>
        <p:nvSpPr>
          <p:cNvPr id="14" name="Блок-схема: альтернативный процесс 13"/>
          <p:cNvSpPr/>
          <p:nvPr/>
        </p:nvSpPr>
        <p:spPr>
          <a:xfrm>
            <a:off x="571472" y="4500570"/>
            <a:ext cx="357190" cy="571504"/>
          </a:xfrm>
          <a:prstGeom prst="flowChartAlternateProces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3</a:t>
            </a:r>
            <a:endParaRPr lang="ru-RU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57158" y="214290"/>
            <a:ext cx="73484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00B050"/>
                </a:solidFill>
                <a:latin typeface="Monotype Corsiva" pitchFamily="66" charset="0"/>
              </a:rPr>
              <a:t>Найти общий вид первообразных для функции</a:t>
            </a:r>
            <a:endParaRPr lang="ru-RU" sz="3200" b="1" i="1" dirty="0">
              <a:solidFill>
                <a:srgbClr val="00B050"/>
              </a:solidFill>
              <a:latin typeface="Monotype Corsiva" pitchFamily="66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0" name="Picture 6" descr="C:\Documents and Settings\Loner\Мои документы\школа\Картинки - анимашки\Анимация\gif_анимация\разное\AG00373_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5214950"/>
            <a:ext cx="1000125" cy="962025"/>
          </a:xfrm>
          <a:prstGeom prst="rect">
            <a:avLst/>
          </a:prstGeom>
          <a:noFill/>
        </p:spPr>
      </p:pic>
      <p:pic>
        <p:nvPicPr>
          <p:cNvPr id="1031" name="Picture 7" descr="C:\Documents and Settings\Loner\Мои документы\школа\Картинки - анимашки\Анимация\gif_анимация\разное\AG00434_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18" y="1357298"/>
            <a:ext cx="1691001" cy="1214446"/>
          </a:xfrm>
          <a:prstGeom prst="rect">
            <a:avLst/>
          </a:prstGeom>
          <a:noFill/>
        </p:spPr>
      </p:pic>
      <p:sp>
        <p:nvSpPr>
          <p:cNvPr id="28" name="Прямоугольник 27"/>
          <p:cNvSpPr/>
          <p:nvPr/>
        </p:nvSpPr>
        <p:spPr>
          <a:xfrm>
            <a:off x="2000232" y="1357298"/>
            <a:ext cx="104721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400" b="1" cap="none" spc="0" dirty="0" smtClean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думай</a:t>
            </a:r>
            <a:endParaRPr lang="ru-RU" sz="2400" b="1" cap="none" spc="0" dirty="0">
              <a:ln w="11430"/>
              <a:solidFill>
                <a:srgbClr val="FFC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29" name="Picture 7" descr="C:\Documents and Settings\Loner\Мои документы\школа\Картинки - анимашки\Анимация\gif_анимация\разное\AG00434_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18" y="2928934"/>
            <a:ext cx="1691001" cy="1214446"/>
          </a:xfrm>
          <a:prstGeom prst="rect">
            <a:avLst/>
          </a:prstGeom>
          <a:noFill/>
        </p:spPr>
      </p:pic>
      <p:sp>
        <p:nvSpPr>
          <p:cNvPr id="30" name="Прямоугольник 29"/>
          <p:cNvSpPr/>
          <p:nvPr/>
        </p:nvSpPr>
        <p:spPr>
          <a:xfrm>
            <a:off x="2071670" y="2928934"/>
            <a:ext cx="104721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400" b="1" cap="none" spc="0" dirty="0" smtClean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думай</a:t>
            </a:r>
            <a:endParaRPr lang="ru-RU" sz="2400" b="1" cap="none" spc="0" dirty="0">
              <a:ln w="11430"/>
              <a:solidFill>
                <a:srgbClr val="FFC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6" y="785794"/>
            <a:ext cx="1769464" cy="1000132"/>
          </a:xfrm>
          <a:prstGeom prst="rect">
            <a:avLst/>
          </a:prstGeom>
          <a:noFill/>
        </p:spPr>
      </p:pic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4357694"/>
            <a:ext cx="1500198" cy="857256"/>
          </a:xfrm>
          <a:prstGeom prst="rect">
            <a:avLst/>
          </a:prstGeom>
          <a:noFill/>
        </p:spPr>
      </p:pic>
      <p:sp>
        <p:nvSpPr>
          <p:cNvPr id="26" name="Прямоугольник 25"/>
          <p:cNvSpPr/>
          <p:nvPr/>
        </p:nvSpPr>
        <p:spPr>
          <a:xfrm>
            <a:off x="1785918" y="4572008"/>
            <a:ext cx="2890921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InflateBottom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молодец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2786058"/>
            <a:ext cx="1178727" cy="785818"/>
          </a:xfrm>
          <a:prstGeom prst="rect">
            <a:avLst/>
          </a:prstGeom>
          <a:noFill/>
        </p:spPr>
      </p:pic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1714488"/>
            <a:ext cx="1071570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1" presetClass="exit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2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1" presetClass="exit" presetSubtype="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2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3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4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1" presetClass="exit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1" presetClass="exit" presetSubtype="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9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60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61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1" presetClass="exit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76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500"/>
                            </p:stCondLst>
                            <p:childTnLst>
                              <p:par>
                                <p:cTn id="79" presetID="21" presetClass="exit" presetSubtype="4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28" grpId="0"/>
      <p:bldP spid="28" grpId="1"/>
      <p:bldP spid="30" grpId="0"/>
      <p:bldP spid="30" grpId="1"/>
      <p:bldP spid="26" grpId="0"/>
      <p:bldP spid="26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Блок-схема: альтернативный процесс 11"/>
          <p:cNvSpPr/>
          <p:nvPr/>
        </p:nvSpPr>
        <p:spPr>
          <a:xfrm>
            <a:off x="571472" y="1714488"/>
            <a:ext cx="357190" cy="571504"/>
          </a:xfrm>
          <a:prstGeom prst="flowChartAlternateProces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1</a:t>
            </a:r>
            <a:endParaRPr lang="ru-RU" sz="2400" b="1" dirty="0"/>
          </a:p>
        </p:txBody>
      </p:sp>
      <p:sp>
        <p:nvSpPr>
          <p:cNvPr id="13" name="Блок-схема: альтернативный процесс 12"/>
          <p:cNvSpPr/>
          <p:nvPr/>
        </p:nvSpPr>
        <p:spPr>
          <a:xfrm>
            <a:off x="571472" y="2857496"/>
            <a:ext cx="357190" cy="571504"/>
          </a:xfrm>
          <a:prstGeom prst="flowChartAlternateProces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2</a:t>
            </a:r>
            <a:endParaRPr lang="ru-RU" sz="2400" b="1" dirty="0"/>
          </a:p>
        </p:txBody>
      </p:sp>
      <p:sp>
        <p:nvSpPr>
          <p:cNvPr id="14" name="Блок-схема: альтернативный процесс 13"/>
          <p:cNvSpPr/>
          <p:nvPr/>
        </p:nvSpPr>
        <p:spPr>
          <a:xfrm>
            <a:off x="571472" y="4500570"/>
            <a:ext cx="357190" cy="571504"/>
          </a:xfrm>
          <a:prstGeom prst="flowChartAlternateProces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3</a:t>
            </a:r>
            <a:endParaRPr lang="ru-RU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50067" y="357166"/>
            <a:ext cx="72779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00B050"/>
                </a:solidFill>
                <a:latin typeface="Monotype Corsiva" pitchFamily="66" charset="0"/>
              </a:rPr>
              <a:t>Найти общий вид первообразной для функции</a:t>
            </a:r>
            <a:endParaRPr lang="ru-RU" sz="3200" b="1" i="1" dirty="0">
              <a:solidFill>
                <a:srgbClr val="00B050"/>
              </a:solidFill>
              <a:latin typeface="Monotype Corsiva" pitchFamily="66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0" name="Picture 6" descr="C:\Documents and Settings\Loner\Мои документы\школа\Картинки - анимашки\Анимация\gif_анимация\разное\AG00373_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2786058"/>
            <a:ext cx="1000125" cy="962025"/>
          </a:xfrm>
          <a:prstGeom prst="rect">
            <a:avLst/>
          </a:prstGeom>
          <a:noFill/>
        </p:spPr>
      </p:pic>
      <p:pic>
        <p:nvPicPr>
          <p:cNvPr id="1031" name="Picture 7" descr="C:\Documents and Settings\Loner\Мои документы\школа\Картинки - анимашки\Анимация\gif_анимация\разное\AG00434_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3174" y="1357298"/>
            <a:ext cx="1691001" cy="1214446"/>
          </a:xfrm>
          <a:prstGeom prst="rect">
            <a:avLst/>
          </a:prstGeom>
          <a:noFill/>
        </p:spPr>
      </p:pic>
      <p:sp>
        <p:nvSpPr>
          <p:cNvPr id="28" name="Прямоугольник 27"/>
          <p:cNvSpPr/>
          <p:nvPr/>
        </p:nvSpPr>
        <p:spPr>
          <a:xfrm>
            <a:off x="2857488" y="1357298"/>
            <a:ext cx="104721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400" b="1" cap="none" spc="0" dirty="0" smtClean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думай</a:t>
            </a:r>
            <a:endParaRPr lang="ru-RU" sz="2400" b="1" cap="none" spc="0" dirty="0">
              <a:ln w="11430"/>
              <a:solidFill>
                <a:srgbClr val="FFC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29" name="Picture 7" descr="C:\Documents and Settings\Loner\Мои документы\школа\Картинки - анимашки\Анимация\gif_анимация\разное\AG00434_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5984" y="4357694"/>
            <a:ext cx="1691001" cy="1214446"/>
          </a:xfrm>
          <a:prstGeom prst="rect">
            <a:avLst/>
          </a:prstGeom>
          <a:noFill/>
        </p:spPr>
      </p:pic>
      <p:sp>
        <p:nvSpPr>
          <p:cNvPr id="30" name="Прямоугольник 29"/>
          <p:cNvSpPr/>
          <p:nvPr/>
        </p:nvSpPr>
        <p:spPr>
          <a:xfrm>
            <a:off x="2571736" y="4357694"/>
            <a:ext cx="104721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400" b="1" cap="none" spc="0" dirty="0" smtClean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думай</a:t>
            </a:r>
            <a:endParaRPr lang="ru-RU" sz="2400" b="1" cap="none" spc="0" dirty="0">
              <a:ln w="11430"/>
              <a:solidFill>
                <a:srgbClr val="FFC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70" y="1285860"/>
            <a:ext cx="2472785" cy="857232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4643446"/>
            <a:ext cx="1625739" cy="428604"/>
          </a:xfrm>
          <a:prstGeom prst="rect">
            <a:avLst/>
          </a:prstGeom>
          <a:noFill/>
        </p:spPr>
      </p:pic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1785926"/>
            <a:ext cx="1625739" cy="428604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2857496"/>
            <a:ext cx="1773633" cy="428628"/>
          </a:xfrm>
          <a:prstGeom prst="rect">
            <a:avLst/>
          </a:prstGeom>
          <a:noFill/>
        </p:spPr>
      </p:pic>
      <p:sp>
        <p:nvSpPr>
          <p:cNvPr id="26" name="Прямоугольник 25"/>
          <p:cNvSpPr/>
          <p:nvPr/>
        </p:nvSpPr>
        <p:spPr>
          <a:xfrm>
            <a:off x="2071670" y="2786058"/>
            <a:ext cx="2890921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InflateBottom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молодец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1" presetClass="exit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2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1" presetClass="exit" presetSubtype="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2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3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4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1" presetClass="exit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48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21" presetClass="exit" presetSubtype="4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8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59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60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1" presetClass="exit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21" presetClass="exit" presetSubtype="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28" grpId="0"/>
      <p:bldP spid="28" grpId="1"/>
      <p:bldP spid="30" grpId="0"/>
      <p:bldP spid="30" grpId="1"/>
      <p:bldP spid="26" grpId="0"/>
      <p:bldP spid="26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Блок-схема: альтернативный процесс 11"/>
          <p:cNvSpPr/>
          <p:nvPr/>
        </p:nvSpPr>
        <p:spPr>
          <a:xfrm>
            <a:off x="571472" y="1714488"/>
            <a:ext cx="357190" cy="571504"/>
          </a:xfrm>
          <a:prstGeom prst="flowChartAlternateProces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1</a:t>
            </a:r>
            <a:endParaRPr lang="ru-RU" sz="2400" b="1" dirty="0"/>
          </a:p>
        </p:txBody>
      </p:sp>
      <p:sp>
        <p:nvSpPr>
          <p:cNvPr id="13" name="Блок-схема: альтернативный процесс 12"/>
          <p:cNvSpPr/>
          <p:nvPr/>
        </p:nvSpPr>
        <p:spPr>
          <a:xfrm>
            <a:off x="571472" y="2857496"/>
            <a:ext cx="357190" cy="571504"/>
          </a:xfrm>
          <a:prstGeom prst="flowChartAlternateProces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2</a:t>
            </a:r>
            <a:endParaRPr lang="ru-RU" sz="2400" b="1" dirty="0"/>
          </a:p>
        </p:txBody>
      </p:sp>
      <p:sp>
        <p:nvSpPr>
          <p:cNvPr id="14" name="Блок-схема: альтернативный процесс 13"/>
          <p:cNvSpPr/>
          <p:nvPr/>
        </p:nvSpPr>
        <p:spPr>
          <a:xfrm>
            <a:off x="571472" y="4500570"/>
            <a:ext cx="357190" cy="571504"/>
          </a:xfrm>
          <a:prstGeom prst="flowChartAlternateProces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3</a:t>
            </a:r>
            <a:endParaRPr lang="ru-RU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28596" y="214290"/>
            <a:ext cx="73484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00B050"/>
                </a:solidFill>
                <a:latin typeface="Monotype Corsiva" pitchFamily="66" charset="0"/>
              </a:rPr>
              <a:t>Найти общий вид первообразных для функции</a:t>
            </a:r>
            <a:endParaRPr lang="ru-RU" sz="3200" b="1" i="1" dirty="0">
              <a:solidFill>
                <a:srgbClr val="00B050"/>
              </a:solidFill>
              <a:latin typeface="Monotype Corsiva" pitchFamily="66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2428860" y="2786058"/>
            <a:ext cx="104721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400" b="1" cap="none" spc="0" dirty="0" smtClean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думай</a:t>
            </a:r>
            <a:endParaRPr lang="ru-RU" sz="2400" b="1" cap="none" spc="0" dirty="0">
              <a:ln w="11430"/>
              <a:solidFill>
                <a:srgbClr val="FFC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29" name="Picture 7" descr="C:\Documents and Settings\Loner\Мои документы\школа\Картинки - анимашки\Анимация\gif_анимация\разное\AG00434_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4357694"/>
            <a:ext cx="1691001" cy="1214446"/>
          </a:xfrm>
          <a:prstGeom prst="rect">
            <a:avLst/>
          </a:prstGeom>
          <a:noFill/>
        </p:spPr>
      </p:pic>
      <p:sp>
        <p:nvSpPr>
          <p:cNvPr id="30" name="Прямоугольник 29"/>
          <p:cNvSpPr/>
          <p:nvPr/>
        </p:nvSpPr>
        <p:spPr>
          <a:xfrm>
            <a:off x="2571736" y="4357694"/>
            <a:ext cx="104721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400" b="1" cap="none" spc="0" dirty="0" smtClean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думай</a:t>
            </a:r>
            <a:endParaRPr lang="ru-RU" sz="2400" b="1" cap="none" spc="0" dirty="0">
              <a:ln w="11430"/>
              <a:solidFill>
                <a:srgbClr val="FFC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30" name="Picture 6" descr="C:\Documents and Settings\Loner\Мои документы\школа\Картинки - анимашки\Анимация\gif_анимация\разное\AG00373_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1571612"/>
            <a:ext cx="1000125" cy="962025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70" y="857232"/>
            <a:ext cx="2549502" cy="642918"/>
          </a:xfrm>
          <a:prstGeom prst="rect">
            <a:avLst/>
          </a:prstGeom>
          <a:noFill/>
        </p:spPr>
      </p:pic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1643050"/>
            <a:ext cx="3310643" cy="571480"/>
          </a:xfrm>
          <a:prstGeom prst="rect">
            <a:avLst/>
          </a:prstGeom>
          <a:noFill/>
        </p:spPr>
      </p:pic>
      <p:sp>
        <p:nvSpPr>
          <p:cNvPr id="26" name="Прямоугольник 25"/>
          <p:cNvSpPr/>
          <p:nvPr/>
        </p:nvSpPr>
        <p:spPr>
          <a:xfrm>
            <a:off x="2643174" y="1571612"/>
            <a:ext cx="2890921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InflateBottom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молодец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2928934"/>
            <a:ext cx="2246602" cy="428628"/>
          </a:xfrm>
          <a:prstGeom prst="rect">
            <a:avLst/>
          </a:prstGeom>
          <a:noFill/>
        </p:spPr>
      </p:pic>
      <p:pic>
        <p:nvPicPr>
          <p:cNvPr id="1031" name="Picture 7" descr="C:\Documents and Settings\Loner\Мои документы\школа\Картинки - анимашки\Анимация\gif_анимация\разное\AG00434_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2786058"/>
            <a:ext cx="1691001" cy="1214446"/>
          </a:xfrm>
          <a:prstGeom prst="rect">
            <a:avLst/>
          </a:prstGeom>
          <a:noFill/>
        </p:spPr>
      </p:pic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4643446"/>
            <a:ext cx="1714416" cy="4286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1" presetClass="exit" presetSubtype="4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1" presetClass="exit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3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4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5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1" presetClass="exit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50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1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5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9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60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61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1" presetClass="exit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21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28" grpId="0"/>
      <p:bldP spid="28" grpId="1"/>
      <p:bldP spid="30" grpId="0"/>
      <p:bldP spid="30" grpId="1"/>
      <p:bldP spid="26" grpId="0"/>
      <p:bldP spid="26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Блок-схема: альтернативный процесс 11"/>
          <p:cNvSpPr/>
          <p:nvPr/>
        </p:nvSpPr>
        <p:spPr>
          <a:xfrm>
            <a:off x="571472" y="1714488"/>
            <a:ext cx="357190" cy="571504"/>
          </a:xfrm>
          <a:prstGeom prst="flowChartAlternateProces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1</a:t>
            </a:r>
            <a:endParaRPr lang="ru-RU" sz="2400" b="1" dirty="0"/>
          </a:p>
        </p:txBody>
      </p:sp>
      <p:sp>
        <p:nvSpPr>
          <p:cNvPr id="13" name="Блок-схема: альтернативный процесс 12"/>
          <p:cNvSpPr/>
          <p:nvPr/>
        </p:nvSpPr>
        <p:spPr>
          <a:xfrm>
            <a:off x="571472" y="2857496"/>
            <a:ext cx="357190" cy="571504"/>
          </a:xfrm>
          <a:prstGeom prst="flowChartAlternateProces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2</a:t>
            </a:r>
            <a:endParaRPr lang="ru-RU" sz="2400" b="1" dirty="0"/>
          </a:p>
        </p:txBody>
      </p:sp>
      <p:sp>
        <p:nvSpPr>
          <p:cNvPr id="14" name="Блок-схема: альтернативный процесс 13"/>
          <p:cNvSpPr/>
          <p:nvPr/>
        </p:nvSpPr>
        <p:spPr>
          <a:xfrm>
            <a:off x="571472" y="4500570"/>
            <a:ext cx="357190" cy="571504"/>
          </a:xfrm>
          <a:prstGeom prst="flowChartAlternateProces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3</a:t>
            </a:r>
            <a:endParaRPr lang="ru-RU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57158" y="357166"/>
            <a:ext cx="72779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00B050"/>
                </a:solidFill>
                <a:latin typeface="Monotype Corsiva" pitchFamily="66" charset="0"/>
              </a:rPr>
              <a:t>Найти общий вид первообразной для функции</a:t>
            </a:r>
            <a:endParaRPr lang="ru-RU" sz="3200" b="1" i="1" dirty="0">
              <a:solidFill>
                <a:srgbClr val="00B050"/>
              </a:solidFill>
              <a:latin typeface="Monotype Corsiva" pitchFamily="66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0" name="Picture 6" descr="C:\Documents and Settings\Loner\Мои документы\школа\Картинки - анимашки\Анимация\gif_анимация\разное\AG00373_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2786058"/>
            <a:ext cx="1000125" cy="962025"/>
          </a:xfrm>
          <a:prstGeom prst="rect">
            <a:avLst/>
          </a:prstGeom>
          <a:noFill/>
        </p:spPr>
      </p:pic>
      <p:pic>
        <p:nvPicPr>
          <p:cNvPr id="1031" name="Picture 7" descr="C:\Documents and Settings\Loner\Мои документы\школа\Картинки - анимашки\Анимация\gif_анимация\разное\AG00434_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3174" y="1357298"/>
            <a:ext cx="1691001" cy="1214446"/>
          </a:xfrm>
          <a:prstGeom prst="rect">
            <a:avLst/>
          </a:prstGeom>
          <a:noFill/>
        </p:spPr>
      </p:pic>
      <p:sp>
        <p:nvSpPr>
          <p:cNvPr id="28" name="Прямоугольник 27"/>
          <p:cNvSpPr/>
          <p:nvPr/>
        </p:nvSpPr>
        <p:spPr>
          <a:xfrm>
            <a:off x="2857488" y="1357298"/>
            <a:ext cx="104721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400" b="1" cap="none" spc="0" dirty="0" smtClean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думай</a:t>
            </a:r>
            <a:endParaRPr lang="ru-RU" sz="2400" b="1" cap="none" spc="0" dirty="0">
              <a:ln w="11430"/>
              <a:solidFill>
                <a:srgbClr val="FFC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29" name="Picture 7" descr="C:\Documents and Settings\Loner\Мои документы\школа\Картинки - анимашки\Анимация\gif_анимация\разное\AG00434_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5984" y="4357694"/>
            <a:ext cx="1691001" cy="1214446"/>
          </a:xfrm>
          <a:prstGeom prst="rect">
            <a:avLst/>
          </a:prstGeom>
          <a:noFill/>
        </p:spPr>
      </p:pic>
      <p:sp>
        <p:nvSpPr>
          <p:cNvPr id="30" name="Прямоугольник 29"/>
          <p:cNvSpPr/>
          <p:nvPr/>
        </p:nvSpPr>
        <p:spPr>
          <a:xfrm>
            <a:off x="2571736" y="4357694"/>
            <a:ext cx="104721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400" b="1" cap="none" spc="0" dirty="0" smtClean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думай</a:t>
            </a:r>
            <a:endParaRPr lang="ru-RU" sz="2400" b="1" cap="none" spc="0" dirty="0">
              <a:ln w="11430"/>
              <a:solidFill>
                <a:srgbClr val="FFC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2" y="1142984"/>
            <a:ext cx="1533126" cy="857232"/>
          </a:xfrm>
          <a:prstGeom prst="rect">
            <a:avLst/>
          </a:prstGeom>
          <a:noFill/>
        </p:spPr>
      </p:pic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4429132"/>
            <a:ext cx="1538613" cy="714356"/>
          </a:xfrm>
          <a:prstGeom prst="rect">
            <a:avLst/>
          </a:prstGeom>
          <a:noFill/>
        </p:spPr>
      </p:pic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11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5" y="1714488"/>
            <a:ext cx="2251671" cy="785818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2643182"/>
            <a:ext cx="2321735" cy="928694"/>
          </a:xfrm>
          <a:prstGeom prst="rect">
            <a:avLst/>
          </a:prstGeom>
          <a:noFill/>
        </p:spPr>
      </p:pic>
      <p:sp>
        <p:nvSpPr>
          <p:cNvPr id="26" name="Прямоугольник 25"/>
          <p:cNvSpPr/>
          <p:nvPr/>
        </p:nvSpPr>
        <p:spPr>
          <a:xfrm>
            <a:off x="2071670" y="2786058"/>
            <a:ext cx="2890921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InflateBottom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молодец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1" presetClass="exit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2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1" presetClass="exit" presetSubtype="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2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3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4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1" presetClass="exit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48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21" presetClass="exit" presetSubtype="4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8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59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60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1" presetClass="exit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21" presetClass="exit" presetSubtype="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28" grpId="0"/>
      <p:bldP spid="28" grpId="1"/>
      <p:bldP spid="30" grpId="0"/>
      <p:bldP spid="30" grpId="1"/>
      <p:bldP spid="26" grpId="0"/>
      <p:bldP spid="26" grpId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101</Words>
  <Application>Microsoft Office PowerPoint</Application>
  <PresentationFormat>Экран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МОУ СОШ № 8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Физика</dc:creator>
  <cp:lastModifiedBy>Юлия</cp:lastModifiedBy>
  <cp:revision>51</cp:revision>
  <dcterms:created xsi:type="dcterms:W3CDTF">2010-04-29T03:30:04Z</dcterms:created>
  <dcterms:modified xsi:type="dcterms:W3CDTF">2014-05-19T04:13:06Z</dcterms:modified>
</cp:coreProperties>
</file>