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67" r:id="rId4"/>
    <p:sldId id="284" r:id="rId5"/>
    <p:sldId id="293" r:id="rId6"/>
    <p:sldId id="294" r:id="rId7"/>
    <p:sldId id="280" r:id="rId8"/>
    <p:sldId id="287" r:id="rId9"/>
    <p:sldId id="296" r:id="rId10"/>
    <p:sldId id="295" r:id="rId11"/>
    <p:sldId id="297" r:id="rId12"/>
    <p:sldId id="298" r:id="rId13"/>
    <p:sldId id="299" r:id="rId14"/>
    <p:sldId id="300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4033-A6F3-454A-8D96-78740461468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AAD35-A8C2-4147-B87F-8B9DC5268D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764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148E-0969-49C9-9625-52F8B5DC087E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72400" cy="1470025"/>
          </a:xfrm>
        </p:spPr>
        <p:txBody>
          <a:bodyPr/>
          <a:lstStyle/>
          <a:p>
            <a:r>
              <a:rPr lang="ru-RU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Занимательная математика</a:t>
            </a: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428736"/>
            <a:ext cx="7000924" cy="3286148"/>
          </a:xfrm>
        </p:spPr>
        <p:txBody>
          <a:bodyPr>
            <a:normAutofit/>
          </a:bodyPr>
          <a:lstStyle/>
          <a:p>
            <a:r>
              <a:rPr lang="ru-RU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Алгебра и начала математического анализа, 10 класс.</a:t>
            </a:r>
          </a:p>
          <a:p>
            <a:endParaRPr lang="ru-RU" sz="1600" b="1" cap="all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357694"/>
            <a:ext cx="4143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Урок на тему:</a:t>
            </a:r>
          </a:p>
          <a:p>
            <a:pPr algn="ctr"/>
            <a:r>
              <a:rPr lang="ru-RU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Тригонометрические уравнения. </a:t>
            </a:r>
            <a:endParaRPr lang="ru-RU" sz="24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косинус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4071942"/>
            <a:ext cx="4368758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Тригонометрические уравнения.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197167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2000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Решить уравнение: </a:t>
            </a:r>
          </a:p>
          <a:p>
            <a:pPr>
              <a:buNone/>
            </a:pPr>
            <a:endParaRPr lang="ru-RU" sz="2000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Вынесем общий множитель:</a:t>
            </a: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285860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Пример.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3108" y="3429000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Тогда нам надо решить два уравнеия: 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cos(x)=0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cos(x)+sin(x)=0</a:t>
            </a:r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10" y="4071942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cos(x)=0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 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k;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Рассмотрим уравнение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cos(x)+sin(x)=0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Разделим наше уравнение на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cos(x):</a:t>
            </a:r>
          </a:p>
          <a:p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1+tg(x)=0 =&gt; tg(x)=-1 =&gt; x=arctg(-1)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k=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/4+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 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/4+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endParaRPr lang="en-US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928802"/>
            <a:ext cx="395666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000372"/>
            <a:ext cx="4210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428868"/>
            <a:ext cx="4857783" cy="33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Тригонометрические уравнения.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428736"/>
            <a:ext cx="4959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Однородные тригонометрические уравнения.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857364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решать однородные тригонометрические уравнения второй степени?</a:t>
            </a:r>
          </a:p>
          <a:p>
            <a:endParaRPr lang="en-US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7356" y="2928934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Ребята, придерживайтесь этих правил всегда!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3357562"/>
            <a:ext cx="86439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Посмотреть чему равен коэффициет а, если а=0 то тогда наше уравнение примет види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cos(x)(bsin(x)+ccos(x)),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решения которого на предыдущем слайде</a:t>
            </a:r>
          </a:p>
          <a:p>
            <a:pPr marL="342900" indent="-342900">
              <a:buAutoNum type="arabicParenR"/>
            </a:pP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a≠0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 нужно поделить обе части уравнения на косинус в квадрате, получим: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4643446"/>
            <a:ext cx="4795826" cy="108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000100" y="5857892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Делаем замену переменной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t=tg(x)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получаем уравнение:</a:t>
            </a:r>
          </a:p>
          <a:p>
            <a:r>
              <a:rPr lang="ru-RU" smtClean="0"/>
              <a:t> </a:t>
            </a:r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6286520"/>
            <a:ext cx="2514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Тригонометрические уравнения.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197167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2000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Решить уравнение: </a:t>
            </a:r>
          </a:p>
          <a:p>
            <a:pPr>
              <a:buNone/>
            </a:pPr>
            <a:endParaRPr lang="ru-RU" sz="2000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Разделим обе части уравнения на косинус квадрат:</a:t>
            </a:r>
          </a:p>
          <a:p>
            <a:pPr>
              <a:buNone/>
            </a:pPr>
            <a:endParaRPr lang="ru-RU" sz="2000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285860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Пример.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472" y="4214818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Делаем замену переменной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t=tg(x)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2910" y="4929198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Найдем корни квадратного уравнения: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t=-3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t=1</a:t>
            </a:r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Тогда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tg(x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)=-3 =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x=arctg(-3) 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k=-arctg(3) 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tg(x)=1 =&gt; x=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/4+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x=-arctg(3) 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/4+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endParaRPr lang="en-US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857364"/>
            <a:ext cx="601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071810"/>
            <a:ext cx="3892314" cy="97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4286256"/>
            <a:ext cx="1828796" cy="29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Тригонометрические уравнения.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197167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2000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Решить уравнение: </a:t>
            </a:r>
          </a:p>
          <a:p>
            <a:pPr>
              <a:buNone/>
            </a:pPr>
            <a:endParaRPr lang="ru-RU" sz="2000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Преобразуем наше выражение:</a:t>
            </a:r>
          </a:p>
          <a:p>
            <a:pPr>
              <a:buNone/>
            </a:pPr>
            <a:endParaRPr lang="ru-RU" sz="2000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285860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Пример.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071810"/>
            <a:ext cx="3357586" cy="214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785926"/>
            <a:ext cx="4557703" cy="68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3500398" y="5357826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 - 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/4 + 2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x=5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/4 + 2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57224" y="6072206"/>
            <a:ext cx="4026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 - 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/4 + 2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x=5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/4 + 2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5357826"/>
            <a:ext cx="5072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Решать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такие уравнение мы умеем: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Тригонометрические уравнения.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197167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2000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Решить уравнение: </a:t>
            </a:r>
          </a:p>
          <a:p>
            <a:pPr>
              <a:buNone/>
            </a:pPr>
            <a:endParaRPr lang="ru-RU" sz="2000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Преобразуем наше выражение:</a:t>
            </a:r>
          </a:p>
          <a:p>
            <a:pPr>
              <a:buNone/>
            </a:pPr>
            <a:endParaRPr lang="ru-RU" sz="2000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285860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Пример.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57224" y="6215082"/>
            <a:ext cx="5305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x=-arctg(2)/2 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k/2 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x=arctg(1/2)/2+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k/2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857364"/>
            <a:ext cx="58959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000372"/>
            <a:ext cx="4714908" cy="163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рямоугольник 12"/>
          <p:cNvSpPr/>
          <p:nvPr/>
        </p:nvSpPr>
        <p:spPr>
          <a:xfrm>
            <a:off x="1214414" y="4286256"/>
            <a:ext cx="2534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Введем замену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tg(2x)=t </a:t>
            </a: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285852" y="4786322"/>
            <a:ext cx="7166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Решением нашего квардратного уравнения будут корни: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t=-2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t=1/2</a:t>
            </a: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357290" y="5214950"/>
            <a:ext cx="4068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Тогда получаем: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tg(2x)=-2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tg(2x)=1/2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285852" y="5572140"/>
            <a:ext cx="4381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2x=-arctg(2)+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=&gt; x=-arctg(2)/2 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k/2 </a:t>
            </a:r>
          </a:p>
          <a:p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2x= arctg(1/2) 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=&gt; x=arctg(1/2)/2+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k/2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286124"/>
            <a:ext cx="326828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500298" y="1357298"/>
            <a:ext cx="4300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для самостоятельного решения.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Тригонометрические уравнения.</a:t>
            </a: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14414" y="2000240"/>
            <a:ext cx="650085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1)	Решить уравнение </a:t>
            </a:r>
            <a:endParaRPr lang="en-US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x)=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cos(3x)= </a:t>
            </a:r>
            <a:r>
              <a:rPr lang="en-US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√3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cos(-x) = -1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г)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tg(4x) = √3 </a:t>
            </a:r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д)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ctg(0.5x) =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-1.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Решить уравнения: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sin(3x)= √3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/2. И найти все корни на отрезке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/2;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].</a:t>
            </a:r>
          </a:p>
          <a:p>
            <a:pPr marL="342900" indent="-342900"/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Решить уравнение:</a:t>
            </a:r>
          </a:p>
          <a:p>
            <a:pPr marL="342900" indent="-342900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4) Решить уравнение:</a:t>
            </a:r>
          </a:p>
          <a:p>
            <a:pPr marL="342900" indent="-342900"/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5) Решить уравнение:</a:t>
            </a:r>
          </a:p>
          <a:p>
            <a:pPr marL="342900" indent="-342900"/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6)Решить уравнение:  </a:t>
            </a:r>
          </a:p>
          <a:p>
            <a:pPr marL="342900" indent="-342900"/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  <a:p>
            <a:endParaRPr lang="ru-RU" smtClean="0"/>
          </a:p>
          <a:p>
            <a:endParaRPr lang="ru-RU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643314"/>
            <a:ext cx="3962395" cy="42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4214818"/>
            <a:ext cx="4957755" cy="34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4572008"/>
            <a:ext cx="3905257" cy="60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Тригонометрические уравнения.</a:t>
            </a:r>
            <a:endParaRPr lang="ru-RU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643050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Что будем изучать: </a:t>
            </a:r>
            <a:endParaRPr lang="ru-RU" sz="28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2500306"/>
            <a:ext cx="4740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тригонометрические уравнения?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71670" y="3214686"/>
            <a:ext cx="6887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Два основных метода решения тригонометрических уравнений.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14480" y="2857496"/>
            <a:ext cx="5033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Простейшие тригонометрические уравнения.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00496" y="371475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14876" y="4000504"/>
            <a:ext cx="1857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Примеры.</a:t>
            </a:r>
            <a:endParaRPr lang="ru-RU" sz="20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3571876"/>
            <a:ext cx="5357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Однородные тригонометрические уравнения.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357694"/>
            <a:ext cx="36004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Тригонометрические уравнения.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428736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Ребята, мы с вами изучили уже арксинуса, арккосинус, арктангенс и арккотангенс. Теперь давайте посмотрим на тригонометрические уравнения в общем. </a:t>
            </a:r>
          </a:p>
          <a:p>
            <a:pPr algn="ctr"/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Тригонометрические уравнения – уравнения в котором переменная содержится под знаком тригонометрической функции.</a:t>
            </a:r>
            <a:endParaRPr lang="en-US" sz="2000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1071546"/>
            <a:ext cx="4768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тригонометрические уравнения?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3643314"/>
            <a:ext cx="692948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1)Если |а|≤ 1, то уравнение 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cos(x)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a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имеет решение: </a:t>
            </a:r>
          </a:p>
          <a:p>
            <a:pPr algn="ctr"/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± arccos(a) +</a:t>
            </a:r>
            <a:r>
              <a:rPr lang="el-GR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endParaRPr lang="ru-RU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Если |а|≤ 1, то уравнение 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sin(x)  = a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имеет решение: </a:t>
            </a:r>
          </a:p>
          <a:p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Если |а|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&gt;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 уравнение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sin(x)  = a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cos(x)  = a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имеют решений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4) Уравнение tg(x)=a имеет решение: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x=arctg(a)+ πk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5) Уравнение ctg(x)=a имеет решение: 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x=arcctg(a)+ πk</a:t>
            </a:r>
          </a:p>
          <a:p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3071810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Повторим вид решения простейших тригонометрических уравнений:</a:t>
            </a:r>
            <a:endParaRPr lang="ru-RU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6050" y="6072206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всех формул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k-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целое число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15370" cy="57150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Простейшие тригонометрические уравнения имеют вид: Т(</a:t>
            </a:r>
            <a:r>
              <a:rPr lang="en-US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kx+m</a:t>
            </a: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=a,</a:t>
            </a:r>
          </a:p>
          <a:p>
            <a:pPr algn="ctr">
              <a:buNone/>
            </a:pPr>
            <a:r>
              <a:rPr lang="en-US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T- </a:t>
            </a: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какая либо тригонометрическая функция.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Тригонометрические уравнения.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1000108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Пример.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357430"/>
            <a:ext cx="75009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Пример.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Решить уравнения: а)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sin(3x)= √3/2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Обозначим 3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x=t,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тогда наше уравнение перепишем в виде:</a:t>
            </a:r>
          </a:p>
          <a:p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sin(t)=1/2.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этого уравнения будет: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(-1)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^n)arcsin(√3 /2)+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n.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таблицы значений получаем: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t=((-1)^n)×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/3+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n.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Вернемся к нашей переменной: 3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 =((-1)^n)×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/3+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тогда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 ((-1)^n)×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/9+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n/3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 ((-1)^n)×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/9+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n/3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целое число. (-1)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^n –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минус один в степени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n.</a:t>
            </a:r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Тригонометрические уравнения.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1000108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Пример.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2000240"/>
            <a:ext cx="750099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Пример.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Решить уравнения: а)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cos(x/5)=1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б)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tg(3x-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/3)= √3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В этот раз перейдем непосредственно к вычислению корней уравнения сразу: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x/5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± arccos(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Тогда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x/5=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=&gt; x=5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x=5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–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целое число.</a:t>
            </a:r>
          </a:p>
          <a:p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Запишем в виде: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3x-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/3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arctg(√3)+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знаем что: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arctg(√3)=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/3</a:t>
            </a:r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3x-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/3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/3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=&gt; 3x=2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/3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=&gt; x=2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/9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k/3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/9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k/3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–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целое число.</a:t>
            </a:r>
          </a:p>
          <a:p>
            <a:endParaRPr lang="en-US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Тригонометрические уравнения.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1000108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Пример.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2000240"/>
            <a:ext cx="75009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Пример.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Решить уравнения: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x)= √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2/2. И найти все корни на отрезке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[0;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en-US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Решим в общем виде наше уравнение: 4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± arccos(√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2/2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±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k;</a:t>
            </a:r>
          </a:p>
          <a:p>
            <a:pPr algn="ctr"/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 ±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16+ 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k/2;</a:t>
            </a:r>
          </a:p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Теперь давайте посмотрим какие корни попадуют на наш отрезок.</a:t>
            </a:r>
          </a:p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k&lt;0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решение тоже меньше нуля, мы не попадаем в наш отрезок.</a:t>
            </a:r>
          </a:p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 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мы попали в заданный отрезок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[0;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].</a:t>
            </a:r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к=1,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 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=9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опять попали.</a:t>
            </a:r>
          </a:p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=2,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x= 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=17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тут вот уже не попали, а значит при больших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тоже заведомо не будем попадать.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 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Тригонометрические уравнения.</a:t>
            </a: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42910" y="1643050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рассмотрели простейшие тригонометрические уравнения, но существую и более сложные. Для их решения применяют метод ввода новой переменной и метод разложения на множители. Давайте рассмотрим примеры.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1285860"/>
            <a:ext cx="3460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Два основных метода решения.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3000372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Решить уравнение: 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143248"/>
            <a:ext cx="38766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571472" y="3786190"/>
            <a:ext cx="800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решения нашего уравнения воспользуемся методом ввода новой переменной, обозначим: 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t=tg(x).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результате замены получим: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Найдем корни квадратного уравнения: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t=-1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t=1/3</a:t>
            </a:r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Тогда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tg(x)=-1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tg(x)=1/3,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получили простейшее тригонометрическое уравнение, найдем его корни.</a:t>
            </a:r>
          </a:p>
          <a:p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x=arctg(-1)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k=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/4+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k; x=arctg(1/3) + 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k.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x= -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/4+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k; x=arctg(1/3)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k.</a:t>
            </a:r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643446"/>
            <a:ext cx="1857388" cy="36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Тригонометрические уравнения.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197167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2000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Решить уравнение: </a:t>
            </a:r>
          </a:p>
          <a:p>
            <a:pPr>
              <a:buNone/>
            </a:pPr>
            <a:endParaRPr lang="ru-RU" sz="2000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Воспользуемся тождеством:</a:t>
            </a:r>
          </a:p>
          <a:p>
            <a:pPr>
              <a:buNone/>
            </a:pPr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285860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Пример.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928802"/>
            <a:ext cx="31051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928934"/>
            <a:ext cx="2990847" cy="491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429000"/>
            <a:ext cx="3643309" cy="402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3857628"/>
            <a:ext cx="3686172" cy="401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357158" y="3500438"/>
            <a:ext cx="2857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Наше уравнение примет вид:</a:t>
            </a:r>
            <a:endParaRPr lang="ru-RU" sz="1600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472" y="4357694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введем замену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t=cos(x): 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4286256"/>
            <a:ext cx="2319336" cy="47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571472" y="4929199"/>
            <a:ext cx="7929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Решением нашего квадратного уравнения являются корни: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t=2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t=-1/2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Тогда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cos(x)=2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cos(x)=-1/2.</a:t>
            </a:r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Т.к. косинус не может принимать значения больше единицы, то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cos(x)=2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имеет корней. 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cos(x)=-1/2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± arccos(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-1/2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k;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/3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/3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571744"/>
            <a:ext cx="4857783" cy="33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Тригонометрические уравнения.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428736"/>
            <a:ext cx="4959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Однородные тригонометрические уравнения.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000240"/>
            <a:ext cx="757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Определение: Уравнение вида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sin(x)+b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cos(x)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называются однородными тригонометрическими уравнениями первой степени. 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Уравнения вида</a:t>
            </a: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однородными тригонометрическими уравнениями второй степени</a:t>
            </a:r>
          </a:p>
          <a:p>
            <a:endParaRPr lang="en-US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решения  однородного тригонометрического уравнения первой степени разделим его на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cos(x):</a:t>
            </a:r>
          </a:p>
          <a:p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000504"/>
            <a:ext cx="2643206" cy="1791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14282" y="5715016"/>
            <a:ext cx="87868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Делить на косинус нельзя если он равен нулю, давайте убедимся что это не так:</a:t>
            </a:r>
          </a:p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Пусть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cos(x)=0,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тогда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asin(x)+0=0 =&gt; sin(x)=0,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синус и косинус одновременно не равны нулю, получили противоречие, поэтому можно смело делить на ноль. </a:t>
            </a:r>
            <a:endParaRPr lang="en-US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1398</Words>
  <Application>Microsoft Office PowerPoint</Application>
  <PresentationFormat>Экран (4:3)</PresentationFormat>
  <Paragraphs>187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Занимательная математика</vt:lpstr>
      <vt:lpstr>Тригонометрические уравнения.</vt:lpstr>
      <vt:lpstr>Тригонометрические уравнения.</vt:lpstr>
      <vt:lpstr>Тригонометрические уравнения.</vt:lpstr>
      <vt:lpstr>Тригонометрические уравнения.</vt:lpstr>
      <vt:lpstr>Тригонометрические уравнения.</vt:lpstr>
      <vt:lpstr>Тригонометрические уравнения.</vt:lpstr>
      <vt:lpstr>Тригонометрические уравнения.</vt:lpstr>
      <vt:lpstr>Тригонометрические уравнения.</vt:lpstr>
      <vt:lpstr>Тригонометрические уравнения.</vt:lpstr>
      <vt:lpstr>Тригонометрические уравнения.</vt:lpstr>
      <vt:lpstr>Тригонометрические уравнения.</vt:lpstr>
      <vt:lpstr>Тригонометрические уравнения.</vt:lpstr>
      <vt:lpstr>Тригонометрические уравнения.</vt:lpstr>
      <vt:lpstr>Тригонометрические уравнения.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</dc:title>
  <dc:creator>апачай</dc:creator>
  <cp:lastModifiedBy>Dina</cp:lastModifiedBy>
  <cp:revision>177</cp:revision>
  <dcterms:created xsi:type="dcterms:W3CDTF">2014-11-11T08:01:01Z</dcterms:created>
  <dcterms:modified xsi:type="dcterms:W3CDTF">2015-10-08T15:49:01Z</dcterms:modified>
</cp:coreProperties>
</file>