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86" r:id="rId4"/>
    <p:sldId id="287" r:id="rId5"/>
    <p:sldId id="303" r:id="rId6"/>
    <p:sldId id="288" r:id="rId7"/>
    <p:sldId id="289" r:id="rId8"/>
    <p:sldId id="290" r:id="rId9"/>
    <p:sldId id="304" r:id="rId10"/>
    <p:sldId id="291" r:id="rId11"/>
    <p:sldId id="292" r:id="rId12"/>
    <p:sldId id="293" r:id="rId13"/>
    <p:sldId id="294" r:id="rId14"/>
    <p:sldId id="295" r:id="rId15"/>
    <p:sldId id="296" r:id="rId16"/>
    <p:sldId id="305" r:id="rId17"/>
    <p:sldId id="298" r:id="rId18"/>
    <p:sldId id="299" r:id="rId19"/>
    <p:sldId id="300" r:id="rId20"/>
    <p:sldId id="301" r:id="rId21"/>
    <p:sldId id="302" r:id="rId22"/>
    <p:sldId id="284" r:id="rId23"/>
  </p:sldIdLst>
  <p:sldSz cx="12192000" cy="6858000"/>
  <p:notesSz cx="6811963" cy="994568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57501-BE21-4075-ADE1-C8F30EF8332B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86362"/>
            <a:ext cx="544957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9794-1161-460C-9C1E-537A0576B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9794-1161-460C-9C1E-537A0576B8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7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7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5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5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0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212C-A58E-4F4B-B667-10AD471AAA57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6C76-A036-4551-8BA0-3D9D9DF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egestudy.eruditlab.annamalkovavideo.e-autopay.com/" TargetMode="External"/><Relationship Id="rId4" Type="http://schemas.openxmlformats.org/officeDocument/2006/relationships/hyperlink" Target="http://eruditlab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ruditlab.annamalkovavideo.e-autopay.com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ruditlab.ru/index/0-52" TargetMode="External"/><Relationship Id="rId2" Type="http://schemas.openxmlformats.org/officeDocument/2006/relationships/hyperlink" Target="http://eruditlab.ru/index/ehkonomika_olimpiady_9_10_klass/0-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uditlab.ru/index/0-2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ruditlab.annamalkovavideo.e-autopa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900" b="1" i="1" dirty="0" smtClean="0">
                <a:solidFill>
                  <a:schemeClr val="accent1">
                    <a:lumMod val="75000"/>
                  </a:schemeClr>
                </a:solidFill>
              </a:rPr>
              <a:t>Мастер-класс «Математика плюс экономика». </a:t>
            </a:r>
            <a:r>
              <a:rPr lang="ru-RU" sz="49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9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</a:rPr>
              <a:t>Ведущие: </a:t>
            </a:r>
            <a:r>
              <a:rPr lang="ru-RU" i="1" dirty="0" smtClean="0">
                <a:solidFill>
                  <a:srgbClr val="0070C0"/>
                </a:solidFill>
              </a:rPr>
              <a:t>к.э.н., Роман Анатольевич </a:t>
            </a:r>
            <a:r>
              <a:rPr lang="ru-RU" i="1" dirty="0" err="1" smtClean="0">
                <a:solidFill>
                  <a:srgbClr val="0070C0"/>
                </a:solidFill>
              </a:rPr>
              <a:t>Саромсоков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Анна Георгиевна Малкова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r"/>
            <a:r>
              <a:rPr lang="ru-RU" i="1" dirty="0" smtClean="0">
                <a:solidFill>
                  <a:srgbClr val="0070C0"/>
                </a:solidFill>
              </a:rPr>
              <a:t>Совместный образовательный </a:t>
            </a:r>
            <a:r>
              <a:rPr lang="ru-RU" i="1" dirty="0" smtClean="0">
                <a:solidFill>
                  <a:srgbClr val="0070C0"/>
                </a:solidFill>
              </a:rPr>
              <a:t>проект: </a:t>
            </a:r>
            <a:r>
              <a:rPr lang="en-US" i="1" dirty="0" smtClean="0">
                <a:solidFill>
                  <a:srgbClr val="0070C0"/>
                </a:solidFill>
              </a:rPr>
              <a:t>ERUDIT </a:t>
            </a:r>
            <a:r>
              <a:rPr lang="en-US" i="1" dirty="0" smtClean="0">
                <a:solidFill>
                  <a:srgbClr val="0070C0"/>
                </a:solidFill>
              </a:rPr>
              <a:t>lab</a:t>
            </a:r>
            <a:r>
              <a:rPr lang="ru-RU" i="1" dirty="0" smtClean="0">
                <a:solidFill>
                  <a:srgbClr val="0070C0"/>
                </a:solidFill>
              </a:rPr>
              <a:t> и ЕГЭ</a:t>
            </a:r>
            <a:r>
              <a:rPr lang="en-US" i="1" dirty="0" smtClean="0">
                <a:solidFill>
                  <a:srgbClr val="0070C0"/>
                </a:solidFill>
              </a:rPr>
              <a:t>-</a:t>
            </a:r>
            <a:r>
              <a:rPr lang="ru-RU" i="1" dirty="0" smtClean="0">
                <a:solidFill>
                  <a:srgbClr val="0070C0"/>
                </a:solidFill>
              </a:rPr>
              <a:t>Студия</a:t>
            </a:r>
          </a:p>
          <a:p>
            <a:pPr algn="r"/>
            <a:r>
              <a:rPr lang="en-US" i="1" dirty="0" smtClean="0">
                <a:solidFill>
                  <a:srgbClr val="0070C0"/>
                </a:solidFill>
                <a:hlinkClick r:id="rId4"/>
              </a:rPr>
              <a:t>http://eruditlab.ru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hlinkClick r:id="rId5"/>
              </a:rPr>
              <a:t>http://ege-study.ru  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Задача 2.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января 2015 Александр Сергеевич взял в банке 1,1 млн. рублей в кредит. Схема выплаты кредита следующая – 1 числа каждого месяца банк начисляет 1 процент на оставшуюся сумму долга (то есть увеличивает платеж на 1%), затем Александр Сергеевич переводит в банк платеж. На какое минимальное количество месяцев Александр Сергеевич может взять кредит, чтобы ежемесячные выплаты были не более 275 тыс. рублей?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Решение</a:t>
            </a:r>
            <a:endParaRPr lang="ru-RU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2282"/>
                <a:ext cx="10515600" cy="4824681"/>
              </a:xfrm>
              <a:noFill/>
            </p:spPr>
            <p:txBody>
              <a:bodyPr>
                <a:normAutofit fontScale="8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Метод: оценка + пример.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Заметим, что если кредит беспроцентный, то Александр Сергеевич выплатит его ровно за 4 месяца, т.к. 1 000 000 = 4 * 275 000.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Поскольку банк начисляет проценты, Александр Сергеевич точно не сможет выплатить кредит ни за 4 месяца, ни за меньшее время. Значит, если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число месяцев, то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 ≥ 5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Покажем, что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5.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Чтобы Александр Сергеевич выплатил кредит за 5 месяцев, необходимо выполнение условия: 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1100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275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p³ + p² + p +1) ≤ 0 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Здесь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 = 1 + 0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,01.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Сокращаем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275,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подставляем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1,01 и получаем, что неравенство верно</a:t>
                </a:r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2282"/>
                <a:ext cx="10515600" cy="4824681"/>
              </a:xfrm>
              <a:blipFill rotWithShape="0">
                <a:blip r:embed="rId2"/>
                <a:stretch>
                  <a:fillRect l="-812" t="-3034" r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9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45" y="609292"/>
            <a:ext cx="5942612" cy="486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5775" y="5499279"/>
            <a:ext cx="584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http://dvd.ege-study.ru/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Задача 3 (Высшая проба)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Молодой преподаватель экономики снимает квартиру в городе М. и в начале каждого месяца платит за аренду 26 000 руб. Деньги он снимает со своего счета в банке. </a:t>
            </a:r>
          </a:p>
          <a:p>
            <a:r>
              <a:rPr lang="ru-RU" dirty="0"/>
              <a:t>Ежемесячно на сумму остатка на счете банк начисляет процент по ставке r %. Придя в начале очередного месяца за деньгами, хозяин квартиры предложил молодому экономисту следующую сделку: если он оплатит аренду сразу за два месяца вперед, то арендная плата за каждый из этих двух месяцев будет снижена до 25 500 руб. Если предложение будет принято, то в следующий раз хозяин придет за деньгами через два месяца и </a:t>
            </a:r>
            <a:r>
              <a:rPr lang="ru-RU" dirty="0" smtClean="0"/>
              <a:t>вновь потребует </a:t>
            </a:r>
            <a:r>
              <a:rPr lang="ru-RU" dirty="0"/>
              <a:t>26 000 руб. При каких значениях r арендатору стоит принимать это предложение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Преподаватель максимизирует сумму, которая останется у него на счете через два месяца. Сумма, которая имеется на счете у арендатора на момент принятия решения, достаточно велика: считайте, что ее хватит для оплаты аренды при любом выбранном варианте.</a:t>
            </a:r>
          </a:p>
        </p:txBody>
      </p:sp>
    </p:spTree>
    <p:extLst>
      <p:ext uri="{BB962C8B-B14F-4D97-AF65-F5344CB8AC3E}">
        <p14:creationId xmlns:p14="http://schemas.microsoft.com/office/powerpoint/2010/main" val="9391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Решение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Все расчеты – в тыс. рублей. </a:t>
            </a:r>
          </a:p>
          <a:p>
            <a:r>
              <a:rPr lang="ru-RU" dirty="0"/>
              <a:t>Пусть сумма на счете Преподавателя в начале месяца равна А тысяч рублей. </a:t>
            </a:r>
          </a:p>
          <a:p>
            <a:r>
              <a:rPr lang="ru-RU" dirty="0"/>
              <a:t>Банк начисляет каждый месяц </a:t>
            </a:r>
            <a:r>
              <a:rPr lang="en-US" dirty="0"/>
              <a:t>r</a:t>
            </a:r>
            <a:r>
              <a:rPr lang="ru-RU" dirty="0"/>
              <a:t> </a:t>
            </a:r>
            <a:r>
              <a:rPr lang="ru-RU" dirty="0" smtClean="0"/>
              <a:t>%.</a:t>
            </a:r>
            <a:endParaRPr lang="ru-RU" dirty="0"/>
          </a:p>
          <a:p>
            <a:pPr lvl="0"/>
            <a:r>
              <a:rPr lang="ru-RU" dirty="0"/>
              <a:t>Если Преподаватель примет предложение, то через 2 месяца на его счете будет сумма </a:t>
            </a:r>
          </a:p>
          <a:p>
            <a:r>
              <a:rPr lang="ru-RU" dirty="0"/>
              <a:t>( А – 2</a:t>
            </a:r>
            <a:r>
              <a:rPr lang="en-US" dirty="0"/>
              <a:t>5</a:t>
            </a:r>
            <a:r>
              <a:rPr lang="ru-RU" dirty="0"/>
              <a:t>,5 * 2 ) ( 1 + </a:t>
            </a:r>
            <a:r>
              <a:rPr lang="en-US" dirty="0"/>
              <a:t>r</a:t>
            </a:r>
            <a:r>
              <a:rPr lang="ru-RU" dirty="0"/>
              <a:t> / </a:t>
            </a:r>
            <a:r>
              <a:rPr lang="ru-RU" dirty="0" smtClean="0"/>
              <a:t>100)²</a:t>
            </a:r>
            <a:endParaRPr lang="ru-RU" dirty="0"/>
          </a:p>
          <a:p>
            <a:pPr lvl="0"/>
            <a:r>
              <a:rPr lang="ru-RU" dirty="0"/>
              <a:t>Если Преподаватель не принял предложения, то  через 2 месяца на его счете будет сумма  </a:t>
            </a:r>
          </a:p>
          <a:p>
            <a:r>
              <a:rPr lang="en-US" dirty="0"/>
              <a:t>(</a:t>
            </a:r>
            <a:r>
              <a:rPr lang="ru-RU" dirty="0"/>
              <a:t>( А – 26) ( 1 + </a:t>
            </a:r>
            <a:r>
              <a:rPr lang="en-US" dirty="0"/>
              <a:t>r/100) – 26 ) ( 1+ r/100) </a:t>
            </a:r>
            <a:endParaRPr lang="ru-RU" dirty="0"/>
          </a:p>
          <a:p>
            <a:r>
              <a:rPr lang="ru-RU" dirty="0"/>
              <a:t>Предложение выгодно для Преподавателя, если </a:t>
            </a:r>
          </a:p>
          <a:p>
            <a:r>
              <a:rPr lang="ru-RU" dirty="0"/>
              <a:t>(( А – 26) ( 1 + </a:t>
            </a:r>
            <a:r>
              <a:rPr lang="en-US" dirty="0"/>
              <a:t>r</a:t>
            </a:r>
            <a:r>
              <a:rPr lang="ru-RU" dirty="0"/>
              <a:t>/100) – 26 ) ( 1+ </a:t>
            </a:r>
            <a:r>
              <a:rPr lang="en-US" dirty="0"/>
              <a:t>r</a:t>
            </a:r>
            <a:r>
              <a:rPr lang="ru-RU" dirty="0"/>
              <a:t>/100) &lt; ( А – 25,5 * 2 ) ( 1 + </a:t>
            </a:r>
            <a:r>
              <a:rPr lang="en-US" dirty="0"/>
              <a:t>r</a:t>
            </a:r>
            <a:r>
              <a:rPr lang="ru-RU" dirty="0"/>
              <a:t> / 100)² </a:t>
            </a:r>
          </a:p>
          <a:p>
            <a:r>
              <a:rPr lang="ru-RU" dirty="0"/>
              <a:t>Замена 1 + </a:t>
            </a:r>
            <a:r>
              <a:rPr lang="en-US" dirty="0"/>
              <a:t>r</a:t>
            </a:r>
            <a:r>
              <a:rPr lang="ru-RU" dirty="0"/>
              <a:t>/100 = </a:t>
            </a:r>
            <a:r>
              <a:rPr lang="en-US" dirty="0"/>
              <a:t>z</a:t>
            </a:r>
            <a:r>
              <a:rPr lang="ru-RU" dirty="0"/>
              <a:t>, причем </a:t>
            </a:r>
            <a:r>
              <a:rPr lang="en-US" dirty="0"/>
              <a:t>z</a:t>
            </a:r>
            <a:r>
              <a:rPr lang="ru-RU" dirty="0"/>
              <a:t> &gt; </a:t>
            </a:r>
            <a:r>
              <a:rPr lang="ru-RU" dirty="0" smtClean="0"/>
              <a:t>1</a:t>
            </a:r>
            <a:endParaRPr lang="ru-RU" dirty="0"/>
          </a:p>
          <a:p>
            <a:r>
              <a:rPr lang="en-US" dirty="0"/>
              <a:t>(</a:t>
            </a:r>
            <a:r>
              <a:rPr lang="ru-RU" dirty="0"/>
              <a:t>( А – 26) </a:t>
            </a:r>
            <a:r>
              <a:rPr lang="en-US" dirty="0"/>
              <a:t>z – 26 ) z &lt;</a:t>
            </a:r>
            <a:r>
              <a:rPr lang="ru-RU" dirty="0"/>
              <a:t> ( А – </a:t>
            </a:r>
            <a:r>
              <a:rPr lang="en-US" dirty="0"/>
              <a:t>51</a:t>
            </a:r>
            <a:r>
              <a:rPr lang="ru-RU" dirty="0"/>
              <a:t> ) </a:t>
            </a:r>
            <a:r>
              <a:rPr lang="en-US" dirty="0"/>
              <a:t>z</a:t>
            </a:r>
            <a:r>
              <a:rPr lang="ru-RU" dirty="0"/>
              <a:t>² </a:t>
            </a:r>
          </a:p>
          <a:p>
            <a:r>
              <a:rPr lang="ru-RU" dirty="0"/>
              <a:t>Сокращаем на </a:t>
            </a:r>
            <a:r>
              <a:rPr lang="en-US" dirty="0"/>
              <a:t>z</a:t>
            </a:r>
            <a:r>
              <a:rPr lang="ru-RU" dirty="0"/>
              <a:t>, поскольку </a:t>
            </a:r>
            <a:r>
              <a:rPr lang="en-US" dirty="0"/>
              <a:t>z</a:t>
            </a:r>
            <a:r>
              <a:rPr lang="ru-RU" dirty="0"/>
              <a:t> &gt; 1. Получаем: </a:t>
            </a:r>
          </a:p>
          <a:p>
            <a:r>
              <a:rPr lang="ru-RU" dirty="0"/>
              <a:t>25 </a:t>
            </a:r>
            <a:r>
              <a:rPr lang="en-US" dirty="0"/>
              <a:t>z</a:t>
            </a:r>
            <a:r>
              <a:rPr lang="ru-RU" dirty="0"/>
              <a:t> &lt; 26, тогда </a:t>
            </a:r>
            <a:r>
              <a:rPr lang="en-US" dirty="0"/>
              <a:t>z</a:t>
            </a:r>
            <a:r>
              <a:rPr lang="ru-RU" dirty="0"/>
              <a:t> &lt; 26/25, то есть 1 + </a:t>
            </a:r>
            <a:r>
              <a:rPr lang="en-US" dirty="0"/>
              <a:t>r</a:t>
            </a:r>
            <a:r>
              <a:rPr lang="ru-RU" dirty="0"/>
              <a:t>/100 &lt; 26/25 и </a:t>
            </a:r>
            <a:r>
              <a:rPr lang="en-US" dirty="0"/>
              <a:t>r </a:t>
            </a:r>
            <a:r>
              <a:rPr lang="ru-RU" dirty="0"/>
              <a:t>&lt; 4. </a:t>
            </a:r>
          </a:p>
          <a:p>
            <a:r>
              <a:rPr lang="ru-RU" dirty="0"/>
              <a:t>Ответ: </a:t>
            </a:r>
            <a:r>
              <a:rPr lang="en-US" dirty="0"/>
              <a:t>r </a:t>
            </a:r>
            <a:r>
              <a:rPr lang="ru-RU" dirty="0"/>
              <a:t>&lt; 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Экономическое содержание задачи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Концепция альтернативных издержек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выбор из двух альтернатив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1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467244"/>
            <a:ext cx="4893972" cy="56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Квадратичная функция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82" y="1416676"/>
            <a:ext cx="9646276" cy="47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Квадратичная функция (ветви вниз)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054" y="1393317"/>
            <a:ext cx="4984123" cy="45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88529"/>
            <a:ext cx="10515599" cy="60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Самое необходимое для решения задачи 19 и задач олимпиад по </a:t>
            </a:r>
            <a:r>
              <a:rPr lang="ru-RU" b="1" dirty="0" smtClean="0">
                <a:solidFill>
                  <a:srgbClr val="FFC000"/>
                </a:solidFill>
              </a:rPr>
              <a:t>экономике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696" y="1690688"/>
            <a:ext cx="10795379" cy="47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Задача</a:t>
            </a:r>
            <a:endParaRPr lang="ru-RU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ru-RU" dirty="0" smtClean="0"/>
                  <a:t>Спрос на продукцию монополиста задан функцией </a:t>
                </a:r>
                <a:r>
                  <a:rPr lang="en-US" dirty="0" smtClean="0"/>
                  <a:t>P=100-2Q, </a:t>
                </a:r>
                <a:r>
                  <a:rPr lang="ru-RU" dirty="0" smtClean="0"/>
                  <a:t>где </a:t>
                </a:r>
                <a:r>
                  <a:rPr lang="en-US" dirty="0" smtClean="0"/>
                  <a:t>P – </a:t>
                </a:r>
                <a:r>
                  <a:rPr lang="ru-RU" dirty="0" smtClean="0"/>
                  <a:t>цена товара за шт., а </a:t>
                </a:r>
                <a:r>
                  <a:rPr lang="en-US" dirty="0" smtClean="0"/>
                  <a:t>Q – </a:t>
                </a:r>
                <a:r>
                  <a:rPr lang="ru-RU" dirty="0" smtClean="0"/>
                  <a:t>выпуск товара. </a:t>
                </a:r>
                <a:r>
                  <a:rPr lang="ru-RU" dirty="0"/>
                  <a:t>Е</a:t>
                </a:r>
                <a:r>
                  <a:rPr lang="ru-RU" dirty="0" smtClean="0"/>
                  <a:t>го издержки задаются функцией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+2</a:t>
                </a:r>
                <a:r>
                  <a:rPr lang="ru-RU" b="0" dirty="0" smtClean="0"/>
                  <a:t>. Компания стремится максимизировать свою прибыль. Подскажите ей, какую цену ей нужно назначить? </a:t>
                </a:r>
              </a:p>
              <a:p>
                <a:r>
                  <a:rPr lang="ru-RU" dirty="0" smtClean="0"/>
                  <a:t>1. Прибыль компании – это выручка (</a:t>
                </a:r>
                <a:r>
                  <a:rPr lang="en-US" dirty="0" smtClean="0"/>
                  <a:t>TR) </a:t>
                </a:r>
                <a:r>
                  <a:rPr lang="ru-RU" dirty="0" smtClean="0"/>
                  <a:t>минус издержки</a:t>
                </a:r>
                <a:r>
                  <a:rPr lang="en-US" dirty="0" smtClean="0"/>
                  <a:t> (TC). </a:t>
                </a:r>
                <a:r>
                  <a:rPr lang="ru-RU" dirty="0" smtClean="0"/>
                  <a:t>Выручка – это количество проданного товара (</a:t>
                </a:r>
                <a:r>
                  <a:rPr lang="en-US" dirty="0" smtClean="0"/>
                  <a:t>Q) </a:t>
                </a:r>
                <a:r>
                  <a:rPr lang="ru-RU" dirty="0" smtClean="0"/>
                  <a:t>умноженное на его цену </a:t>
                </a:r>
                <a:r>
                  <a:rPr lang="en-US" dirty="0" smtClean="0"/>
                  <a:t>(P). </a:t>
                </a:r>
                <a:r>
                  <a:rPr lang="ru-RU" dirty="0" smtClean="0"/>
                  <a:t>То есть выручка у нас </a:t>
                </a:r>
                <a:r>
                  <a:rPr lang="en-US" dirty="0" smtClean="0"/>
                  <a:t>TR=P*Q, </a:t>
                </a:r>
                <a:r>
                  <a:rPr lang="ru-RU" dirty="0" smtClean="0"/>
                  <a:t>заменим </a:t>
                </a:r>
                <a:r>
                  <a:rPr lang="en-US" dirty="0" smtClean="0"/>
                  <a:t>P </a:t>
                </a:r>
                <a:r>
                  <a:rPr lang="ru-RU" dirty="0" smtClean="0"/>
                  <a:t>на 1</a:t>
                </a:r>
                <a:r>
                  <a:rPr lang="en-US" dirty="0" smtClean="0"/>
                  <a:t>0</a:t>
                </a:r>
                <a:r>
                  <a:rPr lang="ru-RU" dirty="0" smtClean="0"/>
                  <a:t>0-</a:t>
                </a:r>
                <a:r>
                  <a:rPr lang="en-US" dirty="0" smtClean="0"/>
                  <a:t>Q (</a:t>
                </a:r>
                <a:r>
                  <a:rPr lang="ru-RU" dirty="0" smtClean="0"/>
                  <a:t>по условию) </a:t>
                </a:r>
                <a:r>
                  <a:rPr lang="ru-RU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sym typeface="Wingdings" panose="05000000000000000000" pitchFamily="2" charset="2"/>
                  </a:rPr>
                  <a:t> TR=(100-2Q)Q=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 </m:t>
                    </m:r>
                  </m:oMath>
                </a14:m>
                <a:endParaRPr lang="en-US" b="0" dirty="0" smtClean="0">
                  <a:sym typeface="Wingdings" panose="05000000000000000000" pitchFamily="2" charset="2"/>
                </a:endParaRPr>
              </a:p>
              <a:p>
                <a:r>
                  <a:rPr lang="ru-RU" dirty="0" smtClean="0"/>
                  <a:t>Таким образом, функцию прибыли можно записать как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ru-R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перед нами парабола, ветви которой направлены вниз</a:t>
                </a:r>
              </a:p>
              <a:p>
                <a:r>
                  <a:rPr lang="ru-RU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максимальна, когда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=0⇒(100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)’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100−8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=12,5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b="0" dirty="0" smtClean="0"/>
                  <a:t>3) </a:t>
                </a:r>
                <a:r>
                  <a:rPr lang="ru-RU" b="0" dirty="0" smtClean="0"/>
                  <a:t>Подставляем объем производства в функцию цены имеем </a:t>
                </a:r>
                <a:r>
                  <a:rPr lang="en-US" b="0" dirty="0" smtClean="0"/>
                  <a:t>P=100-2*12,5=75</a:t>
                </a:r>
              </a:p>
              <a:p>
                <a:r>
                  <a:rPr lang="ru-RU" dirty="0" smtClean="0"/>
                  <a:t>Ответ: 75</a:t>
                </a:r>
                <a:endParaRPr lang="en-US" b="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2801" r="-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5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 курсы по олимпиадной экономике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9-10 класса (с 1 декабря) </a:t>
            </a:r>
            <a:r>
              <a:rPr lang="ru-RU" dirty="0" smtClean="0">
                <a:hlinkClick r:id="rId2"/>
              </a:rPr>
              <a:t>–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eruditlab.ru/index/0-52</a:t>
            </a:r>
            <a:r>
              <a:rPr lang="en-US" dirty="0" smtClean="0"/>
              <a:t> (</a:t>
            </a:r>
            <a:r>
              <a:rPr lang="ru-RU" dirty="0" smtClean="0"/>
              <a:t>при записи до 15 декабря скидка)</a:t>
            </a:r>
          </a:p>
          <a:p>
            <a:r>
              <a:rPr lang="ru-RU" dirty="0" smtClean="0"/>
              <a:t>Для 11 класса (только для продвинутых) - </a:t>
            </a:r>
            <a:r>
              <a:rPr lang="en-US" dirty="0" smtClean="0">
                <a:hlinkClick r:id="rId4"/>
              </a:rPr>
              <a:t>http://eruditlab.ru/index/0-25</a:t>
            </a:r>
            <a:r>
              <a:rPr lang="ru-RU" dirty="0" smtClean="0"/>
              <a:t> (при записи до 15 декабря бесплатный доступ к занятиям сентября-ноября – 25 занятий в записи, тесты, учебные материалы)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983" y="618186"/>
            <a:ext cx="838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Спасибо за внимание! 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98" y="1326072"/>
            <a:ext cx="1288732" cy="4572000"/>
          </a:xfrm>
          <a:prstGeom prst="rect">
            <a:avLst/>
          </a:prstGeom>
          <a:effectLst>
            <a:outerShdw blurRad="50800" dist="38100" dir="2700000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Подробно о задачах на проценты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8659" y="1983346"/>
            <a:ext cx="4919729" cy="457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5961" y="5550794"/>
            <a:ext cx="29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http://dvd.ege-study.ru/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1445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Задачи на погашение кредита равными платежами. Общая формула.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Пусть размер кредита равен х. </a:t>
                </a:r>
              </a:p>
              <a:p>
                <a:r>
                  <a:rPr lang="ru-RU" dirty="0"/>
                  <a:t>Процент банка равен а, </a:t>
                </a:r>
                <a:r>
                  <a:rPr lang="ru-RU" dirty="0" smtClean="0"/>
                  <a:t>а </a:t>
                </a:r>
                <a:r>
                  <a:rPr lang="ru-RU" dirty="0"/>
                  <a:t>ежегодная выплата по кредиту равна </a:t>
                </a:r>
                <a:r>
                  <a:rPr lang="en-US" dirty="0"/>
                  <a:t>S</a:t>
                </a:r>
                <a:r>
                  <a:rPr lang="ru-RU" dirty="0"/>
                  <a:t>. </a:t>
                </a:r>
              </a:p>
              <a:p>
                <a:r>
                  <a:rPr lang="ru-RU" dirty="0"/>
                  <a:t> Тогда через год после начисления процентов и выплаты суммы </a:t>
                </a:r>
                <a:r>
                  <a:rPr lang="en-US" dirty="0"/>
                  <a:t>S</a:t>
                </a:r>
                <a:r>
                  <a:rPr lang="ru-RU" dirty="0"/>
                  <a:t>  размер долга равен:  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r>
                  <a:rPr lang="ru-RU" dirty="0"/>
                  <a:t>Обозначим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  <a:p>
                <a:r>
                  <a:rPr lang="ru-RU" dirty="0"/>
                  <a:t>Тогда через два года размер долга: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r>
                  <a:rPr lang="ru-RU" dirty="0"/>
                  <a:t>Через 3 года: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  <a:p>
                <a:r>
                  <a:rPr lang="ru-RU" dirty="0"/>
                  <a:t>Через 4 года: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𝑥𝑝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  <a:p>
                <a:r>
                  <a:rPr lang="ru-RU" dirty="0"/>
                  <a:t>…через </a:t>
                </a:r>
                <a:r>
                  <a:rPr lang="en-US" dirty="0"/>
                  <a:t>n </a:t>
                </a:r>
                <a:r>
                  <a:rPr lang="ru-RU" dirty="0"/>
                  <a:t>лет: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1445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Задачи на погашение кредита равными платежами. Общая </a:t>
            </a:r>
            <a:r>
              <a:rPr lang="ru-RU" b="1" dirty="0" smtClean="0">
                <a:solidFill>
                  <a:srgbClr val="FFC000"/>
                </a:solidFill>
              </a:rPr>
              <a:t>формула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ru-RU" b="1" dirty="0" smtClean="0">
                <a:solidFill>
                  <a:srgbClr val="FFC000"/>
                </a:solidFill>
              </a:rPr>
              <a:t>продолжение)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подсчета величины в скобках иногда применяется формула суммы </a:t>
            </a:r>
            <a:r>
              <a:rPr lang="en-US" dirty="0"/>
              <a:t>n</a:t>
            </a:r>
            <a:r>
              <a:rPr lang="ru-RU" dirty="0"/>
              <a:t> членов геометрической прогрессии. Здесь </a:t>
            </a:r>
            <a:r>
              <a:rPr lang="en-US" dirty="0"/>
              <a:t>b1 =</a:t>
            </a:r>
            <a:r>
              <a:rPr lang="ru-RU" dirty="0"/>
              <a:t>1, </a:t>
            </a:r>
            <a:r>
              <a:rPr lang="en-US" dirty="0"/>
              <a:t>q = p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Напомним </a:t>
            </a:r>
            <a:r>
              <a:rPr lang="ru-RU" dirty="0"/>
              <a:t>формулу для суммы </a:t>
            </a:r>
            <a:r>
              <a:rPr lang="en-US" dirty="0"/>
              <a:t>n</a:t>
            </a:r>
            <a:r>
              <a:rPr lang="ru-RU" dirty="0"/>
              <a:t> членов геометрической прогрессии: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нашем случае, размер долга через </a:t>
            </a:r>
            <a:r>
              <a:rPr lang="en-US" dirty="0" smtClean="0"/>
              <a:t>n </a:t>
            </a:r>
            <a:r>
              <a:rPr lang="ru-RU" dirty="0" smtClean="0"/>
              <a:t>лет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427" y="3154432"/>
            <a:ext cx="3010023" cy="1572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84" y="4985087"/>
            <a:ext cx="2347266" cy="11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Задача 1.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31 декабря 2014 года Олег взял в банке некоторую сумму в кредит под некоторый процент годовых. Схема выплаты кредита следующая – 31 декабря каждого следующего года банк начисляет проценты на оставшуюся сумму долга (то есть увеличивает долг на a%), затем Олег переводит очередной транш. Если он будет платить каждый год по 328050 рублей, то выплатит долг за 4 года. Если по 587250 рублей, то за 2 года. Под какой процент Олег взял деньги в банке? </a:t>
            </a:r>
          </a:p>
        </p:txBody>
      </p:sp>
    </p:spTree>
    <p:extLst>
      <p:ext uri="{BB962C8B-B14F-4D97-AF65-F5344CB8AC3E}">
        <p14:creationId xmlns:p14="http://schemas.microsoft.com/office/powerpoint/2010/main" val="25613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Решение</a:t>
            </a:r>
            <a:endParaRPr lang="ru-RU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Пусть 31 декабря 2014 года Олег взял в банке х рублей. Пусть ежегодный транш (платеж, выплачиваемый Олегом в банк) равен S рублей.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Тогда 31 декабря 2015 года долг Олега равен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А 31 декабря 2016 года долг равен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Замена переменной: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dirty="0"/>
                  <a:t>. </a:t>
                </a:r>
              </a:p>
              <a:p>
                <a:pPr marL="0" indent="0">
                  <a:buNone/>
                </a:pPr>
                <a:r>
                  <a:rPr lang="ru-RU" dirty="0"/>
                  <a:t>Тогда долг Олега на 31 декабря 2015 года </a:t>
                </a:r>
                <a:r>
                  <a:rPr lang="ru-RU" dirty="0" smtClean="0"/>
                  <a:t>равен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 smtClean="0"/>
                  <a:t>, </a:t>
                </a:r>
                <a:r>
                  <a:rPr lang="en-US" dirty="0" smtClean="0"/>
                  <a:t> </a:t>
                </a:r>
                <a:r>
                  <a:rPr lang="ru-RU" dirty="0" smtClean="0"/>
                  <a:t>а  </a:t>
                </a:r>
                <a:r>
                  <a:rPr lang="ru-RU" dirty="0"/>
                  <a:t>31 декабря 2016 года его долг равен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Рассмотрим 2 </a:t>
                </a:r>
                <a:r>
                  <a:rPr lang="ru-RU" dirty="0" smtClean="0"/>
                  <a:t>ситуации </a:t>
                </a:r>
                <a:r>
                  <a:rPr lang="ru-RU" dirty="0" smtClean="0">
                    <a:sym typeface="Wingdings" panose="05000000000000000000" pitchFamily="2" charset="2"/>
                  </a:rPr>
                  <a:t></a:t>
                </a:r>
                <a:endParaRPr lang="ru-RU" dirty="0"/>
              </a:p>
              <a:p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801" r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6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Решение (продолжение)</a:t>
            </a:r>
            <a:endParaRPr lang="ru-RU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1)	Ежегодный транш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равен 587250 рублей. Тогда Олег выплатит долг за 2 года и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 dirty="0">
                        <a:latin typeface="Cambria Math" panose="02040503050406030204" pitchFamily="18" charset="0"/>
                      </a:rPr>
                      <m:t> = 0.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2)	2) Ежегодный транш S2 равен 328050 рублей. Тогда Олег выплатит долг за 4 года, то есть 31 декабря 2017 года его долг равен: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А 31 декабря 2018 года Олег выплатит долг, то есть  </a:t>
                </a: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Решение (продолжение)</a:t>
            </a:r>
            <a:endParaRPr lang="ru-RU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0918"/>
                <a:ext cx="10515600" cy="478604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Получим систему уравнений: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= </a:t>
                </a:r>
                <a:r>
                  <a:rPr lang="en-US" dirty="0" smtClean="0"/>
                  <a:t>0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Раскроем </a:t>
                </a:r>
                <a:r>
                  <a:rPr lang="ru-RU" dirty="0"/>
                  <a:t>скобки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= 0 </a:t>
                </a:r>
              </a:p>
              <a:p>
                <a:pPr marL="0" indent="0">
                  <a:buNone/>
                </a:pPr>
                <a:r>
                  <a:rPr lang="ru-RU" dirty="0"/>
                  <a:t>То есть: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r>
                  <a:rPr lang="ru-RU" dirty="0"/>
                  <a:t>Делим 2 уравнение на 1. Получим: </a:t>
                </a:r>
              </a:p>
              <a:p>
                <a:r>
                  <a:rPr lang="en-US" dirty="0"/>
                  <a:t>p² = S2 / S1  * (p² + 1) </a:t>
                </a:r>
              </a:p>
              <a:p>
                <a:r>
                  <a:rPr lang="ru-RU" dirty="0"/>
                  <a:t>Заменяем </a:t>
                </a:r>
                <a:r>
                  <a:rPr lang="en-US" dirty="0"/>
                  <a:t>p² = z, </a:t>
                </a:r>
                <a:r>
                  <a:rPr lang="ru-RU" dirty="0"/>
                  <a:t>подставляем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9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</a:t>
                </a:r>
                <a:r>
                  <a:rPr lang="en-US" dirty="0"/>
                  <a:t>= 328050 : 587250 = 81 : 145, </a:t>
                </a:r>
                <a:r>
                  <a:rPr lang="ru-RU" dirty="0"/>
                  <a:t>получим </a:t>
                </a:r>
              </a:p>
              <a:p>
                <a:r>
                  <a:rPr lang="en-US" dirty="0"/>
                  <a:t>z = 81/64, </a:t>
                </a:r>
                <a:r>
                  <a:rPr lang="ru-RU" dirty="0"/>
                  <a:t>тогда р = 9/8, </a:t>
                </a:r>
              </a:p>
              <a:p>
                <a:r>
                  <a:rPr lang="ru-RU" dirty="0"/>
                  <a:t>а/100 = 1/8, </a:t>
                </a:r>
              </a:p>
              <a:p>
                <a:r>
                  <a:rPr lang="ru-RU" dirty="0"/>
                  <a:t>а = 12,5. </a:t>
                </a:r>
              </a:p>
              <a:p>
                <a:r>
                  <a:rPr lang="ru-RU" dirty="0"/>
                  <a:t>Ответ: 12,5.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0918"/>
                <a:ext cx="10515600" cy="4786045"/>
              </a:xfrm>
              <a:blipFill rotWithShape="0">
                <a:blip r:embed="rId2"/>
                <a:stretch>
                  <a:fillRect l="-522" t="-2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4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DQDhE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GKU10QfaFEaaC8AAM5MAAAXAAAAdW5pdmVyc2FsL3VuaXZlcnNhbC5wbmftfHlY0mnXsNVkUz22jK1m2mJYWTraouaWZVPuZRmZC1NijqaYuyhLZT1lOWLikrlgi5NmSmqCiEo1JSIlM6YS/nApVEoEEgJEtg+qaZlnnuv9vu99r+v73veaP7ry5tz32c+5z/nd9++Xsd9nr8Ecozl6enoG7vvc/PT0vjHQ05uO+VZf+4t+z5ZvtP9Ni/fbu0uvptP4jXbwTbirt6ueXi1mrvLYTO149ql9AfF6evN+1f2bRo2pgOrpeYW6u7keSgnh98dgEsMDnFEhWKsHS3c+MqTM/o5j+Dy8rXtv3yq3RdbVGX7bzCJ7Ts+unPPdZpDR8cUcSu++/SvSXTc47p9+fMOV/F0WdpRBa3Y4SdAT37utXlj4pvQkOmsYy0pTsU4+Ky3klfJenGSo8utXD8o7kztD0vgN9WAIUsK2pci9tcz9eKxn2q35+6y+H5V0rbIgl0zT0zv9/AqqLC7ECKEABmG2OvF8fFPPiruGNGqhpk8ru3ZGXuvQ5oF87Z96UeVWKXRiq6Q6aZ12dKqpa2lzeaAWi17Z1sY9cqtNammMhhA8S/sD9YeIU5dzdVpjr2P6GSGGZpimpDPQajGfcHt8u0e6gKTpALe+OjldT+9BXrBnxFvkoAwZLkxlkjvNf5FPSokUFYJFdZbWJikOJq4ody2V8a1N0sZrk+y1KMdJhK4fHVZ7H3vbq2WmNey24Nl6gzgHeqtGQYFE6OlQso9E7Mf2NGl+2z2/ZNCK4/+t//dQuDeM3LUabN292ADe3HTjmCKF4SRjI3nO767PL7FioA4AeXzSQC5gaSAinHO84KLmuKDUiB5RbNELZyuSzWrIhagCldgOwEO6Q0eTpPgRudFI7BjPH7MC3oyojlRM8PKJvt2hPaqp1ovFB1sJAQXRcco+2zpvJLtDas/kO68DMhnulZyEwZMSEpMAL43LSlSTcNxWKZ3flxRkIrnKIuaPXGXBFA13JJxaAvc7iaSwJNz5BDB1bW/1DK1pgIY8/cKrzG/WRd64JilcEDb9EIB+ZYizw5VBRX5EcS2hOiMyn2lmLYsvZuMzntsd63AmlWSM2q3uaNpxOD8Rez0KSwUsKTBisNFw/EpzVQOC/QuhirvuvGvrYUkzl3c1rJ9wgBFMoGvFysfv7h2RNkb34+PpqAZnehs+eLFbgzP3wODBgBAiXXrSDtV5BQCQWtE22Pv09sChRVMhdP7EVcn27D4CSCVpHka1UtbiwpEMbmycC5CJA+dzratSaKoJ7nrIzR1qadANZw2/iQ8fTeqsbB1l4Xu1nnSb3+eRXs1/vMUQd+2BG8h9g5HNmYyJiTpnU6o754gjlGUHv8RmoDhJ67gHDOt2YGKRAm4xNcz25XbP9Gv7eyfaZifkY9YxJh3DdwVhWe3iwxBqe1JDNFTjGEKoCpOnZmHACq6dpKFz6lpzL4qV5FgwZVIpfsrcDnAntIZ6Rp88Yq2Tq4GR0noFSY32XBketN2EmBWACTYUOKJ6f6a6X/mOdQKRtVYxGt+PCoFn1akao03qHVDIeSM23MIweCkVP9E4T0/PLtpWKj13ALS6cMEoZz32AaL5p7N+hsXsGn68A8BVN0Y7+RBrupumrsZ38GP9ErGw+q3t4u351nIE7wXrF1AWR/y9AKKIDiP3bW/iWvJ4c86yO+HdZjuwo0dDgLDpJe4nYUxRVL0Tw6/cFUTmiPhwKGuSNJyErLE/zC9IXIocYBEIG0i4EQ63VPwUnsgj1D2THmmAaO2w2JwFYhzrdMAEAkzrsZQGCL9oJE3Lu9xOjThBOaqN32JC4AYDm9+Xm9+7kuEJyu5v8joSGVdI8zJxMCyMRYJcEl0ibXJn9yYFd/zT8QfpCvPdkg6JXWWTO9HfCPqqgBuNyHOgj70A8MzJ5mG4CWQmg3kM0UlgHHNK5tSKJHej69Cd6xiJrb0N3k4+WXlVc9cAmRiKU0H7RNzdKCwjIoioMsrCxQ9LG307q0sv8+P94oovtzIjKRPF4klSiQTgrgOY4mxMg6PoqkSO4do5+5QyJ+yf1t2l83cUHF0qkQtLwmFat1MiDETFmTxdFkuy0Oppd6Heiem5CvlVRWFZFHMEBSpsiAFZkVyWzA3ID+19XGWylnhyzRFeW2gYxSszck0e4O8RZR5k+5LgkV7Bre/+po6wnLGW4en9nbgYOj0A28/GwIAKbg2hkpvmiMoq4cI36bVRaU3t1tQRIJ4mYuMBOJttCeBfTtrvhYVrEJmLvFjhm+a3qdZqZwnSNgPh/SlZnHMOuINOVtusGWrJMo4MIWByB0tCe8u/X0ZZQgrmjQVFBndzXRwYCGP6xdiV2rzbV1O+td0s1MG9v8PMzLCgHRrJRsUEe78WxbKdDcvamxDGMtrwVuy9u3Rq7KOC+JVhlHZ+n+YX9g8R2YybluGm5QmV3Apn4VGwIYtdQ4tAOtVFe28lAj947zs5vQg/2NgqpYn4dX2WEMa1W1l0cnylMD2qvmVXmGKbsQu3Ai+uyMoDOIQwYVq1SYzy2uhVydUAiGIPGPFk0gmHpIovbwys8yY8c5a3djLtGb5ZEK4fxlQiZzYJHMWIE/2T20xctC42dF+b9k9hI29staSfO+ng2jQXdnNrY7S/UQLPA0TkWAwn04JVIdqs1zhvb7BRd1WzvDG4ZqvdvLRy15AnncyN+EuDPYxAXbYvrrtpZdDkyd+y/Nnib4ERKuxJ16qCBsg7e/+Ie6rQf36BRyM9l3f3iJF2zT3Lct2+9ZufbqC3+T8apNIpSjqlWPd31Ib3u2J+lw78039ysGSCxEAKxp8shTimyUcKGG5uNkugXu0vfvt5ecH1rdpZMxGjW3D2aZIesNB7sZtba0GmwfK1TbWhP+gEnzuJ08hxac9nLLxiCwp1s016ul6L+sdpa9bUJ4RSM98TWLXGxvNvwP+ngDhbUZenVYmTpPtguBDBdWC0cFYK7dIAYCDpUJxPIsqeWVx/9wps/OoBrTM+mD48iaXJfp3vwvbpxgR0BsTe++GTJ2RzGByMy4BPh/BsMZmt+kyOigtFWDwKG2HPpz33dUEK8413f7HI13Y5xbPm2iL9C+PmtgVfEKovOTe4Dey+WB/c7wvb3v/C+uZ7b2yfCC8+jRG5LHKUseNlhFSxSClm4HCeyVmxrMzzD/2l2CLfz9Ipl5t33QzVAQuj5qbTBeZE7FckvAp0QGtP8LKgEy6kli+Zhu1aSc0XGIdaLV2sv5r65bLn3hWcF10loUG5LY9WDad0/bxyi4c2uo+cNkY3zU40DmyKz7Ss/3eQaMuDy84Z+36lgetZ77kYrTvv2j5xa4XDCV3Zek/PXp1gOGZHSOAuy6ta9G94MANv/seuLPMv1HO7aD+1ttyBanfr+2/tS/9CItO/Jj//r9HM+ku6nPRsjvsXan4D6o6NetM58W/4x7ioU8iIH/6SwL55G+b9tao6/C/P+EsJQp/6X/o3kCL6kllxjm/aspbr0uamnVku/ed2ZG3ut/+hgL7oryFtewoX/xtIiPTf0cm//G8gHJs3f4bwoU2O2viSEVLE4nfPfYncZQXPCHZfK1Drp8m/+9v8mXnON0rLpsg7f5oMn3x5YfD7hRSLOMEFsydnvjInA+vrzPJp/9cgLAhJfTN+/YJJpPkIdRO3OL6AjPtsV5gZVihrESL5w8plI0GL9XmfrbjwSsAn9AsWFpb/TwBkw1uVI1Y4be8Vj097U14gqF5o//NnZYkd5cPY8BhdFhyaoJpSiOfb+z5bZdQ94m1ncqt4oEU4KufiXKzmlcJHC9M83Xq9P9nIxhdsZDbfRflW3mQWc6wCyLtdmjo2/uY2rjVZOK6sNmCdyA3LS82EBdf1uwDCMDYhk0bqERXzJgmXN1VRfV39FEm43ZncnDXl+dxY4nKZhbvMeDRF4jjMmUSMIuqR1YymJm1d1nyCa6b4gjOaWz25a2ilMIWKNOwLgu+vVHBQErttcOTr6xc6XUCFw6NqxYCslUmkq+19/MDbu9Xwk26EQYViDqs1K49PFdMf28vqm7MKQsF1Nc5ERKnkcGZUIDe4LTqeQmDw+RzQ0hKm1N4rktxUQq0aRjkd9mN454SOohYvrI/P+cLdxN3DCbwM89JG4pMV5s2FR6hJOYHYPmjxcK9123ersOw+dPOd6zaCwTBH3IQyLpNdk4HKCQud7cc7aHnoWPZwCoebm4nJo6UsXklLYXekoIMGo4s4PVw7E4ewnYTq6WsruWupDLE/6ak9DfWFVdtokTmzf7JMZpxrsEw0Nb/RoEqieIXUB5cTKgH/f+RGQTCFGE4rTTpBHTamJnLkwVsjTBjmPDEpjHUEmkBllwaC3kl6L0x4nIUKm+88XWY+Cc/ccXviBRw2hqpm8I2teAT0yePCYmjpp9CBlsbW7QBhf1s0y90bxVus8EIQFeWLKmQvzIHZMf2DHqIXnMeO2kq7OcfrGtXimzaaPCXtaYpzAI6WHGU+AYRmcfNvrMahvcfit7Wl3G0Re9T5CpjiK0CiT+L4OJbrxJCkdDb4ZpY/HP+a6rW7sIPY32+BKIULYsxJ7h1nNy7bGAAGTlBibUqgdSFgG+jgBEYP1O+ct8mUaGrOlVxSH/nRjGNd56zo5h4Br0hg7IkuotL5tdB2Tk8stkV8Zzh2bCKumS8uFD+dgiLm8ZKy0HnxOfAv1Guz8JnbNtO9hV7MwW0VNOGRf0CLvKBbYp8lFX4fTs6xmF+3yVDURwF1B2xXr0xHGOMPtUvtUc6wLTUWhUoMllsMXunAyp/B2q4YQSEFLFsFdNC6Idq7l+evHi+iPq1jd26vF/eBqCtx6VFF8RUJ5a45VXPi0Ek+caQvPAu6Bjf7de/kJTjodkB+xql1vINLoGuKMmRJmgr3hJyMaO+fbs7J8PC+tnbmoxSldcDgSgvFcGjO7HhQryQlwNmHTVXYU6KKxDTRRJcGyiZ4nG7nFo+wbDGxhVrauFBkqfwqv42G6qzsxRDrvQnetLrkrxiwxXlJeYvfRtvUtghoJ0HUYG1jCOISr4Q6WRXe/pRtSPJMfH4MFkylgifxa5d6P4gv5vfMJRZ+Pet/Ym79G/C/D0jRdlxC77lubgNXMxd+qo0Qgnicg0JKpCBjUletEbVAo9qX/f5HffQ43EXBqgeHwEcGtrq6DY8jvujV9PSO6ubolZX/VwxOn0eoxTgXRR+zNUkqolvhsM66h7oh6KxWtQSPU3HRai4r3FlcKLVvueQix7rYK4ZmuaRI1TKKhk0eVAnq95rAz63EOElf8BjgUjJlqooSiQscMH4vh1vHdHvHDd+FpLw8LyWV0Nx01UeMw4bRMee3Z+YXI6ee42C4k7CC9zGXDe4YSRWVWyErkVlWIm0JRb4xpH/L7nVpzMcJb5/FoMQDueCatRuONXHhFuBl6/8B64xRtsXcZzgQ935IXzzvgTunCimx2bKXydjgGt+a4delabALH6KaidNM4TWROF4OLcqWNpJafvVNKfozkBmSVo2s8bQsEYJIQZRwHJKgMjolfm/Q0+RcHe8yWEmJ08Rjw3CIWlQg7HdoHabcGy8VKsM0sDj6s8nXe136UCsb4e9lfxDc4aBVZf0FU9SkBEMtVtrm94tV3Qd9G7CBsH9q3F8+++AIxjnNjzTseEYLrEhXvbVKbnJxaPXAYdnt3uTlzDAN2wRzgDQee5IVMhbf/BphhRXMX+PcbrrzKWDUYaURWRGBx6EYp6RWb+eQ+zWBOOrdRCGckTZwL8qCVxdMrOmG96omUtZhYn+3h9xXboxLpEp5D54dfL/B1Fxr3jwUrS2BkAMTWcnNx/xa+38Z3ngmuo1PpiGqV2BdQI3BKBant65FVyvFvBDeYalll+FopG1lCe2xIg8cQpJVDHqa1AOtrUvkjcGycLQ0nMvL4as51pFnKeBr0GAC4FmyuzxLcgWDGB7IEZpUdVqYnixKmXiyFBgBX6lyaMPPIO5+b7pGj7aMVHXrTlBv4SGuevd8p4SYKqH3QP0m4LG25US9NGvu3QOLOcjbSLqxas+TJHkYhtyP95T2C5J7ECoehCIkdSp4ZHe+lzebMvnEqtS3lJqhobqoJxSEZxaiUAL+N4ziF7OKkQ2gtijPdF/k2EG8KRn6CkfFK1ggmhuaDcIcpPF3UI1dqLQ8fdZ2GnXH7aP5mXR8h+bG29H9HxSW49W25cpAiEH2iHzFjG0P79IUdi8F+es26NU5Yg5gcGGhdZs2AlUrNxY4CZIolswDRmacwEUD2nKMgO0r9Hp9cF7mzJ1zzkEDjZQSiEYiF00dHVY3toJeNaBbkGXSqhGgq0wgpG13l7JqqoaTOu3fzDl7NJ+R2Cx66eqR/paynu38vggcqqO5fY997TUeTvKIyPak1juaVv2jnW8dsMRd3bsTBn64n46tytcPWLrN2iQ+uNy1Zc9LvHoM30cbXy3qQIQ8Y9xqUkt30uqOlg5LteS5if478+ZtmCu6CuSUCcLJm1ZEY0rCaHe3VhCNMxUxnukTd84Pu3qmz0e9TY+ZHOCe2PC+/i14tgertiwoaTbn9MxcuthQS13K4IdrC+XWEfeVoUr8cjKnFxUIp+++dHm4ySM99fIuUHU/VHon8juczVAyipssCASjzctqLCvwMS17VkXGlSKxUQdjlrajlubpB0cWxRV2ldmUHswsd3XyaVm5Fv5b1yowvFvm+IfHRMFubF1WMJLUPbixne8h2Lt4pv+cbpFHNeMcpWslUUpPukKlAxaR8JoTjTVdq2iBi+YhTz46HDLBuNUccsbUXLDtIeOcI51K3Ni9fdtsxlTT0esDltmqMeuxWJ46MThiPzeXkxVDXEY/M1FtyPQ3clOD9sq2PHj2wRcsi6aAGYXdMViiITSnhJbU5d1NDuOY7mQbaVYd30xf/K09auXtfHAT0XY8Tx+AFm1iDIt2eKYzUNJ6vpnUtdt/5jZXfNVMSw/v36hdZaC3HGCm5UaDMXUpPVefFDyYDJ+7qxovvhNfWbWupn5ruzyaoiHZf8gs/n7YsVi/0tmvpGOnr1UIW7zLPC5WgJWem/EuF4/ITgIem6u64d1utqSoiOzQnsB1d75hCZJ/UisoGnLJ45DDoKfwMFRxI7Nn2jZXU/zGdml56WW+mSPG/8nuHFpqL1OaeJevcmKBKuON/OPSNtlp1dGcg6hJXLx7M4OaenfWxBtfdJPKfmjqgxuA3UHp26wZ0B1tCvcQPp4ms3s46DOwxZqhqj1SAQ3o9be/AlwhLsisHOHwnRLHYcGVFsu1Eu0zQb77Pem7tOXbYjuhOyDp19rNJckGdZaVGoPr3ejyqxJOaFhdaQa83ON8tPv3JlWeK80tA43ckMIeQmjE9+rqf/IsDURODarlQyc+tGNg75ArDLfUYii3+hutQ3uk38WkrnDNoR3L7zE1eupMwlF23/PODwtu2XPdBF8DregW3eosz4/+eeaDpGD3gAPcYuJ6aECJMB0E1k/AvqDfsZi9kWRTBmIW3uXKnzHjyRAovDecPEWe6W/Z3ZR61zg8CCKz8qNeHMeG+e/MJABMwhWL+WPNbcRNblo9xcqvD2i0u6S6hfHM773DHKaN3znNmiryUTdCbDNGpE6K8Xo+YzrT870zH1lHDdF2k6IlM2t81Qq6IPwMr/zDQxR+OTkKBxRo1HWKgKHUDzqPS6vUXD9tC1Gf2CMTP5B8bPCTxDyKmsc3ywfyXOawVI6nkB/r1P4oTbLegCNO/e42gJtd83HHI+JkzVwn3XSJbltyMQya/6HFhLlQNArKoM9xUrAQrVF8tUS7ObWWPI5TlCKlLCn37KzbH5gswu41Rd7XAsjOkw/nE1yWOtp9wOUGLSqAoORKyrcqNteZmbXi4wPnixeDcnWHxuNbcHIvh8+PMNPkuofNSX/0QG5uJz63vm7QfNj/PUAq6juJL0HyT0Ic0rT7D0OtVdbcI14ognhLKU7y+bHgvQLdobSzos22NVY6VoUfCFyzxmKdCyBfzmBMhXwq6154hmQsuiLZoggQ/kHuRyuPGVeeX9Rh+Ym/J2JVnJGOsl51y3oDN5+1utgta1hafqY9wk2H4b70xtYF9j/rBD/dG5Krv4aKi0HyAsN1p8UsU82EKUVgiJt8zNLVgmmBT3XVgt7RNHh21yrDQivUxOWlU1NMCirGc6H9Vrn91G8XnBOkjw1976uH5quHBvIVH0k77ovIBttvKVwOUW0qfBo04r9/ITzU72n5onbG89vOkkqxIi93NqlvFc9ZTvMdCEyN1bnMzpNW8/2MoDe6vA/bFNLcRs8vDWkkurnNc790tsXvx02L4xIZIV/Mq8uRBcSIz1shXiK+O+iekc23mXap1qu9adMKrMWittn7W3AOwM9gK2gRX2UcCM3TFRNcsDgTvCwKK1TQg6LLPohmf39ru9noDbDtFhIjcFFOVIG7r+XNTpFXlM3CO+77O07z0+rqW0EauHIcp6pDZwXwxqyxdxmcBO7aODBWKJsK6KOHEQ5+ENv4qFEUHrQMS6MPqvoHSwY7Hzu3ZYLXQ/uli7scYTU7Kx4da05dBV7SHQom7X/yaKCqdk2ytc5CQ238Ee0+g38b3jWwznDSS8CLWTHMueoFG5tzpo/gN3NnzghQtWBjYvluk/DATRfv5iA0XAUCv6BqOr7j/uUbnyV5jE6b6eqHlSv7zy7SI7XoMg+hMtpiw7Sx2PiZj/YYXr+2vgdYqfx9T4C1HF4hFFvK4VXHj0m3fKmM8poly7Ys0e5qmZVhheMJ5btqjCqoK/H79sU92ZUfNrgJT68lE+20TGycOZZGycGVLzoRsJQFC6L8/MEHR7K1O4u68F3MFp9RbO037bdcDIuaINp6ALnaUBMFwRRV/WNs8wL/ZYfsswGJHXyFVqbi78NYKSbuJnipex2SUNiyy0J0AjR4e0PbHeMX9WDjj946b4OBqPe0F4FMcweNcNC/Xp0NJzw7Bzr/oNGykra/5ckqGS/2pB/E8EZsMAxT/kSK6gxNk7ianFQCs1jOdDfBrjFuzbDCYeQIqmYs3Mxy47yP3nRBGwZxju6s7UtmkfqDnT76/AGji2zVodhTB45lf46W2wt1Mfdb3+WuncNbb3yaWPzDR1T/cSgWLIUgJsZXDE62taStqTsu+nMa0PYD/HELiLxDXpX94NqfwP8Njn3qm0UdFuHaBg6NkgZSJIHhlMnLlBSpIJmyopEjqi/GvVFGccMRX2bIR3Otip1E7WvD57sov79XoczkhiOtPvWs4yO/mqpPOdD0enO+0tRS8PIHEe1fJ0dbkl7v/c9HPdIu702nt/E/dcinWxIML0+eMZ2ctoSJ7A8Avlpae9FrI2WqB19XgUErOXxmScOfFu43uusdceqa9NOBwoOQpow96w16f9lq55325nM+7n+8Jlf/5EGj4l++NCzs+EKP9IYNBj7Pvyb7bfnDvlz92xFfSFxedORc14/RHunP/yTMroh728sfRvR9VnfaG9CS61uPFHUNbf2b3b/Z/e/ILrC6/CFFBVAadMUAARj853z05K/hFHkRBY5SsMJxyF+ninIY8it7TexltRjk3f7RZf8qHV9boch7IKoeBfRG6asyQL0d2hXC3T/yMHryPGTyPBNTBPRvp/70r4xeyNcHwtAic3QcJCJ7dsLiOYW/YYARdVI/Q/mUUYy/7DUVj2bfhmEi4U6HNzPUJFGZACNqbFDZ0fChmMhgQlUYhzMqTSkldZV1hioRHY38ouh/pWJ7wAgqUv4cg+Aou1SbNBjNJIZp/tqdUJWRwMfSpHOtmt9Oidg1s1NzMIENzVIa3+tp/Hjtg/Ub1osaSTargHDyxs05qcX76hxnPt7DzQs95J7Nz4nCKvq5BwGT9H81Vb9bxPc+d9di37XzoYgnToYyr8Yt103Mp/ztup0bEIfoJ4+XAholQ4NQ2wVHZEe3iTtiqTY38zEyHjtSnnJ3o4Gf461lGUeJKkQk0KQ5Afyr0bxz9YPbEjmogFLklus1Ft+sqXRPygkrzGVKOaEjKOhZCE9cm3WgbvxGRprT4WQXsA90cN/YpCTF/9Qwqpou2ujRFs1T/6Wq/I2imAW3Br5bsGG6aAwN6m5AD0/E9ezkH6TXx+RYfJPTt91QFvRyP9rzR8TdupJGrnRPzJkKRaJJ4p5dgr0w7oTf+uHGRErvCGeSsiEKo/o3zBdCuai8GRv0bSoZ/Fug3kI35uDiF/n6pMgyEMd9M6Viazunm5PFtekwc+YejsFUuKOygjH+YyhCJQ2dVcLp5uYkkiBhO51CYOAzV4AGH11MGDd84Y2GQ/y65uMQ7Buvmi32+G7RvjgWKmd2cstZHAbOPlANWOLdETBuaFYJ4O+Xya3zp/q00dDBPfvHag+GHPJDDb+QENLHXVpnrpbxgna4Ryv+Sg5t5KS/UIQE7plzFia3Rgr+KpKDKFMOswMlvedD7/1LQBIAS4OsN0jV7ah/tQMx2OiU8d/57W92/2b3/5zdNeXTeFMPTZUPpbzOvi8ZMYEPX0mKm3Z3nQvvS05M1W8vALP17+Ur7wq/EKb57aO5NdtPPxkJd/xqfr52/9DYKXT7XVLdNHa0nNXJmNz0ia+LF59+vvVysf0/AzDO0V0OhMauCf2kCzuzwkMoSRUk7ICpZpIqRJbvaS36JPy8DJ0+ZrB++STE7hs6I+0kfOJ+KPu9KbKjv8D4XuHQv9H8jeb/FZqVfkbN4hIhoh/r6wyXdh/07Q+MJ8NfZZh3hqS+KY8nJs5juGiUPGoH1Tit4VO2OLVPm0Acbm1N0V1rlOoO1AQvL5g6W82HORQ+cFFPcrgje2CDh/2WDF/dsPmw16fkdcFNu/nu9ky3ZjiKn/LopaipN+Lpx96NWKHliOCQPPyN6yHXGU3jWEwDrOhoCAbb7ZznNUxGYhfNAajtVD581NpCXhwJX/wdK5wNote31qnY1Gih39ciBVPz9CWRaD9D7gWT1NcIOIz5jRM9clcJtYKmdBiYyGLiD1cgc46C6XXolm2rqPSpWx6X+2K8CJWc0Y7TOxix8EzcbgE3qZoeyo1vd27wzomvqTOjNe1gTkwIjv5Je0eNoLuMSSUZKil/WgAYO2Vm+C41z6UyI9F7wAJefO1iuGoyEkl4VpuTqgyqzaYp9sRcaU8COL2L5weAlwvDi2Jxjkm9GKA7cBGh3JXgTsCgCz5nzdUHtCXVjoHS/YaqCcz0LMPXULKv9x0yLZGwkomppFYmklJXYZVsoUc6P9YC4GTJxPDuvOmJ21x7mds3LPJLyIyh74sMrkMqyblfe4rurKxwVfiNINYAwzm0Mnu2THeJSRxtY42HFkUV0ZJN1gL+dbDmrlV4KdN/Dgld2LUKbDl8FXBXpVBMyHNOs01lNDiTk4mBcPOjTDWW5V/5HZCo9E73ukedHe9nyPcA9W2rZAy77HGdcyYKS62KK6sx2idqZOFBQriEoqaejcKG9lrHUSwMCNRnzvaHW1rKcqiVCntcKvlJCopUojpJPlpwy61d7t9GJZ/82p2T9kVk096ux45MXDpthlVMCI0PHch2T+p2c8byNuET5VejLeDjfeYzd1bTORjsO7apRu0a5ggDKVkgbp7YJ3Y/rW6jmSjW8UTnNqAXZc+FNuMsTMbk6wN6Fy+nln6tswu5+sxCsvISYh1uN3getFAXB41bPgRe+izfAecDYNNMWh1MXnv7a2UUBRsN82dwgGXDz3y/DgRb8tZsjudXv20vPxP1/CsH8I5YBXwddweN2j/f3jX+7v32XOf9N5q/0fxXo3GPeNCkfmmqfjkAPjpM/q86G/ob8Dfgb8DfgP9RgKGRAkir7eYFC+GhNj98yrtv378KBgyqpS1vzlxsl+XUrv78TtdCnGo8nBECH8lLe/7Nwiv1YuvVobttTwT987/kNbQ/Br2BrfJnMaX/ydfcel3LHzJbpQ31LqrnLk6KBoiioX6vKfLduO7x9A57fDGkcwsXQJpo5yY/tJvFG3WponGXoycvoFPK5UGEZ84NaNkL7U9wrHjAokAfMtVV0DkgLpXdN0+7G9dqLxSItQzanYBMPlqaJX3SB2TLg0rTBaTlYUXk7eAWH7kJ6ak4wR9saYCSJaOJTg9DC8QCZ9wsSS0GOR5EhPGChalMFtdFI7fdpAEoKqB+PmJoBlf3FnjLMSdbLolbmqYiaR6bO8cONk3wcvhtiTcRzyLJeMSIhay6aqRA1RTyziluJfVqtOxFKIaPKp0fGUXFc0xbduNBO/LF2lIvs3kSvpJSz040VQ7NArjhudFNSF/3VnCNYqZYK1FyA4kGT8Yx0tuHeYpWoaLT/Hj/VLWuATGg+9lB4aCKCd2L7UpOkgPsh1JF7kx4J1pJRSslr1YZiqeOPtb5yNy5uPECDMsW6GlCQKBrShMT09jE50hMENVaSqBzr1EZsrhejCK4oKh11wYMsvDhxJHOGXpDNqKzult7A+qB2EtN3J+6+fGXRE7xJVYngklbX/uM1bx2xu0Oy8mjBTqf+K43ekvHufqi30byRmJv5FObnnImhkTNGMO3zR2lN1YRiYa8RW7yoyNJl0qnrvm/2Q+MKK7XONLMEM0bhxQUjQJ4dT1Iq6fX1iL7bn4LX2TPlIm98/SJsee7wmr+UFQQ7YWqNfbOB1buiFqeO+29sN/IuMKS0zpu5oLtjH2VvBBsxC5FeBMgZK8acWzg6HBS8MzsDKR33xZ5TfSNVlOb1YMh27IVaRDgcuveeU4/wLiKBEJw3ixOHS8JixcUGN90kL7WCf8jSOgtRDHtwvrFW8ek9v7ykndN6tYzXUPTer6pCbTtsCBxLFpKvA7xeqJgIbKGqq4fHc508vmPHSIVfhhWtEtRLuSdk6iM2jieVC9OW9DP4Hi/znIak5Jm99dO07O0KMhXOOjHdDuBb8JwB/OJGxIYz/03GJjs9x5qSrzJvxWdm3G81+IfMLCsIW2LZ7pgYnfEKXh/7d5+56Uja03l+8iqsASqvl7jJvRveOYHJAUaVF1aTc2uiLenI6czqy1Iw8ob0X7LhluG+9NYpAD45YdHujPRz1fReZu/tVZ7px8g4OmKm+qBnfk9oXktlIh7so/8eqQLR1znpL/OMtA7tVzbT3spFDM90nerOC7qUAUiuLfosFFUPCtx/g0FwqQ7zCN90fSlKnBS4cVe0zILgGZsu5YRD2JIGmjMG5fOeHWIE90rDz7xyftWfgTL03alnXbLGW5IdrhDrOkzrQnsf2i1wsdZUg8bKVk4VQAZEeP1Xk+s0RuckD3JUXqnC4vUuFJBk8B+RaLi7ZDm1wKtDcKmH8bWXo6yMrCSEM5VszixSFEQV6SpyCnrDbsRwhONoTabahYcXzynoX+yoWo2Kp/LGTjnCJHB4MapmY4nFi8ssC9oefXKNdEFs5RWJlWKGZDJevTvoo+k88Ah9ooRiHokCaCPadXwvXiVpuV4yOSLkM3yFZSJFVy6ODaodFDRxPfkg+uCwSeg8F7uBIF3HJH5+x6AkcBgVQDhv5Re7twDhLxrjpZZNagGasdOHmJEhDv2+ju1D9ruN9KzrVHAx6H3nt5qsampUkhqn69M6+YflHffdk4U9iZfTp8VISeHztAbp6UxyIMWlha0uVacOq+tWP65eGVLuMMZzSTVBRXzTCUvGZSXKAh0VJ7jQGNNUG50RmxAv3j7mLSQRgrK5RPSGIFBuVNN4yurWn+QvAoomDhywe6dcMV6g9MrmCrH/JYo4gqXpKZQTBMyJxItrhU9sUJNDL0qc9iu92CPWgLRNKhKXm3Moefrcy5vXbp4TuJImAp1HzleG9T4emYBlI3v5C7zTJ+AV2QoGoPHnWIOVCokLyTGCdS+ptcvmOsGT/bH6651sxsF3Nrx8t5kU4f3buy/LFc5oxC94NVvWt/XeXJ7ojJmNi3pOAT7Ljbn6LqdIJVV6+QrUiyuOncaTRp5drxgsGBsgkA5uKfOI+JUIbfaT4ap3douOypj8w980OamtEpJP9UnefwA0dc87GG6Mjhd8EJPb+kbFK7xTksmthstL0DbQ/JtymqWvGiVlEEpQcjCjPFJ8gGYOVrFRCNRLiOuhCrJgRiInbSrrON0wEdCVhsNmrrj/agDJxAmpofeExyflKE1snrz0pRXyhWo3LAAJn9G8wGZ+IjUj0fGlAheaEOS3sFAEZufr1yhN7SmX2gIzoOKSmlhtKqX7t4XxQqvnNmnBOHTgxSZGP9IDcLYvB0gfp8QttM7u+pI40/kqtel5ANEhlfJ80n5iHzfmDoMR/Tox3PLCFUKuHN91CFGGMwckHDEk2VNXBimq+zKrlWDy3QvsrGslI+silUdeGUHEqXmotXje9Hv9jKIB0weBP2JwXaXTPmFY2mSh1LUG124X9Hd/3tvby9Lati21TVdPyodvgGC3k13976Kneo3pyxNXD74aD/1TijVOl8/cebDFB+4CbYJzfqopjYu9GTaOC9f2CAgATe3vpgcA1NSpYYuE4bcJzv7frmslMZopPLtrO2KBMxMBFjHTl0/TPnijS7wCisfOi2/nI54quJLf3+vNZxy2BwY3FCzpjBPP3FkJ8ECHujqh4eGnw3CVxRsnC1KOxDcSUE2NBNoVW9Zt4syTUMj9nOdLOncLZbkp+IleU0Qyt4Tigl1UYDRcFp1mkC63mB73LqHvqpu34Y9rubACZyg9rRwDGXiIJnvHhYElvFCbztIKwCuzZgp1Uxzbxglm++l08w9LhPFZ/bp4rCSFrHcM7156EoUkWbmQhNuJ0FinCr8ykDUAFw02WaVDdzHb0c33wxzIFJUQm1+femZ0/twZG1BwTjwXiGchCzkbgagSJsllkvz9IFH6+4g2vlQsvM8eOcPchNeKXF5+cMhbWHhgAZcwfPG5bo+ud5l6qbLDsVt9JS54CoG9e4mN2b3y+PLi5twBVWvUSZWOQ/v64/BVHvoN9+zX9f26kcvYrQufTpBFH3MEHSeekHhoSx86l4UmiZCPIU6E7eglxMzcucEFAz+emdZxWyUH1Z5l54EWCxcU/AmPNjjAoLt89jTu5tY/mtYAgPQJjTfLu+hm84aumNMw7Mk8kbDMZ6fzKHB2zmJx3H1SEfwRU69TjFbPNJd1Q+Oqf/pmjdt3eA/0GJbdLwlkchDC7gowbju1QLAfQMVX7Q+niLgjmxswlGdJPP9iLCPaZ90SamMeR7N1Fr/R5DmAkpGfhJ8EMuGBbf0oTaVu6IovN4eIbK/ifxad7cS4I7bDNzvGnr2G9L5pqmi1tRBM7py7pn7PwDuJ/J/BoZtMKZT101Tf01iG/SbFSoSXazAv6scB859cH6P+kDwzsw3BP77jQ49dRvdp0bFFgz3iPj+88tDol2G/cUCuVGiYpwGH96YCQsOLv+9mnzyfaGIbLX0jPg+5fX1CwKLGTeKoG1JZI1Mo4aQV2plM/skW9FvuqQev3zpYn13IlJnDnqqcoIKDFr7BMuCfm5C+gSried2D+bvz9WfUf4wYgxEY+MVcNIlAXcClEA1SVSwz+lSWIGk3Ar55oy69aG2+onUYhxrfXve6j6jx3+9gX4/YCgKyeebxSuSDZqdXsJ4fyABJvdaUbVqfV8+XaWl/UYe3OYTIHPU0WVtYTg+d/YFl29dNkzxGVcveAVRPoE0Oz98yudPKVc/VjIvc9xyyTf/EEbkfEcQLtoRPNpylBqnrcYLYldQyOx1/fHvqyOm3OFNnmc6ObXwaViIKk3KCmeY7wP8fhzdixre24kSylD4kuw4tlot1KgNDKECGdZFjuUz6P7sd+uS4OOfqq6hujj/eFkatZKWJiZ/LIW9W8ObuNz92hJdEAkksn4Z0QbBbYYusbVunrXjYybxHfBNNNS8HrHGi0KqQ+3naxX9VmbQyrMR24NPsJ9ePqJb/sqW71/aqLum4agB9IVIYRqQU/ZVRtLTe1smevR4w9JZBSWMktSHOQwVKORxU1zEAluJR7+33XAPJVdPrtAnbXIwJZ5/aKXqsiqBEEoS5+junP7SX27/IrFpDNEp7naxmv+qrGvoEEKExTmmjddSOzUWbQfyw4KJ87WdzN1duif9evfff/Nqp+eHwYCoOgZZFazrp4pr3s2MgfMbmH15ug9UvfGAvM3XffKB76EdDiXoPqzF0piCV+jWrXNyjQsxMtNoq2gA9q1ucda7GXlMz/RhXeXPqsK39gl0n+q6a4HcmXpGODI+rpmREKTXUBv55hfdevc9Pm41u348+78AUEsDBBQAAgAIAGKU10QFZBpQTAAAAGoAAAAbAAAAdW5pdmVyc2FsL3VuaXZlcnNhbC5wbmcueG1ss7GvyM1RKEstKs7Mz7NVMtQzULK34+WyKShKLctMLVeoAIoBBSFASaHSVsnECMEtz0wpybBVMjc2RYhlpGamZ5TYKpmaIvTpA40EAFBLAQIAABQAAgAIADQDhETOggk37AIAAIgIAAAUAAAAAAAAAAEAAAAAAAAAAAB1bml2ZXJzYWwvcGxheWVyLnhtbFBLAQIAABQAAgAIAGKU10QfaFEaaC8AAM5MAAAXAAAAAAAAAAAAAAAAAB4DAAB1bml2ZXJzYWwvdW5pdmVyc2FsLnBuZ1BLAQIAABQAAgAIAGKU10QFZBpQTAAAAGoAAAAbAAAAAAAAAAEAAAAAALsyAAB1bml2ZXJzYWwvdW5pdmVyc2FsLnBuZy54bWxQSwUGAAAAAAMAAwDQAAAAQDMAAAAA"/>
  <p:tag name="ISPRING_PRESENTATION_TITLE" val="Мастер-класс по подготовке к олимпиадам по экономике1"/>
  <p:tag name="ISPRING_UUID" val="{D2E32A08-03AE-46F9-8E83-CE408DD8888F}"/>
  <p:tag name="ISPRING_RESOURCE_FOLDER" val="C:\Users\User\Documents\Мастер-класс по подготовке к олимпиадам по экономике2\"/>
  <p:tag name="ISPRING_PRESENTATION_PATH" val="C:\Users\User\Documents\Мастер-класс по подготовке к олимпиадам по экономике2.pptx"/>
  <p:tag name="ISPRING_PROJECT_FOLDER_UPDATED" val="1"/>
  <p:tag name="ISPRING_RESOURCE_PATHS_HASH_PRESENTER" val="468fabb3535c70bd9b43c1da52bde9ad9d8cd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999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HARACTER" val="CharacterId &quot;{be90ac72-4193-4fc1-9631-99ae3dc474c5}&quot;&#10;PoseId 59_026_kate.jpg&#10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6431</TotalTime>
  <Words>729</Words>
  <Application>Microsoft Office PowerPoint</Application>
  <PresentationFormat>Широкоэкранный</PresentationFormat>
  <Paragraphs>104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Мастер-класс «Математика плюс экономика».  </vt:lpstr>
      <vt:lpstr>Самое необходимое для решения задачи 19 и задач олимпиад по экономике</vt:lpstr>
      <vt:lpstr> Подробно о задачах на проценты</vt:lpstr>
      <vt:lpstr> Задачи на погашение кредита равными платежами. Общая формула.   </vt:lpstr>
      <vt:lpstr> Задачи на погашение кредита равными платежами. Общая формула (продолжение)  </vt:lpstr>
      <vt:lpstr>Задача 1.</vt:lpstr>
      <vt:lpstr>Решение</vt:lpstr>
      <vt:lpstr>Решение (продолжение)</vt:lpstr>
      <vt:lpstr>Решение (продолжение)</vt:lpstr>
      <vt:lpstr>Задача 2. </vt:lpstr>
      <vt:lpstr>Решение</vt:lpstr>
      <vt:lpstr>Презентация PowerPoint</vt:lpstr>
      <vt:lpstr>Задача 3 (Высшая проба) </vt:lpstr>
      <vt:lpstr>Решение</vt:lpstr>
      <vt:lpstr>Экономическое содержание задачи</vt:lpstr>
      <vt:lpstr>Презентация PowerPoint</vt:lpstr>
      <vt:lpstr>Квадратичная функция</vt:lpstr>
      <vt:lpstr>Квадратичная функция (ветви вниз)</vt:lpstr>
      <vt:lpstr>Презентация PowerPoint</vt:lpstr>
      <vt:lpstr>Задача</vt:lpstr>
      <vt:lpstr>Онлайн курсы по олимпиадной экономике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подготовке к олимпиадам по экономике1</dc:title>
  <dc:creator>User</dc:creator>
  <cp:lastModifiedBy>User</cp:lastModifiedBy>
  <cp:revision>98</cp:revision>
  <cp:lastPrinted>2014-10-23T13:29:58Z</cp:lastPrinted>
  <dcterms:created xsi:type="dcterms:W3CDTF">2014-10-04T07:27:20Z</dcterms:created>
  <dcterms:modified xsi:type="dcterms:W3CDTF">2014-12-07T17:33:43Z</dcterms:modified>
</cp:coreProperties>
</file>