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431A95-2D45-47EA-9072-C1EAA2DC0B81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AE04B4-20FE-41EC-90A7-1A85C2308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pull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000108"/>
            <a:ext cx="8501122" cy="3643338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Правописание </a:t>
            </a:r>
            <a:r>
              <a:rPr lang="ru-RU" sz="4800" dirty="0" smtClean="0">
                <a:solidFill>
                  <a:srgbClr val="FF0000"/>
                </a:solidFill>
              </a:rPr>
              <a:t>окончаний имён прилагательных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00B050"/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286544"/>
          </a:xfrm>
        </p:spPr>
        <p:txBody>
          <a:bodyPr/>
          <a:lstStyle/>
          <a:p>
            <a:r>
              <a:rPr lang="ru-RU" dirty="0" smtClean="0"/>
              <a:t>Рассмотрим таблицу и сделаем вывод, как проверить окончания имен  прилагательных</a:t>
            </a:r>
          </a:p>
          <a:p>
            <a:pPr>
              <a:buNone/>
            </a:pPr>
            <a:r>
              <a:rPr lang="ru-RU" dirty="0" smtClean="0"/>
              <a:t>    единственного числа, мужского рода: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И.п. (цветок)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Р.п. (цветка) как</a:t>
            </a:r>
            <a:r>
              <a:rPr lang="ru-RU" dirty="0" smtClean="0">
                <a:solidFill>
                  <a:srgbClr val="FF0000"/>
                </a:solidFill>
              </a:rPr>
              <a:t>ого</a:t>
            </a:r>
            <a:r>
              <a:rPr lang="ru-RU" dirty="0" smtClean="0"/>
              <a:t>? </a:t>
            </a:r>
            <a:r>
              <a:rPr lang="ru-RU" dirty="0"/>
              <a:t>н</a:t>
            </a:r>
            <a:r>
              <a:rPr lang="ru-RU" dirty="0" smtClean="0"/>
              <a:t>ов</a:t>
            </a:r>
            <a:r>
              <a:rPr lang="ru-RU" dirty="0" smtClean="0">
                <a:solidFill>
                  <a:srgbClr val="FF0000"/>
                </a:solidFill>
              </a:rPr>
              <a:t>ого</a:t>
            </a:r>
          </a:p>
          <a:p>
            <a:pPr>
              <a:buNone/>
            </a:pPr>
            <a:r>
              <a:rPr lang="ru-RU" dirty="0" smtClean="0"/>
              <a:t>    Д.п. (цветку) как</a:t>
            </a:r>
            <a:r>
              <a:rPr lang="ru-RU" dirty="0" smtClean="0">
                <a:solidFill>
                  <a:srgbClr val="FF0000"/>
                </a:solidFill>
              </a:rPr>
              <a:t>ому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ому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В.п. (цветок)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ый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Т.п. (цветком) как</a:t>
            </a:r>
            <a:r>
              <a:rPr lang="ru-RU" dirty="0" smtClean="0">
                <a:solidFill>
                  <a:srgbClr val="FF0000"/>
                </a:solidFill>
              </a:rPr>
              <a:t>им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ым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П.п. (о цветке) о как</a:t>
            </a:r>
            <a:r>
              <a:rPr lang="ru-RU" dirty="0" smtClean="0">
                <a:solidFill>
                  <a:srgbClr val="FF0000"/>
                </a:solidFill>
              </a:rPr>
              <a:t>ом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ом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636912"/>
            <a:ext cx="235745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rgbClr val="00B050"/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286544"/>
          </a:xfrm>
        </p:spPr>
        <p:txBody>
          <a:bodyPr/>
          <a:lstStyle/>
          <a:p>
            <a:r>
              <a:rPr lang="ru-RU" dirty="0" smtClean="0"/>
              <a:t>Рассмотрим таблицу и сделаем вывод, как проверить окончания имен  прилагательных</a:t>
            </a:r>
          </a:p>
          <a:p>
            <a:pPr>
              <a:buNone/>
            </a:pPr>
            <a:r>
              <a:rPr lang="ru-RU" dirty="0" smtClean="0"/>
              <a:t>    единственного числа, женского рода: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И.п. (роза) как</a:t>
            </a:r>
            <a:r>
              <a:rPr lang="ru-RU" dirty="0" smtClean="0">
                <a:solidFill>
                  <a:srgbClr val="FF0000"/>
                </a:solidFill>
              </a:rPr>
              <a:t>ая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ая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Р.п. (розы)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Д.п. (розе)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В.п. (розу) как</a:t>
            </a:r>
            <a:r>
              <a:rPr lang="ru-RU" dirty="0" smtClean="0">
                <a:solidFill>
                  <a:srgbClr val="FF0000"/>
                </a:solidFill>
              </a:rPr>
              <a:t>ую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ую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Т.п. (розой)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П.п.( о розе) как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ой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780928"/>
            <a:ext cx="235745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00B050"/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8572560" cy="5929354"/>
          </a:xfrm>
        </p:spPr>
        <p:txBody>
          <a:bodyPr/>
          <a:lstStyle/>
          <a:p>
            <a:r>
              <a:rPr lang="ru-RU" dirty="0" smtClean="0"/>
              <a:t>Рассмотрим таблицу и сделаем вывод, как проверить окончания имен  прилагательных</a:t>
            </a:r>
          </a:p>
          <a:p>
            <a:pPr>
              <a:buNone/>
            </a:pPr>
            <a:r>
              <a:rPr lang="ru-RU" dirty="0" smtClean="0"/>
              <a:t>    единственного числа, среднего рода: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И.п.  (солнце) как</a:t>
            </a:r>
            <a:r>
              <a:rPr lang="ru-RU" dirty="0" smtClean="0">
                <a:solidFill>
                  <a:srgbClr val="FF0000"/>
                </a:solidFill>
              </a:rPr>
              <a:t>ое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ое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Р.п. (солнца) как</a:t>
            </a:r>
            <a:r>
              <a:rPr lang="ru-RU" dirty="0" smtClean="0">
                <a:solidFill>
                  <a:srgbClr val="FF0000"/>
                </a:solidFill>
              </a:rPr>
              <a:t>ого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ого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Д.п. (солнцу) как</a:t>
            </a:r>
            <a:r>
              <a:rPr lang="ru-RU" dirty="0" smtClean="0">
                <a:solidFill>
                  <a:srgbClr val="FF0000"/>
                </a:solidFill>
              </a:rPr>
              <a:t>ому</a:t>
            </a:r>
            <a:r>
              <a:rPr lang="ru-RU" dirty="0" smtClean="0"/>
              <a:t>? новому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В.п. (солнце) как</a:t>
            </a:r>
            <a:r>
              <a:rPr lang="ru-RU" dirty="0" smtClean="0">
                <a:solidFill>
                  <a:srgbClr val="FF0000"/>
                </a:solidFill>
              </a:rPr>
              <a:t>ое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ое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Т.п. (солнцем) как</a:t>
            </a:r>
            <a:r>
              <a:rPr lang="ru-RU" dirty="0" smtClean="0">
                <a:solidFill>
                  <a:srgbClr val="FF0000"/>
                </a:solidFill>
              </a:rPr>
              <a:t>им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ым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П.п. (о солнце) о как</a:t>
            </a:r>
            <a:r>
              <a:rPr lang="ru-RU" dirty="0" smtClean="0">
                <a:solidFill>
                  <a:srgbClr val="FF0000"/>
                </a:solidFill>
              </a:rPr>
              <a:t>ом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ом</a:t>
            </a:r>
          </a:p>
          <a:p>
            <a:endParaRPr lang="ru-RU" dirty="0"/>
          </a:p>
        </p:txBody>
      </p:sp>
      <p:pic>
        <p:nvPicPr>
          <p:cNvPr id="6146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786059"/>
            <a:ext cx="235745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84000"/>
              </a:srgb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572560" cy="6143668"/>
          </a:xfrm>
        </p:spPr>
        <p:txBody>
          <a:bodyPr/>
          <a:lstStyle/>
          <a:p>
            <a:r>
              <a:rPr lang="ru-RU" dirty="0" smtClean="0"/>
              <a:t>Рассмотрим таблицу и сделаем вывод, как проверить окончания имен  прилагательных множественного числа.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И.п. (пчёлы) как</a:t>
            </a:r>
            <a:r>
              <a:rPr lang="ru-RU" dirty="0" smtClean="0">
                <a:solidFill>
                  <a:srgbClr val="FF0000"/>
                </a:solidFill>
              </a:rPr>
              <a:t>ие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ые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Р.п. (пчёл) как</a:t>
            </a:r>
            <a:r>
              <a:rPr lang="ru-RU" dirty="0" smtClean="0">
                <a:solidFill>
                  <a:srgbClr val="FF0000"/>
                </a:solidFill>
              </a:rPr>
              <a:t>их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ых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Д.п.(пчёлам) как</a:t>
            </a:r>
            <a:r>
              <a:rPr lang="ru-RU" dirty="0" smtClean="0">
                <a:solidFill>
                  <a:srgbClr val="FF0000"/>
                </a:solidFill>
              </a:rPr>
              <a:t>им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ым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В.п. (пчёл) как</a:t>
            </a:r>
            <a:r>
              <a:rPr lang="ru-RU" dirty="0" smtClean="0">
                <a:solidFill>
                  <a:srgbClr val="FF0000"/>
                </a:solidFill>
              </a:rPr>
              <a:t>их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ых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Т.п. (пчёлами) как</a:t>
            </a:r>
            <a:r>
              <a:rPr lang="ru-RU" dirty="0" smtClean="0">
                <a:solidFill>
                  <a:srgbClr val="FF0000"/>
                </a:solidFill>
              </a:rPr>
              <a:t>ими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ыми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П.п. (о пчёлах) о как</a:t>
            </a:r>
            <a:r>
              <a:rPr lang="ru-RU" dirty="0" smtClean="0">
                <a:solidFill>
                  <a:srgbClr val="FF0000"/>
                </a:solidFill>
              </a:rPr>
              <a:t>их</a:t>
            </a:r>
            <a:r>
              <a:rPr lang="ru-RU" dirty="0" smtClean="0"/>
              <a:t>? нов</a:t>
            </a:r>
            <a:r>
              <a:rPr lang="ru-RU" dirty="0" smtClean="0">
                <a:solidFill>
                  <a:srgbClr val="FF0000"/>
                </a:solidFill>
              </a:rPr>
              <a:t>ых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4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852936"/>
            <a:ext cx="235745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84000"/>
              </a:srgb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715436" cy="5429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Сделайте, пожалуйста, вывод, можно ли безударные окончания имён прилагательных проверять ударным окончанием вопроса?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284984"/>
            <a:ext cx="235745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8572560" cy="5786478"/>
          </a:xfrm>
        </p:spPr>
        <p:txBody>
          <a:bodyPr/>
          <a:lstStyle/>
          <a:p>
            <a:r>
              <a:rPr lang="ru-RU" dirty="0" smtClean="0"/>
              <a:t>Обрати внимание! В именительном падеже мужского рода имена прилагательные имеют окончания </a:t>
            </a:r>
            <a:r>
              <a:rPr lang="ru-RU" dirty="0" smtClean="0">
                <a:solidFill>
                  <a:srgbClr val="FF0000"/>
                </a:solidFill>
              </a:rPr>
              <a:t>–ой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err="1" smtClean="0">
                <a:solidFill>
                  <a:srgbClr val="FF0000"/>
                </a:solidFill>
              </a:rPr>
              <a:t>ый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err="1" smtClean="0">
                <a:solidFill>
                  <a:srgbClr val="FF0000"/>
                </a:solidFill>
              </a:rPr>
              <a:t>ий</a:t>
            </a:r>
            <a:r>
              <a:rPr lang="ru-RU" dirty="0" smtClean="0"/>
              <a:t>. Если ты сомневаешься, какое окончание-  </a:t>
            </a:r>
            <a:r>
              <a:rPr lang="ru-RU" dirty="0" smtClean="0">
                <a:solidFill>
                  <a:srgbClr val="FF0000"/>
                </a:solidFill>
              </a:rPr>
              <a:t>-ой </a:t>
            </a:r>
            <a:r>
              <a:rPr lang="ru-RU" dirty="0" smtClean="0"/>
              <a:t>или 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err="1" smtClean="0">
                <a:solidFill>
                  <a:srgbClr val="FF0000"/>
                </a:solidFill>
              </a:rPr>
              <a:t>ый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нужно выбрать в </a:t>
            </a:r>
          </a:p>
          <a:p>
            <a:pPr>
              <a:buNone/>
            </a:pPr>
            <a:r>
              <a:rPr lang="ru-RU" dirty="0" smtClean="0"/>
              <a:t>    именительном </a:t>
            </a:r>
          </a:p>
          <a:p>
            <a:pPr>
              <a:buNone/>
            </a:pPr>
            <a:r>
              <a:rPr lang="ru-RU" dirty="0" smtClean="0"/>
              <a:t>    падеже мужского рода, </a:t>
            </a:r>
          </a:p>
          <a:p>
            <a:pPr>
              <a:buNone/>
            </a:pPr>
            <a:r>
              <a:rPr lang="ru-RU" dirty="0" smtClean="0"/>
              <a:t>    посмотри в словарь.</a:t>
            </a:r>
          </a:p>
          <a:p>
            <a:pPr>
              <a:buNone/>
            </a:pPr>
            <a:r>
              <a:rPr lang="ru-RU" i="1" dirty="0" smtClean="0"/>
              <a:t>    как</a:t>
            </a:r>
            <a:r>
              <a:rPr lang="ru-RU" i="1" dirty="0" smtClean="0">
                <a:solidFill>
                  <a:srgbClr val="FF0000"/>
                </a:solidFill>
              </a:rPr>
              <a:t>ой</a:t>
            </a:r>
            <a:r>
              <a:rPr lang="ru-RU" i="1" dirty="0" smtClean="0"/>
              <a:t>?- нов</a:t>
            </a:r>
            <a:r>
              <a:rPr lang="ru-RU" i="1" dirty="0" smtClean="0">
                <a:solidFill>
                  <a:srgbClr val="FF0000"/>
                </a:solidFill>
              </a:rPr>
              <a:t>ый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9226" name="Picture 10" descr="E:\день\2ff8aef9d867adb29ddacd70cb0dea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420888"/>
            <a:ext cx="2601449" cy="389734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01122" cy="62865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Не </a:t>
            </a:r>
            <a:r>
              <a:rPr lang="ru-RU" dirty="0" smtClean="0"/>
              <a:t>забывай, что </a:t>
            </a:r>
            <a:endParaRPr lang="ru-RU" b="1" i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i="1" dirty="0">
                <a:solidFill>
                  <a:schemeClr val="tx2"/>
                </a:solidFill>
              </a:rPr>
              <a:t> </a:t>
            </a:r>
            <a:r>
              <a:rPr lang="ru-RU" b="1" i="1" dirty="0" smtClean="0">
                <a:solidFill>
                  <a:schemeClr val="tx2"/>
                </a:solidFill>
              </a:rPr>
              <a:t>   безударные окончания имён прилагательных можно проверить по окончаниям вопросов, поставленных к ним</a:t>
            </a:r>
            <a:endParaRPr lang="ru-RU" b="1" i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</a:rPr>
              <a:t>     </a:t>
            </a:r>
            <a:r>
              <a:rPr lang="ru-RU" dirty="0" smtClean="0"/>
              <a:t>например: </a:t>
            </a:r>
            <a:endParaRPr lang="ru-RU" i="1" dirty="0" smtClean="0"/>
          </a:p>
          <a:p>
            <a:pPr>
              <a:buNone/>
            </a:pPr>
            <a:r>
              <a:rPr lang="ru-RU" b="1" i="1" dirty="0">
                <a:solidFill>
                  <a:schemeClr val="tx2"/>
                </a:solidFill>
              </a:rPr>
              <a:t> </a:t>
            </a:r>
            <a:r>
              <a:rPr lang="ru-RU" b="1" i="1" dirty="0" smtClean="0">
                <a:solidFill>
                  <a:schemeClr val="tx2"/>
                </a:solidFill>
              </a:rPr>
              <a:t>    к окну (как</a:t>
            </a:r>
            <a:r>
              <a:rPr lang="ru-RU" b="1" i="1" dirty="0" smtClean="0">
                <a:solidFill>
                  <a:srgbClr val="C00000"/>
                </a:solidFill>
              </a:rPr>
              <a:t>ому</a:t>
            </a:r>
            <a:r>
              <a:rPr lang="ru-RU" b="1" i="1" dirty="0" smtClean="0">
                <a:solidFill>
                  <a:schemeClr val="tx2"/>
                </a:solidFill>
              </a:rPr>
              <a:t>?) широк</a:t>
            </a:r>
            <a:r>
              <a:rPr lang="ru-RU" b="1" i="1" dirty="0" smtClean="0">
                <a:solidFill>
                  <a:srgbClr val="C00000"/>
                </a:solidFill>
              </a:rPr>
              <a:t>ому</a:t>
            </a:r>
          </a:p>
        </p:txBody>
      </p:sp>
      <p:pic>
        <p:nvPicPr>
          <p:cNvPr id="4" name="Picture 10" descr="E:\день\2ff8aef9d867adb29ddacd70cb0dea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429000"/>
            <a:ext cx="1881369" cy="281856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ru-RU" dirty="0" smtClean="0"/>
              <a:t>После </a:t>
            </a:r>
            <a:r>
              <a:rPr lang="ru-RU" b="1" i="1" dirty="0" smtClean="0">
                <a:solidFill>
                  <a:srgbClr val="FF0000"/>
                </a:solidFill>
              </a:rPr>
              <a:t>шипящих</a:t>
            </a:r>
            <a:r>
              <a:rPr lang="ru-RU" dirty="0" smtClean="0"/>
              <a:t> и </a:t>
            </a:r>
            <a:r>
              <a:rPr lang="ru-RU" b="1" i="1" dirty="0" err="1" smtClean="0">
                <a:solidFill>
                  <a:srgbClr val="FF0000"/>
                </a:solidFill>
              </a:rPr>
              <a:t>ц</a:t>
            </a:r>
            <a:r>
              <a:rPr lang="ru-RU" dirty="0" smtClean="0"/>
              <a:t> в окончаниях имен прилагательных 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под ударением </a:t>
            </a:r>
            <a:r>
              <a:rPr lang="ru-RU" dirty="0" smtClean="0"/>
              <a:t>пишется буква </a:t>
            </a:r>
            <a:r>
              <a:rPr lang="ru-RU" b="1" i="1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, 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без ударения </a:t>
            </a:r>
            <a:r>
              <a:rPr lang="ru-RU" dirty="0" smtClean="0"/>
              <a:t>пишется буква </a:t>
            </a:r>
            <a:r>
              <a:rPr lang="ru-RU" b="1" i="1" dirty="0" smtClean="0">
                <a:solidFill>
                  <a:srgbClr val="FF0000"/>
                </a:solidFill>
              </a:rPr>
              <a:t>е.</a:t>
            </a:r>
          </a:p>
          <a:p>
            <a:pPr>
              <a:buNone/>
            </a:pPr>
            <a:r>
              <a:rPr lang="ru-RU" dirty="0" smtClean="0"/>
              <a:t>    больш</a:t>
            </a:r>
            <a:r>
              <a:rPr lang="ru-RU" b="1" i="1" dirty="0" smtClean="0">
                <a:solidFill>
                  <a:srgbClr val="FF0000"/>
                </a:solidFill>
              </a:rPr>
              <a:t>ого </a:t>
            </a:r>
            <a:r>
              <a:rPr lang="ru-RU" dirty="0" smtClean="0"/>
              <a:t>        хорош</a:t>
            </a:r>
            <a:r>
              <a:rPr lang="ru-RU" b="1" i="1" dirty="0" smtClean="0">
                <a:solidFill>
                  <a:srgbClr val="FF0000"/>
                </a:solidFill>
              </a:rPr>
              <a:t>его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E:\день\17bbf138aa3cf86a3dcc93d0b975cbf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08920"/>
            <a:ext cx="3094915" cy="271977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414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Олег</cp:lastModifiedBy>
  <cp:revision>21</cp:revision>
  <dcterms:created xsi:type="dcterms:W3CDTF">2010-04-18T07:11:50Z</dcterms:created>
  <dcterms:modified xsi:type="dcterms:W3CDTF">2013-11-13T15:54:29Z</dcterms:modified>
</cp:coreProperties>
</file>