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0" r:id="rId5"/>
    <p:sldId id="260" r:id="rId6"/>
    <p:sldId id="261" r:id="rId7"/>
    <p:sldId id="262" r:id="rId8"/>
    <p:sldId id="259" r:id="rId9"/>
    <p:sldId id="263" r:id="rId10"/>
    <p:sldId id="264" r:id="rId11"/>
    <p:sldId id="265" r:id="rId12"/>
    <p:sldId id="266" r:id="rId13"/>
    <p:sldId id="276" r:id="rId14"/>
    <p:sldId id="267" r:id="rId15"/>
    <p:sldId id="269" r:id="rId16"/>
    <p:sldId id="270" r:id="rId17"/>
    <p:sldId id="271" r:id="rId18"/>
    <p:sldId id="272" r:id="rId19"/>
    <p:sldId id="277" r:id="rId20"/>
    <p:sldId id="278" r:id="rId21"/>
    <p:sldId id="279" r:id="rId22"/>
    <p:sldId id="27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Лексика </a:t>
            </a:r>
            <a:r>
              <a:rPr lang="ru-RU" dirty="0" smtClean="0"/>
              <a:t>и фразеология. Обобщение.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2) Какое из приведённых ниже слов (сочетаний слов) должно стоять на месте пропуска в третьем (3) предложении текста? Выпишите это слово (сочетание слов).</a:t>
            </a:r>
          </a:p>
          <a:p>
            <a:r>
              <a:rPr lang="ru-RU" dirty="0" smtClean="0"/>
              <a:t>Наоборот,</a:t>
            </a:r>
          </a:p>
          <a:p>
            <a:r>
              <a:rPr lang="ru-RU" dirty="0" smtClean="0"/>
              <a:t>Однако</a:t>
            </a:r>
          </a:p>
          <a:p>
            <a:r>
              <a:rPr lang="ru-RU" dirty="0" smtClean="0"/>
              <a:t>Так как</a:t>
            </a:r>
          </a:p>
          <a:p>
            <a:r>
              <a:rPr lang="ru-RU" dirty="0" smtClean="0"/>
              <a:t>Например,</a:t>
            </a:r>
          </a:p>
          <a:p>
            <a:r>
              <a:rPr lang="ru-RU" dirty="0" smtClean="0"/>
              <a:t>Несмотря на это,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Прочитайте фрагмент словарной статьи, в которой приводятся значения слова НИЖНИЙ. Определите значение, в котором это слово употреблено </a:t>
            </a:r>
            <a:br>
              <a:rPr lang="ru-RU" dirty="0" smtClean="0"/>
            </a:br>
            <a:r>
              <a:rPr lang="ru-RU" dirty="0" smtClean="0"/>
              <a:t>в третьем (3) предложении текста. Выпишите цифру, соответствующую этому значению в приведённом фрагменте словарной статьи.</a:t>
            </a:r>
          </a:p>
          <a:p>
            <a:pPr>
              <a:buNone/>
            </a:pPr>
            <a:r>
              <a:rPr lang="ru-RU" b="1" dirty="0" smtClean="0"/>
              <a:t>НИЖНИЙ</a:t>
            </a:r>
            <a:r>
              <a:rPr lang="ru-RU" dirty="0" smtClean="0"/>
              <a:t>, -</a:t>
            </a:r>
            <a:r>
              <a:rPr lang="ru-RU" dirty="0" err="1" smtClean="0"/>
              <a:t>яя</a:t>
            </a:r>
            <a:r>
              <a:rPr lang="ru-RU" dirty="0" smtClean="0"/>
              <a:t>, -ее.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Расположенный внизу. </a:t>
            </a:r>
            <a:r>
              <a:rPr lang="ru-RU" i="1" dirty="0" smtClean="0"/>
              <a:t>Нижняя ступенька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Расположенный близко к устью, к низменным местам. </a:t>
            </a:r>
            <a:r>
              <a:rPr lang="ru-RU" i="1" dirty="0" smtClean="0"/>
              <a:t>Нижнее течение реки.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Об одежде: носимый под платьем или непосредственно на теле. </a:t>
            </a:r>
            <a:r>
              <a:rPr lang="ru-RU" i="1" dirty="0" smtClean="0"/>
              <a:t>Нижнее бельё.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Образующий низший предел диапазона голоса или инструмента (спец.). </a:t>
            </a:r>
            <a:r>
              <a:rPr lang="ru-RU" i="1" dirty="0" smtClean="0"/>
              <a:t>Н. регистр.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8929718" cy="68580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1)Я знала замечательную писательницу. (2)Её звали Тамара Григорьевна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Габбе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 (3)Она сказала мне однажды: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– В жизни много испытаний. (4)Их не перечислишь. (5)Но вот три, они встречаются часто. (6)Первое – испытание нуждой. (7)Второе – благополучием, славой. (8)А третье испытание – страхом. (9)И не только тем страхом, который узнаёт человек на войне, а страхом, который настигает его в обычной, мирной жизни.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(10)Что же это за страх, который не грозит ни смертью, ни увечьем? (11)Не выдумка ли он? (12)Нет, не выдумка. (13)Страх многолик, иногда он поражает бесстрашных.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(14)«Удивительное дело, – писал поэт-декабрист Рылеев, – мы не страшимся умирать на полях битв, но слово боимся сказать в пользу справедливости».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(15)С тех пор как написаны эти слова, прошло много лет, но есть живучие болезни души.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(16)Человек прошёл войну как герой. (17)Он ходил в разведку, где каждый шаг грозил ему гибелью. (18)Он воевал в воздухе и под водой, он не бегал от опасности, бесстрашно шёл ей навстречу. (19)И вот война кончилась, человек вернулся домой. (20)К своей семье, к своей мирной работе. (21)Он работал так же хорошо, как и воевал: со страстью отдавая все силы, не жалея здоровья. (22)Но когда по навету клеветника сняли с работы его друга, человека, которого он знал, как себя, в невиновности которого он был убеждён, как в своей собственной, он не вступился. (23)Он, не боявшийся ни пуль, ни танков, испугался. (24)Он не страшился смерти на поле битвы, но побоялся сказать слово в пользу справедливости.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(25)Мальчишка разбил стекло.  (26)Кто это сделал? – спрашивает учитель.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(27)Мальчишка молчит. (28)Он не боится слететь на лыжах с самой головокружительной горы. (29)Он не боится переплыть незнакомую реку, полную коварных воронок. (30)Но он боится сказать: «Стекло разбил я».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(31)Чего он боится? (32)Ведь летя с горы, он может свернуть себе шею. (33)Переплывая реку, может утонуть. (34)Слова «это сделал я» не грозят ему смертью. (35)Почему же он боится их произнести?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(36)Я слышала, как очень храбрый человек, прошедший войну, сказал однажды: «Бывало страшно, очень страшно».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(37)Он говорил правду: ему бывало страшно. (38)Но он умел преодолеть свой страх и делал то, что велел ему долг: он сражался.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(39)В мирной жизни, конечно, тоже может быть страшно.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(40)Я скажу правду, а меня за это исключат из школы... (41)Скажу правду – уволят с работы... (42)Уж лучше промолчу.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858280" cy="664371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(43)Много пословиц есть на свете, которые оправдывают молчание, и, пожалуй, самая выразительная: «Моя хата с краю». (44)Но хат, которые были бы с краю, нет.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(45)Мы все в ответе за то, что делается вокруг нас. (46)В ответе за всё плохое и за всё хорошее. (47)И не надо думать, будто настоящее испытание приходит к человеку только в какие-то особые, роковые минуты: на войне, во время какой-нибудь катастрофы. (48)Нет, не только в исключительных обстоятельствах, не только в час смертельной опасности, под пулей испытывается человеческое мужество. (49)Оно испытывается постоянно,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самых обычных житейских делах.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(50)Мужество бывает одно. (51)Оно требует, чтобы человек умел преодолевать в себе обезьяну всегда: в бою, на улице, на собрании. (52)Ведь слово «мужество» не имеет множественного числа. (53)Оно в любых условиях одно.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(По Ф.А. Вигдоровой*)</a:t>
            </a: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* 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Фрида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Абрамовна Вигдорова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(1915–1965) – советская писательница, журналист.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Какие из высказываний соответствуют содержанию текста? Укажите номера ответов.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По мнению Рылеева, даже среди бесстрашных людей есть те, кто испугается сказать слово в пользу справедливости.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Мальчик, бесстрашно спускающийся с гор на лыжах и переплывающий незнакомые реки, не смог признаться в том, что он разбил стекло.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Человек, прошедший войну как герой, всегда заступится за своего друга, которого оклеветали, так как ничего не боится.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Несмотря на то, что страх многолик, настоящий страх бывает только на войне, в мирной жизни бояться нечего.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5)</a:t>
            </a:r>
            <a:r>
              <a:rPr lang="ru-RU" dirty="0" smtClean="0"/>
              <a:t> В жизни много испытаний, но сложнее всего преодолеть «в себе обезьяну» и проявить мужество в житейских делах.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Какие из перечисленных утверждений являются верными? Укажите номера ответов.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В предложениях 3–9 представлено повествование.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В предложениях 12–13 содержится ответ на вопросы, поставленные </a:t>
            </a:r>
            <a:br>
              <a:rPr lang="ru-RU" dirty="0" smtClean="0"/>
            </a:br>
            <a:r>
              <a:rPr lang="ru-RU" dirty="0" smtClean="0"/>
              <a:t>в предложениях 10–11.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В предложениях 31–35 содержится рассуждение.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В предложениях 40–42 представлено рассуждение.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5)</a:t>
            </a:r>
            <a:r>
              <a:rPr lang="ru-RU" dirty="0" smtClean="0"/>
              <a:t> В предложениях 50–53 представлено описание.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r>
              <a:rPr lang="ru-RU" dirty="0" smtClean="0"/>
              <a:t>Из предложений 44–47 выпишите антонимы (антонимическую пару).</a:t>
            </a:r>
          </a:p>
          <a:p>
            <a:r>
              <a:rPr lang="ru-RU" dirty="0" smtClean="0"/>
              <a:t> Среди предложений 34–42 найдите такое, которое связано с предыдущим </a:t>
            </a:r>
            <a:br>
              <a:rPr lang="ru-RU" dirty="0" smtClean="0"/>
            </a:br>
            <a:r>
              <a:rPr lang="ru-RU" dirty="0" smtClean="0"/>
              <a:t>с помощью личного местоимения и лексического повтора. Напишите номер этого предложения.</a:t>
            </a:r>
          </a:p>
          <a:p>
            <a:pPr>
              <a:buNone/>
            </a:pP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 «Ф.А. Вигдорова говорит о сложных явлениях в нашей повседневной жизни, неслучайно ведущим приёмом в тексте становится (А)__________ (предложения 24, 29</a:t>
            </a:r>
            <a:r>
              <a:rPr lang="ru-RU" dirty="0" smtClean="0"/>
              <a:t>–</a:t>
            </a:r>
            <a:r>
              <a:rPr lang="ru-RU" b="1" dirty="0" smtClean="0"/>
              <a:t>30). Акцентировать внимание читателей на важных мыслях автору помогает ещё один приём </a:t>
            </a:r>
            <a:r>
              <a:rPr lang="ru-RU" dirty="0" smtClean="0"/>
              <a:t>–</a:t>
            </a:r>
            <a:r>
              <a:rPr lang="ru-RU" b="1" dirty="0" smtClean="0"/>
              <a:t> (Б)__________ (предложения 17</a:t>
            </a:r>
            <a:r>
              <a:rPr lang="ru-RU" dirty="0" smtClean="0"/>
              <a:t>–</a:t>
            </a:r>
            <a:r>
              <a:rPr lang="ru-RU" b="1" dirty="0" smtClean="0"/>
              <a:t>18, 28</a:t>
            </a:r>
            <a:r>
              <a:rPr lang="ru-RU" dirty="0" smtClean="0"/>
              <a:t>–</a:t>
            </a:r>
            <a:r>
              <a:rPr lang="ru-RU" b="1" dirty="0" smtClean="0"/>
              <a:t>29). Искреннюю взволнованность автора и неравнодушное отношение к проблеме, поставленной в тексте, передают синтаксическое средство </a:t>
            </a:r>
            <a:r>
              <a:rPr lang="ru-RU" dirty="0" smtClean="0"/>
              <a:t>–</a:t>
            </a:r>
            <a:r>
              <a:rPr lang="ru-RU" b="1" dirty="0" smtClean="0"/>
              <a:t> (В)__________ («как себя», «как в своей собственной» </a:t>
            </a:r>
            <a:br>
              <a:rPr lang="ru-RU" b="1" dirty="0" smtClean="0"/>
            </a:br>
            <a:r>
              <a:rPr lang="ru-RU" b="1" dirty="0" smtClean="0"/>
              <a:t>в предложении 22) и троп </a:t>
            </a:r>
            <a:r>
              <a:rPr lang="ru-RU" dirty="0" smtClean="0"/>
              <a:t>–</a:t>
            </a:r>
            <a:r>
              <a:rPr lang="ru-RU" b="1" dirty="0" smtClean="0"/>
              <a:t> (Г)__________ («</a:t>
            </a:r>
            <a:r>
              <a:rPr lang="ru-RU" b="1" i="1" dirty="0" smtClean="0"/>
              <a:t>головокружительной</a:t>
            </a:r>
            <a:r>
              <a:rPr lang="ru-RU" b="1" dirty="0" smtClean="0"/>
              <a:t> горы» </a:t>
            </a:r>
            <a:br>
              <a:rPr lang="ru-RU" b="1" dirty="0" smtClean="0"/>
            </a:br>
            <a:r>
              <a:rPr lang="ru-RU" b="1" dirty="0" smtClean="0"/>
              <a:t>в предложении 28, «</a:t>
            </a:r>
            <a:r>
              <a:rPr lang="ru-RU" b="1" i="1" dirty="0" smtClean="0"/>
              <a:t>коварных</a:t>
            </a:r>
            <a:r>
              <a:rPr lang="ru-RU" b="1" dirty="0" smtClean="0"/>
              <a:t> воронок» в предложении 29)».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</a:t>
            </a:r>
            <a:r>
              <a:rPr lang="ru-RU" b="1" u="sng" dirty="0" smtClean="0"/>
              <a:t>Список терминов:</a:t>
            </a:r>
          </a:p>
          <a:p>
            <a:pPr>
              <a:buNone/>
            </a:pPr>
            <a:r>
              <a:rPr lang="ru-RU" b="1" dirty="0" smtClean="0"/>
              <a:t>1)</a:t>
            </a:r>
            <a:r>
              <a:rPr lang="ru-RU" dirty="0" smtClean="0"/>
              <a:t> вводное слово</a:t>
            </a:r>
          </a:p>
          <a:p>
            <a:pPr>
              <a:buNone/>
            </a:pPr>
            <a:r>
              <a:rPr lang="ru-RU" b="1" dirty="0" smtClean="0"/>
              <a:t>2)</a:t>
            </a:r>
            <a:r>
              <a:rPr lang="ru-RU" dirty="0" smtClean="0"/>
              <a:t> книжная лексика</a:t>
            </a:r>
          </a:p>
          <a:p>
            <a:pPr>
              <a:buNone/>
            </a:pPr>
            <a:r>
              <a:rPr lang="ru-RU" b="1" dirty="0" smtClean="0"/>
              <a:t>3)</a:t>
            </a:r>
            <a:r>
              <a:rPr lang="ru-RU" dirty="0" smtClean="0"/>
              <a:t> анафора</a:t>
            </a:r>
          </a:p>
          <a:p>
            <a:pPr>
              <a:buNone/>
            </a:pPr>
            <a:r>
              <a:rPr lang="ru-RU" b="1" dirty="0" smtClean="0"/>
              <a:t>4)</a:t>
            </a:r>
            <a:r>
              <a:rPr lang="ru-RU" dirty="0" smtClean="0"/>
              <a:t> олицетворение</a:t>
            </a:r>
          </a:p>
          <a:p>
            <a:pPr>
              <a:buNone/>
            </a:pPr>
            <a:r>
              <a:rPr lang="ru-RU" b="1" dirty="0" smtClean="0"/>
              <a:t>5)</a:t>
            </a:r>
            <a:r>
              <a:rPr lang="ru-RU" dirty="0" smtClean="0"/>
              <a:t> противопоставление</a:t>
            </a:r>
          </a:p>
          <a:p>
            <a:pPr>
              <a:buNone/>
            </a:pPr>
            <a:r>
              <a:rPr lang="ru-RU" b="1" dirty="0" smtClean="0"/>
              <a:t>6)</a:t>
            </a:r>
            <a:r>
              <a:rPr lang="ru-RU" dirty="0" smtClean="0"/>
              <a:t> разговорная лексика</a:t>
            </a:r>
          </a:p>
          <a:p>
            <a:pPr>
              <a:buNone/>
            </a:pPr>
            <a:r>
              <a:rPr lang="ru-RU" b="1" dirty="0" smtClean="0"/>
              <a:t>7)</a:t>
            </a:r>
            <a:r>
              <a:rPr lang="ru-RU" dirty="0" smtClean="0"/>
              <a:t> синонимы</a:t>
            </a:r>
          </a:p>
          <a:p>
            <a:pPr>
              <a:buNone/>
            </a:pPr>
            <a:r>
              <a:rPr lang="ru-RU" b="1" dirty="0" smtClean="0"/>
              <a:t>8)</a:t>
            </a:r>
            <a:r>
              <a:rPr lang="ru-RU" dirty="0" smtClean="0"/>
              <a:t> эпитет</a:t>
            </a:r>
          </a:p>
          <a:p>
            <a:pPr>
              <a:buNone/>
            </a:pPr>
            <a:r>
              <a:rPr lang="ru-RU" b="1" dirty="0" smtClean="0"/>
              <a:t>9)</a:t>
            </a:r>
            <a:r>
              <a:rPr lang="ru-RU" dirty="0" smtClean="0"/>
              <a:t> сравнительный оборот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(24)Он не страшился смерти на поле битвы, но побоялся сказать слово в пользу справедливости. (29)Он не боится переплыть незнакомую реку, полную коварных воронок. (30)Но он боится сказать: «Стекло разбил я».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Орфоэпическая разминка.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Записать, поставить ударения</a:t>
            </a:r>
          </a:p>
          <a:p>
            <a:pPr>
              <a:buNone/>
            </a:pPr>
            <a:r>
              <a:rPr lang="ru-RU" dirty="0" smtClean="0"/>
              <a:t>Дефис, диспансер, договоренность, документ, досуг, добрала, добралась, дождалась, дешевизна, (он) дозвонится, дозвонятся, довезенный, добела, доверху, донельзя, донизу, досуха,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17)Он ходил в разведку, где каждый шаг грозил ему гибелью. (18)Он воевал в воздухе и под водой, он не бегал от опасности, бесстрашно шёл ей навстречу.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(28)Он не боится слететь на лыжах с самой головокружительной горы. (29)Он не боится переплыть незнакомую реку, полную коварных воронок.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(22)Но когда по навету клеветника сняли с работы его друга, человека, которого он знал, как себя, в невиновности которого он был убеждён, как в своей собственной, он не вступился.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25. Напишите сочинение по прочитанному тексту.</a:t>
            </a:r>
          </a:p>
          <a:p>
            <a:r>
              <a:rPr lang="ru-RU" u="sng" dirty="0" smtClean="0"/>
              <a:t>Сформулируйте</a:t>
            </a:r>
            <a:r>
              <a:rPr lang="ru-RU" dirty="0" smtClean="0"/>
              <a:t> и прокомментируйте одну из проблем, поставленных автором текста (избегайте чрезмерного цитирования).</a:t>
            </a:r>
          </a:p>
          <a:p>
            <a:r>
              <a:rPr lang="ru-RU" u="sng" dirty="0" smtClean="0"/>
              <a:t>Сформулируйте</a:t>
            </a:r>
            <a:r>
              <a:rPr lang="ru-RU" dirty="0" smtClean="0"/>
              <a:t> позицию автора (рассказчика). Напишите, согласны или не согласны Вы с точкой зрения автора прочитанного текста. Объясните почему. Своё мнение аргументируйте, опираясь в первую очередь на читательский опыт, а также на знания и жизненные наблюдения (учитываются первые два аргумента).</a:t>
            </a:r>
          </a:p>
          <a:p>
            <a:r>
              <a:rPr lang="ru-RU" dirty="0" smtClean="0"/>
              <a:t>Объём сочинения – не менее 150 слов.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Орфоэпическая разминка.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САМОПРОВЕРКА</a:t>
            </a:r>
          </a:p>
          <a:p>
            <a:pPr>
              <a:buNone/>
            </a:pPr>
            <a:r>
              <a:rPr lang="ru-RU" dirty="0" err="1" smtClean="0"/>
              <a:t>ДефИс</a:t>
            </a:r>
            <a:r>
              <a:rPr lang="ru-RU" dirty="0" smtClean="0"/>
              <a:t>, </a:t>
            </a:r>
            <a:r>
              <a:rPr lang="ru-RU" dirty="0" err="1" smtClean="0"/>
              <a:t>диспансЕр</a:t>
            </a:r>
            <a:r>
              <a:rPr lang="ru-RU" dirty="0" smtClean="0"/>
              <a:t>, </a:t>
            </a:r>
            <a:r>
              <a:rPr lang="ru-RU" dirty="0" err="1" smtClean="0"/>
              <a:t>договорЁнность</a:t>
            </a:r>
            <a:r>
              <a:rPr lang="ru-RU" dirty="0" smtClean="0"/>
              <a:t>, </a:t>
            </a:r>
            <a:r>
              <a:rPr lang="ru-RU" dirty="0" err="1" smtClean="0"/>
              <a:t>докумЕнт</a:t>
            </a:r>
            <a:r>
              <a:rPr lang="ru-RU" dirty="0" smtClean="0"/>
              <a:t>, </a:t>
            </a:r>
            <a:r>
              <a:rPr lang="ru-RU" dirty="0" err="1" smtClean="0"/>
              <a:t>досУг</a:t>
            </a:r>
            <a:r>
              <a:rPr lang="ru-RU" dirty="0" smtClean="0"/>
              <a:t>, </a:t>
            </a:r>
            <a:r>
              <a:rPr lang="ru-RU" dirty="0" err="1" smtClean="0"/>
              <a:t>добралА</a:t>
            </a:r>
            <a:r>
              <a:rPr lang="ru-RU" dirty="0" smtClean="0"/>
              <a:t>, </a:t>
            </a:r>
            <a:r>
              <a:rPr lang="ru-RU" dirty="0" err="1" smtClean="0"/>
              <a:t>добралАсь</a:t>
            </a:r>
            <a:r>
              <a:rPr lang="ru-RU" dirty="0" smtClean="0"/>
              <a:t>, </a:t>
            </a:r>
            <a:r>
              <a:rPr lang="ru-RU" dirty="0" err="1" smtClean="0"/>
              <a:t>дождалАсь</a:t>
            </a:r>
            <a:r>
              <a:rPr lang="ru-RU" dirty="0" smtClean="0"/>
              <a:t>, </a:t>
            </a:r>
            <a:r>
              <a:rPr lang="ru-RU" dirty="0" err="1" smtClean="0"/>
              <a:t>дешевИзна</a:t>
            </a:r>
            <a:r>
              <a:rPr lang="ru-RU" dirty="0" smtClean="0"/>
              <a:t>, (он) </a:t>
            </a:r>
            <a:r>
              <a:rPr lang="ru-RU" dirty="0" err="1" smtClean="0"/>
              <a:t>дозвонИтся</a:t>
            </a:r>
            <a:r>
              <a:rPr lang="ru-RU" dirty="0" smtClean="0"/>
              <a:t>, </a:t>
            </a:r>
            <a:r>
              <a:rPr lang="ru-RU" dirty="0" err="1" smtClean="0"/>
              <a:t>дозвонЯтся</a:t>
            </a:r>
            <a:r>
              <a:rPr lang="ru-RU" dirty="0" smtClean="0"/>
              <a:t>, </a:t>
            </a:r>
            <a:r>
              <a:rPr lang="ru-RU" dirty="0" err="1" smtClean="0"/>
              <a:t>довезЁнный</a:t>
            </a:r>
            <a:r>
              <a:rPr lang="ru-RU" dirty="0" smtClean="0"/>
              <a:t>, </a:t>
            </a:r>
            <a:r>
              <a:rPr lang="ru-RU" dirty="0" err="1" smtClean="0"/>
              <a:t>добелА</a:t>
            </a:r>
            <a:r>
              <a:rPr lang="ru-RU" dirty="0" smtClean="0"/>
              <a:t>, </a:t>
            </a:r>
            <a:r>
              <a:rPr lang="ru-RU" dirty="0" err="1" smtClean="0"/>
              <a:t>дОверху</a:t>
            </a:r>
            <a:r>
              <a:rPr lang="ru-RU" dirty="0" smtClean="0"/>
              <a:t>, </a:t>
            </a:r>
            <a:r>
              <a:rPr lang="ru-RU" dirty="0" err="1" smtClean="0"/>
              <a:t>донЕльзя</a:t>
            </a:r>
            <a:r>
              <a:rPr lang="ru-RU" dirty="0" smtClean="0"/>
              <a:t>, </a:t>
            </a:r>
            <a:r>
              <a:rPr lang="ru-RU" dirty="0" err="1" smtClean="0"/>
              <a:t>дОнизу</a:t>
            </a:r>
            <a:r>
              <a:rPr lang="ru-RU" dirty="0" smtClean="0"/>
              <a:t>, </a:t>
            </a:r>
            <a:r>
              <a:rPr lang="ru-RU" dirty="0" err="1" smtClean="0"/>
              <a:t>дОсуха</a:t>
            </a:r>
            <a:r>
              <a:rPr lang="ru-RU" dirty="0" smtClean="0"/>
              <a:t>,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В одном из приведённых ниже предложений </a:t>
            </a:r>
            <a:r>
              <a:rPr lang="ru-RU" b="1" dirty="0" smtClean="0"/>
              <a:t>НЕВЕРНО </a:t>
            </a:r>
            <a:r>
              <a:rPr lang="ru-RU" dirty="0" smtClean="0"/>
              <a:t>употреблено выделенное слово. </a:t>
            </a:r>
            <a:r>
              <a:rPr lang="ru-RU" b="1" dirty="0" smtClean="0"/>
              <a:t>Исправьте лексическую ошибку, подобрав</a:t>
            </a:r>
            <a:br>
              <a:rPr lang="ru-RU" b="1" dirty="0" smtClean="0"/>
            </a:br>
            <a:r>
              <a:rPr lang="ru-RU" b="1" dirty="0" smtClean="0"/>
              <a:t>к выделенному слову пароним. Запишите подобранное слово.</a:t>
            </a:r>
            <a:endParaRPr lang="ru-RU" dirty="0" smtClean="0"/>
          </a:p>
          <a:p>
            <a:r>
              <a:rPr lang="ru-RU" dirty="0" smtClean="0"/>
              <a:t>Иногда слухи порождает недостаточная</a:t>
            </a:r>
            <a:r>
              <a:rPr lang="ru-RU" b="1" i="1" dirty="0" smtClean="0"/>
              <a:t> </a:t>
            </a:r>
            <a:r>
              <a:rPr lang="ru-RU" dirty="0" smtClean="0"/>
              <a:t>ИНФОРМИРОВАННОСТЬ работающих на предприятии.</a:t>
            </a:r>
          </a:p>
          <a:p>
            <a:r>
              <a:rPr lang="ru-RU" dirty="0" smtClean="0"/>
              <a:t>Гришаков уехал, и теперь все вопросы, касающиеся его жизни, становятся БЕЗОТВЕТНЫМИ.</a:t>
            </a:r>
          </a:p>
          <a:p>
            <a:r>
              <a:rPr lang="ru-RU" dirty="0" smtClean="0"/>
              <a:t>Вокруг расстилалась безбрежным морем КАМЕННАЯ пустыня, в которой группами росли кактусы, покрытые крупными </a:t>
            </a:r>
            <a:r>
              <a:rPr lang="ru-RU" dirty="0" err="1" smtClean="0"/>
              <a:t>розовыми</a:t>
            </a:r>
            <a:r>
              <a:rPr lang="ru-RU" dirty="0" smtClean="0"/>
              <a:t> цветами.</a:t>
            </a:r>
          </a:p>
          <a:p>
            <a:r>
              <a:rPr lang="ru-RU" dirty="0" smtClean="0"/>
              <a:t>Несмотря на рассветный час, людей было много: какая-то КОННАЯ часть двигалась шагом к заставе.</a:t>
            </a:r>
          </a:p>
          <a:p>
            <a:r>
              <a:rPr lang="ru-RU" dirty="0" smtClean="0"/>
              <a:t>В праздничные дни все аэропорты страны ПЕРЕПОЛНЕНЫ туристами.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Задание 1. Информационная обработка письменных текстов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Это задание проверяет, умеете ли вы работать с информацией.</a:t>
            </a:r>
          </a:p>
          <a:p>
            <a:r>
              <a:rPr lang="ru-RU" dirty="0" smtClean="0"/>
              <a:t>Тексты различны: некоторые, кроме основной информации, содержат дополнительную, в некоторых есть как явно выраженная, так и скрытая информация. Понять текст — это значит уловить логику его построения, понять связи между частями, всесторонне проанализировать содержание.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Обратите внимание: предложения, из которых нужно выбрать правильный ответ, могут</a:t>
            </a:r>
          </a:p>
          <a:p>
            <a:r>
              <a:rPr lang="ru-RU" dirty="0" smtClean="0"/>
              <a:t>противоречить содержанию текста,</a:t>
            </a:r>
          </a:p>
          <a:p>
            <a:r>
              <a:rPr lang="ru-RU" dirty="0" smtClean="0"/>
              <a:t>включать информацию, которой в тексте нет,</a:t>
            </a:r>
          </a:p>
          <a:p>
            <a:r>
              <a:rPr lang="ru-RU" dirty="0" smtClean="0"/>
              <a:t>передавать лишь часть информации,</a:t>
            </a:r>
          </a:p>
          <a:p>
            <a:r>
              <a:rPr lang="ru-RU" dirty="0" smtClean="0"/>
              <a:t>подробно передавать дополнительную информацию, являющуюся для понимания основной идеи второстепенной,</a:t>
            </a:r>
          </a:p>
          <a:p>
            <a:r>
              <a:rPr lang="ru-RU" dirty="0" smtClean="0"/>
              <a:t>дословно цитировать какую-либо часть текста, содержащую передачу подробностей и мелких деталей.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Чаще всего </a:t>
            </a:r>
            <a:r>
              <a:rPr lang="ru-RU" b="1" dirty="0" smtClean="0"/>
              <a:t>правильным ответом </a:t>
            </a:r>
            <a:r>
              <a:rPr lang="ru-RU" dirty="0" smtClean="0"/>
              <a:t>будут предложения, которые</a:t>
            </a:r>
          </a:p>
          <a:p>
            <a:r>
              <a:rPr lang="ru-RU" b="1" dirty="0" smtClean="0"/>
              <a:t>в кратком виде передают все основные компоненты содержания,</a:t>
            </a:r>
          </a:p>
          <a:p>
            <a:r>
              <a:rPr lang="ru-RU" b="1" dirty="0" smtClean="0"/>
              <a:t>чётко формулируют доминирующую мысль.</a:t>
            </a:r>
          </a:p>
          <a:p>
            <a:pPr>
              <a:buNone/>
            </a:pPr>
            <a:r>
              <a:rPr lang="ru-RU" dirty="0" smtClean="0"/>
              <a:t>Значит, чтобы проверить правильность своего выбора, а в трудных случаях сделать его верно, нужно самим определить, </a:t>
            </a:r>
            <a:r>
              <a:rPr lang="ru-RU" b="1" dirty="0" smtClean="0"/>
              <a:t>какая информация является в тексте главной</a:t>
            </a:r>
            <a:r>
              <a:rPr lang="ru-RU" dirty="0" smtClean="0"/>
              <a:t>. Для этого нужно отсечь второстепенную информацию: детали, примеры, комментарии, пояснения, описания. Задайте себе простые вопросы: </a:t>
            </a:r>
          </a:p>
          <a:p>
            <a:r>
              <a:rPr lang="ru-RU" dirty="0" smtClean="0"/>
              <a:t>О чём этот текст или фрагмент текста?</a:t>
            </a:r>
          </a:p>
          <a:p>
            <a:r>
              <a:rPr lang="ru-RU" dirty="0" smtClean="0"/>
              <a:t>Что в нём сообщается?</a:t>
            </a:r>
          </a:p>
          <a:p>
            <a:r>
              <a:rPr lang="ru-RU" dirty="0" smtClean="0"/>
              <a:t>Какова главная информация?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1)Миражи </a:t>
            </a:r>
            <a:r>
              <a:rPr lang="ru-RU" dirty="0" smtClean="0"/>
              <a:t>–</a:t>
            </a:r>
            <a:r>
              <a:rPr lang="ru-RU" i="1" dirty="0" smtClean="0"/>
              <a:t> удивительные оптические обманы, возникающие в пустыне, </a:t>
            </a:r>
            <a:r>
              <a:rPr lang="ru-RU" dirty="0" smtClean="0"/>
              <a:t>–</a:t>
            </a:r>
            <a:r>
              <a:rPr lang="ru-RU" i="1" dirty="0" smtClean="0"/>
              <a:t> не игра воображения: их можно запечатлеть фотоаппаратом или видеокамерой. (2)Эти оптические обманы возникают потому, что в пустыне перегретый воздух может преломлять солнечные лучи особым образом. (3)&lt;…&gt; путешественники видят мерцающую впереди воду, а на самом деле эта вода </a:t>
            </a:r>
            <a:r>
              <a:rPr lang="ru-RU" dirty="0" smtClean="0"/>
              <a:t>–</a:t>
            </a:r>
            <a:r>
              <a:rPr lang="ru-RU" i="1" dirty="0" smtClean="0"/>
              <a:t> искажённое отражение неба в нижнем слое горячего воздуха.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Укажите два предложения, в которых верно передана </a:t>
            </a:r>
            <a:r>
              <a:rPr lang="ru-RU" sz="2700" b="1" dirty="0" smtClean="0"/>
              <a:t>ГЛАВНАЯ</a:t>
            </a:r>
            <a:r>
              <a:rPr lang="ru-RU" sz="2700" dirty="0" smtClean="0"/>
              <a:t> информация, содержащаяся в тексте. Запишите номера этих предложений.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b="1" dirty="0" smtClean="0"/>
              <a:t>1)</a:t>
            </a:r>
            <a:r>
              <a:rPr lang="ru-RU" dirty="0" smtClean="0"/>
              <a:t> Миражи невозможно запечатлеть фотоаппаратом или видеокамерой, потому что это игра воображения, оптический обман.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Чаще всего путешественники видят в пустыне мерцающую впереди воду, которая является искажённым отражением неба в нижнем слое горячего воздуха.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Миражи – оптические обманы, возникающие в пустыне, – являются результатом особого преломления солнечных лучей перегретым воздухом.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В пустыне перегретый воздух может преломлять солнечные лучи особым образом, в результате чего возникают оптические обманы, именуемые миражами.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5)</a:t>
            </a:r>
            <a:r>
              <a:rPr lang="ru-RU" dirty="0" smtClean="0"/>
              <a:t> Оптические обманы – миражи – возникают в результате преломления перегретого воздуха.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668</Words>
  <Application>Microsoft Office PowerPoint</Application>
  <PresentationFormat>Экран (4:3)</PresentationFormat>
  <Paragraphs>104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Тема Office</vt:lpstr>
      <vt:lpstr>Лексика и фразеология. Обобщение.</vt:lpstr>
      <vt:lpstr>Орфоэпическая разминка.</vt:lpstr>
      <vt:lpstr>Орфоэпическая разминка.</vt:lpstr>
      <vt:lpstr>Презентация PowerPoint</vt:lpstr>
      <vt:lpstr>Задание 1. Информационная обработка письменных текстов </vt:lpstr>
      <vt:lpstr>Презентация PowerPoint</vt:lpstr>
      <vt:lpstr>Презентация PowerPoint</vt:lpstr>
      <vt:lpstr>Презентация PowerPoint</vt:lpstr>
      <vt:lpstr>Укажите два предложения, в которых верно передана ГЛАВНАЯ информация, содержащаяся в тексте. Запишите номера этих предложений.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Одиннадцатое января. Классная работа.  Различение частиц не и ни.</dc:title>
  <dc:creator>Admin</dc:creator>
  <cp:lastModifiedBy>Admin</cp:lastModifiedBy>
  <cp:revision>16</cp:revision>
  <dcterms:created xsi:type="dcterms:W3CDTF">2016-01-10T16:51:12Z</dcterms:created>
  <dcterms:modified xsi:type="dcterms:W3CDTF">2016-03-01T18:47:04Z</dcterms:modified>
</cp:coreProperties>
</file>