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740E41-2413-43A5-8AA4-A125600323A6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EB52BB-E037-4306-862A-B7F9529BAB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460432" cy="1772816"/>
          </a:xfrm>
        </p:spPr>
        <p:txBody>
          <a:bodyPr>
            <a:normAutofit/>
          </a:bodyPr>
          <a:lstStyle/>
          <a:p>
            <a:r>
              <a:rPr lang="ru-RU" dirty="0" smtClean="0"/>
              <a:t>Иркутской области </a:t>
            </a:r>
            <a:br>
              <a:rPr lang="ru-RU" dirty="0" smtClean="0"/>
            </a:br>
            <a:r>
              <a:rPr lang="ru-RU" dirty="0" smtClean="0"/>
              <a:t>- 75 лет!</a:t>
            </a:r>
            <a:r>
              <a:rPr lang="ru-RU" b="0" dirty="0" smtClean="0"/>
              <a:t> 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2012 год ознаменовался ещё одним славным юбилеем- 75 лет со дня основания Иркутской области.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1347861345_1315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70050">
            <a:off x="591790" y="1400471"/>
            <a:ext cx="2952328" cy="4237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548680"/>
            <a:ext cx="8136904" cy="36004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Продолжительность </a:t>
            </a:r>
            <a:r>
              <a:rPr lang="ru-RU" b="1" dirty="0" smtClean="0"/>
              <a:t>зимы</a:t>
            </a:r>
            <a:r>
              <a:rPr lang="ru-RU" dirty="0" smtClean="0"/>
              <a:t> на большей части территории Иркутской области около 180 дней, а в северных районах и в горах - до 200. Продолжительность ледостава — 160-200 дней, а максимальная толщина льда может достигать 1000 мм. Мощность снежного покрова в различных районах Иркутской области колеблется от почти полного его </a:t>
            </a:r>
            <a:r>
              <a:rPr lang="ru-RU" dirty="0" smtClean="0"/>
              <a:t>отсутствия </a:t>
            </a:r>
            <a:r>
              <a:rPr lang="ru-RU" dirty="0" smtClean="0"/>
              <a:t>до 600 мм и более. Максимальный снежный покров (свыше 1000 мм) отмечается в горах.</a:t>
            </a:r>
            <a:endParaRPr lang="ru-RU" dirty="0"/>
          </a:p>
        </p:txBody>
      </p:sp>
      <p:pic>
        <p:nvPicPr>
          <p:cNvPr id="1026" name="Picture 2" descr="C:\Users\User\Desktop\0_6e4df_1863e1ce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7024" y="3647876"/>
            <a:ext cx="5316976" cy="3210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404665"/>
            <a:ext cx="8147248" cy="3024336"/>
          </a:xfrm>
        </p:spPr>
        <p:txBody>
          <a:bodyPr/>
          <a:lstStyle/>
          <a:p>
            <a:r>
              <a:rPr lang="ru-RU" b="1" dirty="0" smtClean="0"/>
              <a:t>Весна</a:t>
            </a:r>
            <a:r>
              <a:rPr lang="ru-RU" dirty="0" smtClean="0"/>
              <a:t> начинается в конце марта и продолжается около 35 дней. Снежный покров сходит в </a:t>
            </a:r>
            <a:r>
              <a:rPr lang="ru-RU" dirty="0" smtClean="0"/>
              <a:t>апреле</a:t>
            </a:r>
            <a:r>
              <a:rPr lang="ru-RU" dirty="0" smtClean="0"/>
              <a:t>. Среднесуточная температура на большей части территории Иркутской области переходит к устойчиво положительной лишь к началу мая.   В это же время ото льда очищаются реки.</a:t>
            </a:r>
            <a:endParaRPr lang="ru-RU" dirty="0"/>
          </a:p>
        </p:txBody>
      </p:sp>
      <p:pic>
        <p:nvPicPr>
          <p:cNvPr id="2050" name="Picture 2" descr="C:\Users\User\Desktop\0_663a2_8e88bbf9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56992"/>
            <a:ext cx="4429001" cy="3321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3240359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cs typeface="Times New Roman" pitchFamily="18" charset="0"/>
              </a:rPr>
              <a:t>Лето</a:t>
            </a:r>
            <a:r>
              <a:rPr lang="ru-RU" sz="2000" i="1" dirty="0" smtClean="0">
                <a:cs typeface="Times New Roman" pitchFamily="18" charset="0"/>
              </a:rPr>
              <a:t> короткое, но может быть очень жарким. Начинается в </a:t>
            </a:r>
            <a:r>
              <a:rPr lang="ru-RU" sz="2000" i="1" dirty="0" smtClean="0">
                <a:cs typeface="Times New Roman" pitchFamily="18" charset="0"/>
              </a:rPr>
              <a:t>последних </a:t>
            </a:r>
            <a:r>
              <a:rPr lang="ru-RU" sz="2000" i="1" dirty="0" smtClean="0">
                <a:cs typeface="Times New Roman" pitchFamily="18" charset="0"/>
              </a:rPr>
              <a:t>числах мая и длится 90-110 дней. Поверхность земли быстро нагревается, над ней формируется область низкого давления и </a:t>
            </a:r>
            <a:r>
              <a:rPr lang="ru-RU" sz="2000" i="1" dirty="0" smtClean="0">
                <a:cs typeface="Times New Roman" pitchFamily="18" charset="0"/>
              </a:rPr>
              <a:t>устанавливается </a:t>
            </a:r>
            <a:r>
              <a:rPr lang="ru-RU" sz="2000" i="1" dirty="0" smtClean="0">
                <a:cs typeface="Times New Roman" pitchFamily="18" charset="0"/>
              </a:rPr>
              <a:t>циклонический тип погоды. Средние температуры июля, самого теплого месяца, колеблются в пределах от +15 до +20 °С. Максимальные температуры в большинстве районов Иркутской области могут превышать +30 °С. Первая половина лета, как правило, жаркая и сухая. В конце июля и в августе часто отмечаются затяжные дожди. В это время может выпадать до 85 % годовой суммы осадков.</a:t>
            </a:r>
            <a:endParaRPr lang="ru-RU" sz="2000" dirty="0">
              <a:cs typeface="Times New Roman" pitchFamily="18" charset="0"/>
            </a:endParaRPr>
          </a:p>
        </p:txBody>
      </p:sp>
      <p:pic>
        <p:nvPicPr>
          <p:cNvPr id="3074" name="Picture 2" descr="C:\Users\User\Desktop\summer_5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731036"/>
            <a:ext cx="3600400" cy="2883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88641"/>
            <a:ext cx="8147248" cy="36004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Осень</a:t>
            </a:r>
            <a:r>
              <a:rPr lang="ru-RU" dirty="0" smtClean="0"/>
              <a:t> длится около месяца и характеризуется резкими </a:t>
            </a:r>
            <a:r>
              <a:rPr lang="ru-RU" dirty="0" smtClean="0"/>
              <a:t>суточными </a:t>
            </a:r>
            <a:r>
              <a:rPr lang="ru-RU" dirty="0" smtClean="0"/>
              <a:t>колебаниями температур и ранними заморозками. В короткий период с середины сентября до середины октября среднесуточная </a:t>
            </a:r>
            <a:r>
              <a:rPr lang="ru-RU" dirty="0" smtClean="0"/>
              <a:t>температура </a:t>
            </a:r>
            <a:r>
              <a:rPr lang="ru-RU" dirty="0" smtClean="0"/>
              <a:t>опускается ниже нулевой отметки. Увеличивается число ясных дней.</a:t>
            </a:r>
          </a:p>
          <a:p>
            <a:pPr algn="just"/>
            <a:r>
              <a:rPr lang="ru-RU" dirty="0" smtClean="0"/>
              <a:t>В октябре на большей части территории области появляется </a:t>
            </a:r>
            <a:r>
              <a:rPr lang="ru-RU" dirty="0" smtClean="0"/>
              <a:t>снежный </a:t>
            </a:r>
            <a:r>
              <a:rPr lang="ru-RU" dirty="0" smtClean="0"/>
              <a:t>покров. Основная часть рек замерзает к ноябрю. Период </a:t>
            </a:r>
            <a:r>
              <a:rPr lang="ru-RU" dirty="0" smtClean="0"/>
              <a:t>замерзания </a:t>
            </a:r>
            <a:r>
              <a:rPr lang="ru-RU" dirty="0" smtClean="0"/>
              <a:t>колеблется от 7 до 21 дня. Глубокой осенью начинает </a:t>
            </a:r>
            <a:r>
              <a:rPr lang="ru-RU" dirty="0" smtClean="0"/>
              <a:t>формироваться </a:t>
            </a:r>
            <a:r>
              <a:rPr lang="ru-RU" dirty="0" smtClean="0"/>
              <a:t>азиатский антициклон зона повышенного атмосферного давления, устанавливается ясная и морозная погода.</a:t>
            </a:r>
          </a:p>
          <a:p>
            <a:endParaRPr lang="ru-RU" dirty="0"/>
          </a:p>
        </p:txBody>
      </p:sp>
      <p:pic>
        <p:nvPicPr>
          <p:cNvPr id="4098" name="Picture 2" descr="C:\Users\User\Desktop\0_94845_2f442809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8650" y="3645024"/>
            <a:ext cx="4897710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6665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Распределение осадков неравномерно как по территории области, так и по временам года. Около 60 % их годовой суммы выпадает в летние месяцы, на весну приходится 12-15 %, на осень 20 %, зимой в виде снега выпадает только 10 %. Максимум осадков приходится на июль-август, минимум на февраль-март. На </a:t>
            </a:r>
            <a:r>
              <a:rPr lang="ru-RU" dirty="0" smtClean="0"/>
              <a:t>равнинной </a:t>
            </a:r>
            <a:r>
              <a:rPr lang="ru-RU" dirty="0" smtClean="0"/>
              <a:t>территории в среднем за год выпадает 300-400 мм осадков, в горах - свыше 600 мм. Наибольшее количество на территории Иркутской области отмечается в горных районах Восточного </a:t>
            </a:r>
            <a:r>
              <a:rPr lang="ru-RU" dirty="0" err="1" smtClean="0"/>
              <a:t>Саяна</a:t>
            </a:r>
            <a:r>
              <a:rPr lang="ru-RU" dirty="0" smtClean="0"/>
              <a:t>, </a:t>
            </a:r>
            <a:r>
              <a:rPr lang="ru-RU" dirty="0" err="1" smtClean="0"/>
              <a:t>Хамар-Дабана</a:t>
            </a:r>
            <a:r>
              <a:rPr lang="ru-RU" dirty="0" smtClean="0"/>
              <a:t> и </a:t>
            </a:r>
            <a:r>
              <a:rPr lang="ru-RU" dirty="0" err="1" smtClean="0"/>
              <a:t>Северо-Байкальского</a:t>
            </a:r>
            <a:r>
              <a:rPr lang="ru-RU" dirty="0" smtClean="0"/>
              <a:t> нагорья (свыше 1000 мм); наименьшее  — на о. Ольхон (около 100 мм).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0070C0"/>
                </a:solidFill>
              </a:rPr>
              <a:t>Осадки.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 Территория области охватывает юг Среднесибирского </a:t>
            </a:r>
            <a:r>
              <a:rPr lang="ru-RU" dirty="0" smtClean="0"/>
              <a:t>плоскогорья </a:t>
            </a:r>
            <a:r>
              <a:rPr lang="ru-RU" dirty="0" smtClean="0"/>
              <a:t>и бассейны верхних течений Ангары, Лены и Нижней Тунгуски. На юго-западе в ее пределы вклиниваются горные массивы Восточного </a:t>
            </a:r>
            <a:r>
              <a:rPr lang="ru-RU" dirty="0" err="1" smtClean="0"/>
              <a:t>Саяна</a:t>
            </a:r>
            <a:r>
              <a:rPr lang="ru-RU" dirty="0" smtClean="0"/>
              <a:t>, на востоке Приморский и Байкальский хребты, Становое и </a:t>
            </a:r>
            <a:r>
              <a:rPr lang="ru-RU" dirty="0" err="1" smtClean="0"/>
              <a:t>Патомское</a:t>
            </a:r>
            <a:r>
              <a:rPr lang="ru-RU" dirty="0" smtClean="0"/>
              <a:t> нагорья. В состав Иркутской области входит часть водной поверхности оз. Байкал.</a:t>
            </a:r>
          </a:p>
          <a:p>
            <a:pPr algn="just"/>
            <a:r>
              <a:rPr lang="ru-RU" dirty="0" smtClean="0"/>
              <a:t>- Самая низкая точка находится на дне оз. Байкал, вблизи о. Ольхон, и соответствует отметке 1181 м ниже уровня моря. Самая высокая — на вершине </a:t>
            </a:r>
            <a:r>
              <a:rPr lang="ru-RU" dirty="0" err="1" smtClean="0"/>
              <a:t>Кодарского</a:t>
            </a:r>
            <a:r>
              <a:rPr lang="ru-RU" dirty="0" smtClean="0"/>
              <a:t> хребта, на отметке 2999 м выше уровня моря. Таким образом, общий перепад высот в пределах области </a:t>
            </a:r>
            <a:r>
              <a:rPr lang="ru-RU" dirty="0" smtClean="0"/>
              <a:t>достигает </a:t>
            </a:r>
            <a:r>
              <a:rPr lang="ru-RU" dirty="0" smtClean="0"/>
              <a:t>4180 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Рельеф, растительный и животный мир.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Основная часть территории области имеет плоскогорный рельеф, с незначительным уклоном к северу и северо-западу. Это подтверждается течением рек в данном направлении. На </a:t>
            </a:r>
            <a:r>
              <a:rPr lang="ru-RU" i="1" dirty="0" smtClean="0"/>
              <a:t>плоскогорье </a:t>
            </a:r>
            <a:r>
              <a:rPr lang="ru-RU" i="1" dirty="0" smtClean="0"/>
              <a:t>преобладают высоты 500-600 м над уровнем моря с </a:t>
            </a:r>
            <a:r>
              <a:rPr lang="ru-RU" i="1" dirty="0" smtClean="0"/>
              <a:t>уменьшением </a:t>
            </a:r>
            <a:r>
              <a:rPr lang="ru-RU" i="1" dirty="0" smtClean="0"/>
              <a:t>абсолютных отметок до 300-400 м к северо-западу. При этом имеются отдельные возвышения, с отметками до 1000 м и более, в виде </a:t>
            </a:r>
            <a:r>
              <a:rPr lang="ru-RU" i="1" dirty="0" err="1" smtClean="0"/>
              <a:t>Лено-Ангарского</a:t>
            </a:r>
            <a:r>
              <a:rPr lang="ru-RU" i="1" dirty="0" smtClean="0"/>
              <a:t> плато и Ангарского кряжа.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rgbClr val="FF0000"/>
                </a:solidFill>
              </a:rPr>
              <a:t>Плоскогорье.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Кроме Байкала можно назвать оз. </a:t>
            </a:r>
            <a:r>
              <a:rPr lang="ru-RU" i="1" dirty="0" err="1" smtClean="0"/>
              <a:t>Орон</a:t>
            </a:r>
            <a:r>
              <a:rPr lang="ru-RU" i="1" dirty="0" smtClean="0"/>
              <a:t> в среднем течении Витима; </a:t>
            </a:r>
            <a:r>
              <a:rPr lang="ru-RU" i="1" dirty="0" err="1" smtClean="0"/>
              <a:t>оз.Агджени</a:t>
            </a:r>
            <a:r>
              <a:rPr lang="ru-RU" i="1" dirty="0" smtClean="0"/>
              <a:t> и </a:t>
            </a:r>
            <a:r>
              <a:rPr lang="ru-RU" i="1" dirty="0" err="1" smtClean="0"/>
              <a:t>Кутукан</a:t>
            </a:r>
            <a:r>
              <a:rPr lang="ru-RU" i="1" dirty="0" smtClean="0"/>
              <a:t>, расположенные между Леной и </a:t>
            </a:r>
            <a:r>
              <a:rPr lang="ru-RU" i="1" dirty="0" err="1" smtClean="0"/>
              <a:t>Киренгои</a:t>
            </a:r>
            <a:r>
              <a:rPr lang="ru-RU" i="1" dirty="0" smtClean="0"/>
              <a:t>; оз. Ордынское, </a:t>
            </a:r>
            <a:r>
              <a:rPr lang="ru-RU" i="1" dirty="0" err="1" smtClean="0"/>
              <a:t>Аляты</a:t>
            </a:r>
            <a:r>
              <a:rPr lang="ru-RU" i="1" dirty="0" smtClean="0"/>
              <a:t> и множество других, особенно в долине Нижней Тунгуски.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70C0"/>
                </a:solidFill>
              </a:rPr>
              <a:t>Имеется много озер.</a:t>
            </a:r>
            <a:r>
              <a:rPr lang="ru-RU" b="0" i="1" dirty="0" smtClean="0">
                <a:solidFill>
                  <a:srgbClr val="0070C0"/>
                </a:solidFill>
              </a:rPr>
              <a:t> 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На юге области находятся обширные горные массивы </a:t>
            </a:r>
            <a:r>
              <a:rPr lang="ru-RU" dirty="0" err="1" smtClean="0"/>
              <a:t>Хамар-Дабана</a:t>
            </a:r>
            <a:r>
              <a:rPr lang="ru-RU" dirty="0" smtClean="0"/>
              <a:t> и Восточного </a:t>
            </a:r>
            <a:r>
              <a:rPr lang="ru-RU" dirty="0" err="1" smtClean="0"/>
              <a:t>Саяна</a:t>
            </a:r>
            <a:r>
              <a:rPr lang="ru-RU" dirty="0" smtClean="0"/>
              <a:t>. Их средняя высота достигает 1500 м, а вершины отдельных хребтов, </a:t>
            </a:r>
            <a:r>
              <a:rPr lang="ru-RU" dirty="0" smtClean="0"/>
              <a:t>расположенных </a:t>
            </a:r>
            <a:r>
              <a:rPr lang="ru-RU" dirty="0" smtClean="0"/>
              <a:t>на территории Республики Бурятии вблизи границ области, </a:t>
            </a:r>
            <a:r>
              <a:rPr lang="ru-RU" dirty="0" smtClean="0"/>
              <a:t>поднимаются </a:t>
            </a:r>
            <a:r>
              <a:rPr lang="ru-RU" dirty="0" smtClean="0"/>
              <a:t>до 3000 м.</a:t>
            </a:r>
          </a:p>
          <a:p>
            <a:pPr algn="just"/>
            <a:r>
              <a:rPr lang="ru-RU" dirty="0" smtClean="0"/>
              <a:t>Вдоль западного побережья Байкала возвышается Приморский хребет, на севере он соединяется байкальским хребтом, абсолютные высоты которого достигают 2500 м. На северо-востоке, в </a:t>
            </a:r>
            <a:r>
              <a:rPr lang="ru-RU" dirty="0" err="1" smtClean="0"/>
              <a:t>Бодайбинском</a:t>
            </a:r>
            <a:r>
              <a:rPr lang="ru-RU" dirty="0" smtClean="0"/>
              <a:t> и </a:t>
            </a:r>
            <a:r>
              <a:rPr lang="ru-RU" dirty="0" err="1" smtClean="0"/>
              <a:t>Мамско-Чуйском</a:t>
            </a:r>
            <a:r>
              <a:rPr lang="ru-RU" dirty="0" smtClean="0"/>
              <a:t> административных районах, располагаются </a:t>
            </a:r>
            <a:r>
              <a:rPr lang="ru-RU" dirty="0" err="1" smtClean="0"/>
              <a:t>Северо-Байкальское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Патомское</a:t>
            </a:r>
            <a:r>
              <a:rPr lang="ru-RU" dirty="0" smtClean="0"/>
              <a:t> нагорья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Горные массивы.</a:t>
            </a:r>
            <a:r>
              <a:rPr lang="ru-RU" b="0" i="1" dirty="0" smtClean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Основная часть территории Иркутской области (около 80 %) занята таежными лесами. Только в южных районах представлена лесостепная растительность. Лесостепные участки протянулись широкой полосой вдоль Транссибирской магистрали и далее через </a:t>
            </a:r>
            <a:r>
              <a:rPr lang="ru-RU" dirty="0" err="1" smtClean="0"/>
              <a:t>Ангаро-Ленский</a:t>
            </a:r>
            <a:r>
              <a:rPr lang="ru-RU" dirty="0" smtClean="0"/>
              <a:t> водораздел к водоразделу между Леной и верхним течением </a:t>
            </a:r>
            <a:r>
              <a:rPr lang="ru-RU" dirty="0" err="1" smtClean="0"/>
              <a:t>Киренги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Сейсмическое состояние:</a:t>
            </a:r>
            <a:r>
              <a:rPr lang="ru-RU" b="0" i="1" dirty="0" smtClean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Иркутская область является субъектом Российской Федерации, входит в состав </a:t>
            </a:r>
            <a:r>
              <a:rPr lang="ru-RU" sz="2800" dirty="0" err="1" smtClean="0"/>
              <a:t>Восточно-сибирского</a:t>
            </a:r>
            <a:r>
              <a:rPr lang="ru-RU" sz="2800" dirty="0" smtClean="0"/>
              <a:t> экономического района. Она расположена почти в центре Азии, на основных транспортных магистралях, соединяющих Европу с дальневосточными районами России и странами Азиатско-Тихоокеанского региона.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Географические характеристики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88641"/>
            <a:ext cx="8352928" cy="3672408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В лесах преобладают хвойные породы - сосна, </a:t>
            </a:r>
            <a:r>
              <a:rPr lang="ru-RU" i="1" dirty="0" smtClean="0"/>
              <a:t>лиственница</a:t>
            </a:r>
            <a:r>
              <a:rPr lang="ru-RU" i="1" dirty="0" smtClean="0"/>
              <a:t>, кедр, пихта, ель. Хвойные леса занимают свыше 90 % лесопокрытой площади Иркутской области.</a:t>
            </a:r>
          </a:p>
          <a:p>
            <a:r>
              <a:rPr lang="ru-RU" i="1" dirty="0" smtClean="0"/>
              <a:t>Всего в пределах Иркутской области известно около 1800 видов растений, из которых свыше 600 - лекарственные. Некоторые из них занесены в Красную книгу и нуждаются в охране.</a:t>
            </a:r>
            <a:endParaRPr lang="ru-RU" dirty="0"/>
          </a:p>
        </p:txBody>
      </p:sp>
      <p:pic>
        <p:nvPicPr>
          <p:cNvPr id="5122" name="Picture 2" descr="C:\Users\User\Desktop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221088"/>
            <a:ext cx="3430487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User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4012579" cy="3009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340768"/>
            <a:ext cx="8748464" cy="525658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Баранов Ю. Бабр - символ губернии // Копейка. - 2007. - 5 авг. – С. 10. 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-Гербы Иркутской области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Сибирячок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2007. - № 5. – (Вкладыш к журн.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Сибирячок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– 1 л.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ил.). Герб Иркутской области и гербы её городов.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 В. Герб Иркутской области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Вост.-Сиб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правда. – 2000. – 30 сент. Об истории герба Иркутской области.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Липчинская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О.Почему бабры на гербе Иркутска и флаге области бегут в разные стороны // Иркутск. - 2007. - 19 февр. - С. 13.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-Макаров В. Величавый герб или «майский кот, гуляющий сам по себе»?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Вост.-Сиб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правда. – 1997. – 21 июня. Из истории герба Иркутской области.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Сапрыков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Н. Иркутская область : [герб, флаг] // Государственная символика регионов России 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Сапрыков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Н. – М., 2004. – С. 46 : ил.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-Утверждён герб Иркутской губернии : 1878 г.] // Иркутская летопись, 1661-1940 гг. / сост. Ю. 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Колмаков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Иркутск, 2003. – С. 75.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-Хафизов Р. З. Символика Иркутской области : [герб, флаг] // Славе - не меркнуть, традициям – жить / Р. З. Хафизов. – Иркутск, 2005. – С. 17-18.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Выполнила презентацию: Шишкина С.В. </a:t>
            </a:r>
            <a:endParaRPr lang="ru-RU" smtClean="0"/>
          </a:p>
          <a:p>
            <a:pPr algn="r">
              <a:buNone/>
            </a:pPr>
            <a:r>
              <a:rPr lang="ru-RU" smtClean="0"/>
              <a:t>г</a:t>
            </a:r>
            <a:r>
              <a:rPr lang="ru-RU" smtClean="0"/>
              <a:t>.Ангарск</a:t>
            </a:r>
            <a:r>
              <a:rPr lang="ru-RU" dirty="0" smtClean="0"/>
              <a:t>, МБОУ «СОШ№9»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Источники и литература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об Иркутской области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1347861512_73719088_irkutsk_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192688" cy="6502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3528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0" dirty="0" smtClean="0"/>
              <a:t/>
            </a:r>
            <a:br>
              <a:rPr lang="ru-RU" sz="2200" b="0" dirty="0" smtClean="0"/>
            </a:br>
            <a:r>
              <a:rPr lang="ru-RU" sz="2200" b="0" dirty="0" smtClean="0"/>
              <a:t/>
            </a:r>
            <a:br>
              <a:rPr lang="ru-RU" sz="2200" b="0" dirty="0" smtClean="0"/>
            </a:br>
            <a:r>
              <a:rPr lang="ru-RU" sz="2200" dirty="0" smtClean="0">
                <a:solidFill>
                  <a:srgbClr val="FF0000"/>
                </a:solidFill>
              </a:rPr>
              <a:t>Административно-хозяйственным и культурным центром Иркутской области и всей Восточной Сибири является Иркутск.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User\Desktop\1347861975_gallery_11780_285_237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632848" cy="5077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60648"/>
            <a:ext cx="8820472" cy="60486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- </a:t>
            </a:r>
            <a:r>
              <a:rPr lang="ru-RU" sz="2400" dirty="0" smtClean="0"/>
              <a:t>Крайняя южная точка области располагается на 51° северной широты, примерно на широте таких городов, как Оренбург, Саратов, Воронеж и Чернигов. Северная оконечность почти достигает 65-й параллели, что севернее Магадана и Якутска, приблизительно на широте Анадыря.</a:t>
            </a:r>
          </a:p>
          <a:p>
            <a:r>
              <a:rPr lang="ru-RU" sz="2400" dirty="0" smtClean="0"/>
              <a:t>С севера на юг область протянулась почти на 1450 км, с запада на вос­ток на 1318 км; это сопоставимо с расстоянием от Москвы до Варшавы или от Лондона до Рима.</a:t>
            </a:r>
          </a:p>
          <a:p>
            <a:r>
              <a:rPr lang="ru-RU" sz="2400" dirty="0" smtClean="0"/>
              <a:t>- Иркутская область занимает площадь 767,9 тыс. км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 (4,6 % российской территории). По этому показателю она находится на шестом месте в России, уступая только Республике Саха (Якутии), </a:t>
            </a:r>
            <a:r>
              <a:rPr lang="ru-RU" sz="2400" dirty="0" smtClean="0"/>
              <a:t>Красноярскому </a:t>
            </a:r>
            <a:r>
              <a:rPr lang="ru-RU" sz="2400" dirty="0" smtClean="0"/>
              <a:t>и Хабаровскому краям, Тюменской и Магаданской областям.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6525344"/>
            <a:ext cx="1187624" cy="3326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674635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- Иркутская область больше любого западноевропейского </a:t>
            </a:r>
            <a:r>
              <a:rPr lang="ru-RU" sz="2800" dirty="0" smtClean="0"/>
              <a:t>государства</a:t>
            </a:r>
            <a:r>
              <a:rPr lang="ru-RU" sz="2800" dirty="0" smtClean="0"/>
              <a:t>. На ее территории смогли бы разместиться Италия, Дания, Бельгия, Великобритания, Португалия и Голландия вместе взятые.</a:t>
            </a:r>
          </a:p>
          <a:p>
            <a:r>
              <a:rPr lang="ru-RU" sz="2800" dirty="0" smtClean="0"/>
              <a:t>- Область граничит со всеми субъектами федерации, входящими в состав </a:t>
            </a:r>
            <a:r>
              <a:rPr lang="ru-RU" sz="2800" dirty="0" err="1" smtClean="0"/>
              <a:t>Восточно-Сибирского</a:t>
            </a:r>
            <a:r>
              <a:rPr lang="ru-RU" sz="2800" dirty="0" smtClean="0"/>
              <a:t> экономического района: на западе с Красноярским краем, на востоке — с Читинской областью, на юго-востоке и юге— с Республикой Бурятией, на юге-западе— с Республикой Тыва. На северо-востоке граница проходит с Республикой Саха (Якутией), которая входит в состав Дальневосточного экономического района. </a:t>
            </a:r>
          </a:p>
          <a:p>
            <a:r>
              <a:rPr lang="ru-RU" sz="2800" dirty="0" smtClean="0"/>
              <a:t>Общая протяженность границ превышает 7240 км, в том числе по оз.Байкал — 520 км.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1347861822_12567921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3810000" cy="2543175"/>
          </a:xfrm>
          <a:prstGeom prst="rect">
            <a:avLst/>
          </a:prstGeom>
          <a:noFill/>
        </p:spPr>
      </p:pic>
      <p:pic>
        <p:nvPicPr>
          <p:cNvPr id="5123" name="Picture 3" descr="C:\Users\User\Desktop\1347862294_c2ad51077e85c2febce6cbeadfa89b0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60648"/>
            <a:ext cx="3108325" cy="38766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36096" y="4509120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Герб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Иркутской </a:t>
            </a:r>
            <a:r>
              <a:rPr lang="ru-RU" sz="2800" b="1" dirty="0" smtClean="0"/>
              <a:t>области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3429000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Флаг Иркутской области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669360"/>
          </a:xfrm>
        </p:spPr>
        <p:txBody>
          <a:bodyPr>
            <a:normAutofit/>
          </a:bodyPr>
          <a:lstStyle/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 климатическим условиям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территория Иркутской области выделяется среди других регионов страны, лежащих в тех же широтах, но находящихся в Европейской России или на Дальнем Востоке. Здесь более длинная зима, более высокая амплитуда температур воздуха, значительное количество часов солнечного сияния.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Удаленность Иркутской области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от морей и расположение в центре Азиатского материка придают климату резко континентальный характер. Максимальные годовые перепады температур воздуха могут превышать 80 °, а суточные - 30 °. Разность зимних и летних, ночных и дневных температур увеличивается с продвижением на север области.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Среднегодовая температура воздуха почти на всей территории Иркутской области отрицательная (в Иркутске -1 °С, в Братске -2 °С,  в Бодайбо —6 °С, 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Катангском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районе -9 °С).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прилегающих к ним районах зима заметно мягче, а лето прохладнее. Громадная масса воды и площадь этих водоемов сглаживают резкие среднегодовые и среднесуточные перепады. Вблизи байкальского побережья среднегодовая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имеет положительное значение (до +0,5 °С).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Зимой на территории Иркутской области устанавливается безветренная, ясная и морозная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с характерными температурными инверсиями и высоким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атмосферным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давлением. Средние температуры января, самого холодного месяца года, колеблются от -18 °С на юге до -35 °С на севере области. В некоторых северных районах в январе столбик термометра может опускаться ниже -50 °С.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effectLst/>
              </a:rPr>
              <a:t>На климат Иркутской области оказывают влияние оз.Байкал и ангарские водохранилища. </a:t>
            </a:r>
            <a:endParaRPr lang="ru-RU" sz="2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782</Words>
  <Application>Microsoft Office PowerPoint</Application>
  <PresentationFormat>Экран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Иркутской области  - 75 лет!  </vt:lpstr>
      <vt:lpstr>Географические характеристики</vt:lpstr>
      <vt:lpstr>Слайд 3</vt:lpstr>
      <vt:lpstr>  Административно-хозяйственным и культурным центром Иркутской области и всей Восточной Сибири является Иркутск. </vt:lpstr>
      <vt:lpstr>Слайд 5</vt:lpstr>
      <vt:lpstr>Слайд 6</vt:lpstr>
      <vt:lpstr>Слайд 7</vt:lpstr>
      <vt:lpstr>Слайд 8</vt:lpstr>
      <vt:lpstr>На климат Иркутской области оказывают влияние оз.Байкал и ангарские водохранилища. </vt:lpstr>
      <vt:lpstr>Слайд 10</vt:lpstr>
      <vt:lpstr>Слайд 11</vt:lpstr>
      <vt:lpstr>Слайд 12</vt:lpstr>
      <vt:lpstr>Слайд 13</vt:lpstr>
      <vt:lpstr>Осадки.</vt:lpstr>
      <vt:lpstr>Рельеф, растительный и животный мир.</vt:lpstr>
      <vt:lpstr>Плоскогорье. </vt:lpstr>
      <vt:lpstr>Имеется много озер. </vt:lpstr>
      <vt:lpstr>Горные массивы. </vt:lpstr>
      <vt:lpstr>Сейсмическое состояние: </vt:lpstr>
      <vt:lpstr>Слайд 20</vt:lpstr>
      <vt:lpstr>Источники и литература об Иркутской области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Иркутской области  - 75 лет!</dc:title>
  <dc:creator>User</dc:creator>
  <cp:lastModifiedBy>User</cp:lastModifiedBy>
  <cp:revision>10</cp:revision>
  <dcterms:created xsi:type="dcterms:W3CDTF">2012-12-03T00:20:57Z</dcterms:created>
  <dcterms:modified xsi:type="dcterms:W3CDTF">2012-12-04T01:36:43Z</dcterms:modified>
</cp:coreProperties>
</file>