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2" r:id="rId4"/>
    <p:sldId id="268" r:id="rId5"/>
    <p:sldId id="274" r:id="rId6"/>
    <p:sldId id="310" r:id="rId7"/>
    <p:sldId id="265" r:id="rId8"/>
    <p:sldId id="269" r:id="rId9"/>
    <p:sldId id="312" r:id="rId10"/>
    <p:sldId id="272" r:id="rId11"/>
    <p:sldId id="283" r:id="rId12"/>
    <p:sldId id="276" r:id="rId13"/>
    <p:sldId id="314" r:id="rId14"/>
    <p:sldId id="278" r:id="rId15"/>
    <p:sldId id="300" r:id="rId16"/>
    <p:sldId id="285" r:id="rId17"/>
    <p:sldId id="287" r:id="rId18"/>
    <p:sldId id="286" r:id="rId19"/>
    <p:sldId id="288" r:id="rId20"/>
    <p:sldId id="289" r:id="rId21"/>
    <p:sldId id="290" r:id="rId22"/>
    <p:sldId id="293" r:id="rId23"/>
    <p:sldId id="294" r:id="rId24"/>
    <p:sldId id="295" r:id="rId25"/>
    <p:sldId id="296" r:id="rId26"/>
    <p:sldId id="297" r:id="rId27"/>
    <p:sldId id="302" r:id="rId28"/>
    <p:sldId id="304" r:id="rId29"/>
    <p:sldId id="305" r:id="rId30"/>
    <p:sldId id="306" r:id="rId31"/>
    <p:sldId id="307" r:id="rId32"/>
    <p:sldId id="30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83333" autoAdjust="0"/>
  </p:normalViewPr>
  <p:slideViewPr>
    <p:cSldViewPr>
      <p:cViewPr varScale="1">
        <p:scale>
          <a:sx n="60" d="100"/>
          <a:sy n="6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7368-80CB-46EC-9318-D05729AD17CD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0DEA2-1253-4B34-86BA-DE2A8E7B2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0DEA2-1253-4B34-86BA-DE2A8E7B2D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0DEA2-1253-4B34-86BA-DE2A8E7B2D7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1DBA-B5A7-48A6-A840-25C2FA53EC58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10B5-4B30-4785-9DA2-90EDD79CA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7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1%91%D1%82%D1%87%D0%B8%D0%BA-%D0%BA%D0%BE%D1%81%D0%BC%D0%BE%D0%BD%D0%B0%D0%B2%D1%82_%D0%A1%D0%A1%D0%A1%D0%A0" TargetMode="External"/><Relationship Id="rId5" Type="http://schemas.openxmlformats.org/officeDocument/2006/relationships/hyperlink" Target="http://ru.wikipedia.org/wiki/%D0%93%D0%B5%D0%BD%D0%B5%D1%80%D0%B0%D0%BB-%D0%BC%D0%B0%D0%B9%D0%BE%D1%80" TargetMode="External"/><Relationship Id="rId4" Type="http://schemas.openxmlformats.org/officeDocument/2006/relationships/hyperlink" Target="http://ru.wikipedia.org/wiki/%D0%9A%D0%BE%D1%81%D0%BC%D0%BE%D0%BD%D0%B0%D0%B2%D1%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3%D0%B1%D0%B0%D0%BD%D1%81%D0%BA%D0%B8%D0%B9_%D0%BA%D0%B0%D0%B7%D0%B0%D1%87%D0%B8%D0%B9_%D1%85%D0%BE%D1%80" TargetMode="External"/><Relationship Id="rId3" Type="http://schemas.openxmlformats.org/officeDocument/2006/relationships/hyperlink" Target="http://ru.wikipedia.org/wiki/1938" TargetMode="External"/><Relationship Id="rId7" Type="http://schemas.openxmlformats.org/officeDocument/2006/relationships/hyperlink" Target="http://ru.wikipedia.org/wiki/%D0%A4%D0%BE%D0%BB%D1%8C%D0%BA%D0%BB%D0%BE%D1%80%D0%B8%D1%81%D1%82" TargetMode="External"/><Relationship Id="rId2" Type="http://schemas.openxmlformats.org/officeDocument/2006/relationships/hyperlink" Target="http://ru.wikipedia.org/wiki/22_%D0%BC%D0%B0%D1%80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1%80%D0%B0%D1%81%D0%BD%D0%BE%D0%B4%D0%B0%D1%80%D1%81%D0%BA%D0%B8%D0%B9_%D0%BA%D1%80%D0%B0%D0%B9" TargetMode="External"/><Relationship Id="rId5" Type="http://schemas.openxmlformats.org/officeDocument/2006/relationships/hyperlink" Target="http://ru.wikipedia.org/wiki/%D0%9A%D0%BE%D1%80%D0%B5%D0%BD%D0%BE%D0%B2%D1%81%D0%BA%D0%B8%D0%B9_%D1%80%D0%B0%D0%B9%D0%BE%D0%BD" TargetMode="External"/><Relationship Id="rId4" Type="http://schemas.openxmlformats.org/officeDocument/2006/relationships/hyperlink" Target="http://ru.wikipedia.org/wiki/%D0%94%D1%8F%D0%B4%D1%8C%D0%BA%D0%BE%D0%B2%D1%81%D0%BA%D0%B0%D1%8F" TargetMode="External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cuments\&#1054;&#1088;&#1072;&#1085;&#1078;&#1077;&#1074;&#1072;&#1103;%20&#1084;&#1091;&#1079;&#1099;&#1082;&#1072;\04_&#1053;&#1072;_&#1086;&#1088;&#1072;&#1085;&#1078;&#1077;&#1074;&#1086;&#1081;_&#1087;&#1083;&#1072;&#1085;&#1077;&#1090;&#1077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4500594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Единый </a:t>
            </a:r>
            <a:r>
              <a:rPr lang="ru-RU" dirty="0" err="1" smtClean="0"/>
              <a:t>Всекубанский</a:t>
            </a:r>
            <a:r>
              <a:rPr lang="ru-RU" dirty="0" smtClean="0"/>
              <a:t> классный час на тему:</a:t>
            </a:r>
            <a:br>
              <a:rPr lang="ru-RU" dirty="0" smtClean="0"/>
            </a:br>
            <a:r>
              <a:rPr lang="ru-RU" dirty="0" smtClean="0"/>
              <a:t>«Краю – 75: помним, гордимся, наследуем»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43125" y="5286375"/>
            <a:ext cx="384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nstantia" pitchFamily="18" charset="0"/>
              </a:rPr>
              <a:t>Автор: учитель начальных классов </a:t>
            </a:r>
          </a:p>
          <a:p>
            <a:r>
              <a:rPr lang="ru-RU" dirty="0">
                <a:latin typeface="Constantia" pitchFamily="18" charset="0"/>
              </a:rPr>
              <a:t>                      Шутова О.М.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14348" y="428604"/>
            <a:ext cx="7409082" cy="132343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Краевой конкурс на лучшую разработку</a:t>
            </a:r>
          </a:p>
          <a:p>
            <a:pPr algn="ctr"/>
            <a:r>
              <a:rPr lang="ru-RU" sz="2000" dirty="0" smtClean="0"/>
              <a:t>           Единого          </a:t>
            </a:r>
            <a:r>
              <a:rPr lang="ru-RU" sz="2000" dirty="0" err="1" smtClean="0"/>
              <a:t>Всекубанского</a:t>
            </a:r>
            <a:r>
              <a:rPr lang="ru-RU" sz="2000" dirty="0" smtClean="0"/>
              <a:t>  классного часа                                                                              «Краю – 75: помним, гордимся, наследуем!»</a:t>
            </a:r>
          </a:p>
          <a:p>
            <a:pPr algn="ctr"/>
            <a:r>
              <a:rPr lang="ru-RU" sz="2000" dirty="0" smtClean="0"/>
              <a:t>                           МБОУ </a:t>
            </a:r>
            <a:r>
              <a:rPr lang="ru-RU" sz="2000" dirty="0"/>
              <a:t>СОШ №</a:t>
            </a:r>
            <a:r>
              <a:rPr lang="ru-RU" sz="2000" dirty="0" smtClean="0"/>
              <a:t>1  </a:t>
            </a:r>
            <a:r>
              <a:rPr lang="ru-RU" sz="2000" dirty="0"/>
              <a:t>ст. </a:t>
            </a:r>
            <a:r>
              <a:rPr lang="ru-RU" sz="2000" dirty="0" smtClean="0"/>
              <a:t>Полтавская  </a:t>
            </a:r>
            <a:r>
              <a:rPr lang="ru-RU" sz="2000" dirty="0"/>
              <a:t>Краснодарский край</a:t>
            </a:r>
          </a:p>
        </p:txBody>
      </p:sp>
    </p:spTree>
    <p:custDataLst>
      <p:tags r:id="rId1"/>
    </p:custDataLst>
  </p:cSld>
  <p:clrMapOvr>
    <a:masterClrMapping/>
  </p:clrMapOvr>
  <p:transition advTm="2180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561975"/>
          </a:xfrm>
        </p:spPr>
        <p:txBody>
          <a:bodyPr/>
          <a:lstStyle/>
          <a:p>
            <a:r>
              <a:rPr lang="ru-RU" sz="2800" dirty="0"/>
              <a:t>Герб Краснодарского края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5122862" cy="559278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latin typeface="Times New Roman" pitchFamily="18" charset="0"/>
              </a:rPr>
              <a:t>Герб Краснодарского края был принят 24 марта 1995 года, а в новой редакции 23 июня 2004 года. В основе он имеет изображение исторического герба Кубанской области. В зеленом щите золотая зубчатая стена, мурованная черным, с двумя такими же круглыми башнями и открытыми воротами. Между башен из-за стены выходят золотой пернач и два серебряных бунчука с золотыми остриями и на золотых древках. Выше российский геральдический орел (черный двуглавый, с золотыми клювами и червлеными (красными) языками), увенчанный коронами, из которых средняя больше и имеет лазоревые (синие, голубые) ленты, несущий на груди Кавказский крест (</a:t>
            </a:r>
            <a:r>
              <a:rPr lang="ru-RU" sz="1800" dirty="0" err="1">
                <a:latin typeface="Times New Roman" pitchFamily="18" charset="0"/>
              </a:rPr>
              <a:t>крест</a:t>
            </a:r>
            <a:r>
              <a:rPr lang="ru-RU" sz="1800" dirty="0">
                <a:latin typeface="Times New Roman" pitchFamily="18" charset="0"/>
              </a:rPr>
              <a:t> с мечами «За службу на Кавказе»). Щит увенчан княжеской короной, выше - штандарт Александра II. По сторонам за щитом накрест положены четыре лазоревых знамени с вензелями Екатерины II, Павла I, Александра I, Николая I. Древки штандарта и знамен лазоревые, </a:t>
            </a:r>
            <a:r>
              <a:rPr lang="ru-RU" sz="1800" dirty="0" err="1">
                <a:latin typeface="Times New Roman" pitchFamily="18" charset="0"/>
              </a:rPr>
              <a:t>навершия</a:t>
            </a:r>
            <a:r>
              <a:rPr lang="ru-RU" sz="1800" dirty="0">
                <a:latin typeface="Times New Roman" pitchFamily="18" charset="0"/>
              </a:rPr>
              <a:t>, кисти на шнурах и бахрома штандарта, знамен и подтоки - золотые. Древки штандарта и знамен перевиты двумя лентами орденов Ленина, соединенными под щитом бантом.  </a:t>
            </a:r>
          </a:p>
        </p:txBody>
      </p:sp>
      <p:pic>
        <p:nvPicPr>
          <p:cNvPr id="26629" name="Picture 5" descr="125px-Coat_of_Arms_of_Krasnodar_k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196975"/>
            <a:ext cx="2630487" cy="32400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94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Общие сведения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Дата образования Краснодарского края — 13 сентября 1937 г. </a:t>
            </a:r>
          </a:p>
          <a:p>
            <a:r>
              <a:rPr lang="ru-RU"/>
              <a:t>Территория Краснодарского края — 76 тыс. кв. км. Центр — г. Краснодар (764,6 тыс. жителей), основан в 1793 г.</a:t>
            </a:r>
          </a:p>
          <a:p>
            <a:r>
              <a:rPr lang="ru-RU"/>
              <a:t>Расстояние от Москвы до Краснодара 1539 км.</a:t>
            </a:r>
          </a:p>
        </p:txBody>
      </p:sp>
    </p:spTree>
  </p:cSld>
  <p:clrMapOvr>
    <a:masterClrMapping/>
  </p:clrMapOvr>
  <p:transition advTm="895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100" dirty="0" smtClean="0"/>
              <a:t>1 группа –</a:t>
            </a:r>
            <a:r>
              <a:rPr lang="en-US" sz="3100" dirty="0" smtClean="0"/>
              <a:t> </a:t>
            </a:r>
            <a:r>
              <a:rPr lang="ru-RU" sz="3100" dirty="0" smtClean="0"/>
              <a:t>«Патриоты»</a:t>
            </a:r>
            <a:br>
              <a:rPr lang="ru-RU" sz="3100" dirty="0" smtClean="0"/>
            </a:br>
            <a:r>
              <a:rPr lang="ru-RU" sz="3100" dirty="0" smtClean="0"/>
              <a:t>Цель: подготовить рассказ - отчет о наиболее значимых достижениях Кубанской Земли, которыми мы гордимся</a:t>
            </a:r>
            <a:endParaRPr lang="ru-RU" sz="3100" dirty="0"/>
          </a:p>
        </p:txBody>
      </p:sp>
    </p:spTree>
    <p:custDataLst>
      <p:tags r:id="rId1"/>
    </p:custDataLst>
  </p:cSld>
  <p:clrMapOvr>
    <a:masterClrMapping/>
  </p:clrMapOvr>
  <p:transition advTm="1449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5715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2</a:t>
            </a:r>
            <a:r>
              <a:rPr lang="ru-RU" sz="3100" dirty="0" smtClean="0"/>
              <a:t> группа – «Следопыты»</a:t>
            </a:r>
            <a:br>
              <a:rPr lang="ru-RU" sz="3100" dirty="0" smtClean="0"/>
            </a:br>
            <a:r>
              <a:rPr lang="ru-RU" sz="3100" dirty="0" smtClean="0"/>
              <a:t>Цель: определить значимые события Кубани. </a:t>
            </a:r>
            <a:endParaRPr lang="ru-RU" sz="3100" dirty="0"/>
          </a:p>
        </p:txBody>
      </p:sp>
    </p:spTree>
    <p:custDataLst>
      <p:tags r:id="rId1"/>
    </p:custDataLst>
  </p:cSld>
  <p:clrMapOvr>
    <a:masterClrMapping/>
  </p:clrMapOvr>
  <p:transition advTm="842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3</a:t>
            </a:r>
            <a:r>
              <a:rPr lang="ru-RU" sz="3100" dirty="0" smtClean="0"/>
              <a:t> группа – «Мечтатели»</a:t>
            </a:r>
            <a:br>
              <a:rPr lang="ru-RU" sz="3100" dirty="0" smtClean="0"/>
            </a:br>
            <a:r>
              <a:rPr lang="ru-RU" sz="3100" dirty="0" smtClean="0"/>
              <a:t>Цель: творческий отчет - рассуждение о будущем Краснодарского края </a:t>
            </a:r>
            <a:endParaRPr lang="ru-RU" sz="3100" dirty="0"/>
          </a:p>
        </p:txBody>
      </p:sp>
    </p:spTree>
    <p:custDataLst>
      <p:tags r:id="rId1"/>
    </p:custDataLst>
  </p:cSld>
  <p:clrMapOvr>
    <a:masterClrMapping/>
  </p:clrMapOvr>
  <p:transition advTm="81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Задание . </a:t>
            </a:r>
            <a:r>
              <a:rPr lang="ru-RU" dirty="0" smtClean="0"/>
              <a:t>   Перед вами бумага, фломастеры.  Вам предлагается создать творческий проект «Край, в котором  мы хотели бы жить в будущем».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u="sng" dirty="0" smtClean="0"/>
              <a:t>Вам надо  продумать: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- символику края,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- приоритеты края,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- черты характера, свойственные гражданину  края,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- черты характера, свойственные губернатору.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advTm="2678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6429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Василий Степанович </a:t>
            </a:r>
            <a:r>
              <a:rPr lang="ru-RU" sz="2800" u="sng" dirty="0" err="1"/>
              <a:t>Пустовойт</a:t>
            </a:r>
            <a:r>
              <a:rPr lang="ru-RU" sz="2800" dirty="0"/>
              <a:t>. Любимым растением В.С. </a:t>
            </a:r>
            <a:r>
              <a:rPr lang="ru-RU" sz="2800" dirty="0" err="1" smtClean="0"/>
              <a:t>Пустовойт</a:t>
            </a:r>
            <a:r>
              <a:rPr lang="ru-RU" sz="2800" dirty="0" smtClean="0"/>
              <a:t> был </a:t>
            </a:r>
            <a:r>
              <a:rPr lang="ru-RU" sz="2800" dirty="0"/>
              <a:t>подсолнечник. Этот удивительный «солнечный цветок» завезён в Россию еще в XVIII веке </a:t>
            </a:r>
          </a:p>
        </p:txBody>
      </p:sp>
      <p:pic>
        <p:nvPicPr>
          <p:cNvPr id="33794" name="Picture 2" descr="http://im2-tub-ru.yandex.net/i?id=247784196-07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428892" cy="3500462"/>
          </a:xfrm>
          <a:prstGeom prst="rect">
            <a:avLst/>
          </a:prstGeom>
          <a:noFill/>
        </p:spPr>
      </p:pic>
      <p:pic>
        <p:nvPicPr>
          <p:cNvPr id="33796" name="Picture 4" descr="http://im7-tub-ru.yandex.net/i?id=227824618-56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429024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137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628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Архитектор  </a:t>
            </a:r>
            <a:r>
              <a:rPr lang="ru-RU" sz="2400" u="sng" dirty="0"/>
              <a:t>Иван </a:t>
            </a:r>
            <a:r>
              <a:rPr lang="ru-RU" sz="2400" u="sng" dirty="0" err="1"/>
              <a:t>Мальгерб</a:t>
            </a:r>
            <a:r>
              <a:rPr lang="ru-RU" sz="2400" dirty="0"/>
              <a:t> подарил </a:t>
            </a:r>
            <a:r>
              <a:rPr lang="ru-RU" sz="2400" dirty="0" err="1"/>
              <a:t>Екатеринодару</a:t>
            </a:r>
            <a:r>
              <a:rPr lang="ru-RU" sz="2400" dirty="0"/>
              <a:t> и Кубани чудесные храмы, которые и сейчас радуют глаз и душу любого кубанца </a:t>
            </a:r>
          </a:p>
        </p:txBody>
      </p:sp>
      <p:pic>
        <p:nvPicPr>
          <p:cNvPr id="34818" name="Picture 2" descr="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643338" cy="2857520"/>
          </a:xfrm>
          <a:prstGeom prst="rect">
            <a:avLst/>
          </a:prstGeom>
          <a:noFill/>
        </p:spPr>
      </p:pic>
      <p:pic>
        <p:nvPicPr>
          <p:cNvPr id="34820" name="Picture 4" descr="http://im7-tub-ru.yandex.net/i?id=210895099-33-72&amp;n=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2000264" cy="1857388"/>
          </a:xfrm>
          <a:prstGeom prst="rect">
            <a:avLst/>
          </a:prstGeom>
          <a:noFill/>
        </p:spPr>
      </p:pic>
      <p:pic>
        <p:nvPicPr>
          <p:cNvPr id="34822" name="Picture 6" descr="http://im5-tub-ru.yandex.net/i?id=137605415-13-72&amp;n=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25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Tm="255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1857364"/>
            <a:ext cx="2571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«Хлебный </a:t>
            </a:r>
            <a:r>
              <a:rPr lang="ru-RU" sz="2800" dirty="0" err="1"/>
              <a:t>батько</a:t>
            </a:r>
            <a:r>
              <a:rPr lang="ru-RU" sz="2800" dirty="0"/>
              <a:t>» назвали </a:t>
            </a:r>
            <a:r>
              <a:rPr lang="ru-RU" sz="2800" u="sng" dirty="0"/>
              <a:t>Павла Лукьяненко</a:t>
            </a:r>
            <a:r>
              <a:rPr lang="ru-RU" sz="2800" dirty="0"/>
              <a:t> на Кубани. Выводил новые сорта пшеницы </a:t>
            </a:r>
          </a:p>
        </p:txBody>
      </p:sp>
      <p:pic>
        <p:nvPicPr>
          <p:cNvPr id="32770" name="Picture 2" descr="http://my-teacher.ucoz.net/_pu/0/0124778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7"/>
            <a:ext cx="3143271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Tm="24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4-tub-ru.yandex.net/i?id=472535081-08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28"/>
            <a:ext cx="5643602" cy="39124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541795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err="1"/>
              <a:t>Ви́ктор</a:t>
            </a:r>
            <a:r>
              <a:rPr lang="ru-RU" sz="2800" u="sng" dirty="0"/>
              <a:t>  </a:t>
            </a:r>
            <a:r>
              <a:rPr lang="ru-RU" sz="2800" u="sng" dirty="0" err="1"/>
              <a:t>Васи́льевич</a:t>
            </a:r>
            <a:r>
              <a:rPr lang="ru-RU" sz="2800" u="sng" dirty="0"/>
              <a:t> </a:t>
            </a:r>
            <a:r>
              <a:rPr lang="ru-RU" sz="2800" u="sng" dirty="0" smtClean="0">
                <a:hlinkClick r:id="rId3" tooltip="Союз Советских Социалистических Республик"/>
              </a:rPr>
              <a:t>советский</a:t>
            </a:r>
            <a:r>
              <a:rPr lang="ru-RU" sz="2800" dirty="0" smtClean="0"/>
              <a:t> </a:t>
            </a:r>
            <a:r>
              <a:rPr lang="ru-RU" sz="2800" u="sng" dirty="0">
                <a:hlinkClick r:id="rId4" tooltip="Космонавт"/>
              </a:rPr>
              <a:t>космонавт</a:t>
            </a:r>
            <a:r>
              <a:rPr lang="ru-RU" sz="2800" dirty="0" smtClean="0"/>
              <a:t>.              </a:t>
            </a:r>
            <a:r>
              <a:rPr lang="ru-RU" sz="2800" u="sng" dirty="0">
                <a:hlinkClick r:id="rId5" tooltip="Генерал-майор"/>
              </a:rPr>
              <a:t>Генерал-майор</a:t>
            </a:r>
            <a:r>
              <a:rPr lang="ru-RU" sz="2800" dirty="0"/>
              <a:t>, </a:t>
            </a:r>
            <a:r>
              <a:rPr lang="ru-RU" sz="2800" u="sng" dirty="0">
                <a:hlinkClick r:id="rId6" tooltip="Лётчик-космонавт СССР"/>
              </a:rPr>
              <a:t>лётчик-космонавт СССР</a:t>
            </a:r>
            <a:r>
              <a:rPr lang="ru-RU" sz="2800" dirty="0"/>
              <a:t>, дважды </a:t>
            </a:r>
            <a:r>
              <a:rPr lang="ru-RU" sz="2800" u="sng" dirty="0">
                <a:hlinkClick r:id="rId7" tooltip="Герой Советского Союза"/>
              </a:rPr>
              <a:t>Герой Советского Союза</a:t>
            </a:r>
            <a:endParaRPr lang="ru-RU" sz="2800" dirty="0"/>
          </a:p>
        </p:txBody>
      </p:sp>
    </p:spTree>
  </p:cSld>
  <p:clrMapOvr>
    <a:masterClrMapping/>
  </p:clrMapOvr>
  <p:transition advTm="18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51648" cy="60007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i="1" u="sng" dirty="0" smtClean="0">
                <a:solidFill>
                  <a:schemeClr val="tx1"/>
                </a:solidFill>
                <a:latin typeface="Arial Black" pitchFamily="34" charset="0"/>
              </a:rPr>
              <a:t>Прочитайте стихотворение Ольги Фокиной </a:t>
            </a:r>
            <a:br>
              <a:rPr lang="ru-RU" sz="2000" i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u="sng" dirty="0" smtClean="0">
                <a:solidFill>
                  <a:schemeClr val="tx1"/>
                </a:solidFill>
                <a:latin typeface="Arial Black" pitchFamily="34" charset="0"/>
              </a:rPr>
              <a:t>«Храни огонь родного очага»:</a:t>
            </a:r>
            <a:r>
              <a:rPr lang="ru-RU" sz="2500" i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5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500" i="1" dirty="0" smtClean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Храни огонь родного очага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И не  позарься на огни чужие –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Таким законом наши предки жили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И завещали нам через века: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Храни огонь родного очага!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Лелей лоскут отеческой земли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Как не болотист, как ни каменист он,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Не потянись за черноземом чистым,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Что до тебя другие обрели.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Лелей лоскут отеческой земли!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И если враг задумает отнять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Твоим трудом взлелеянное поле,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Не по страничке, что учился в школе,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Ты будешь знать, за что тебе стоять.</a:t>
            </a:r>
            <a:b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</a:rPr>
              <a:t>Ты будешь знать, за что тебе стоять!</a:t>
            </a:r>
            <a:endParaRPr lang="ru-RU" sz="20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51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571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Талантливый врач, учёный </a:t>
            </a:r>
            <a:r>
              <a:rPr lang="ru-RU" sz="3200" u="sng" dirty="0"/>
              <a:t>Станислав </a:t>
            </a:r>
            <a:r>
              <a:rPr lang="ru-RU" sz="3200" u="sng" dirty="0" err="1"/>
              <a:t>Очаповский</a:t>
            </a:r>
            <a:r>
              <a:rPr lang="ru-RU" sz="3200" dirty="0"/>
              <a:t> сделал неизмеримо много для лечения глазных заболеваний </a:t>
            </a:r>
          </a:p>
        </p:txBody>
      </p:sp>
      <p:pic>
        <p:nvPicPr>
          <p:cNvPr id="38914" name="Picture 2" descr="http://im5-tub-ru.yandex.net/i?id=391047044-55-72&amp;n=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643206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429124" y="1085848"/>
            <a:ext cx="4286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 Гаврилович Захарченко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(род.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22 марта"/>
              </a:rPr>
              <a:t>22 марта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1938"/>
              </a:rPr>
              <a:t>1938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станица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Дядьковская"/>
              </a:rPr>
              <a:t>Дядьковская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Кореновский район"/>
              </a:rPr>
              <a:t>Кореновского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Кореновский район"/>
              </a:rPr>
              <a:t> района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Краснодарский край"/>
              </a:rPr>
              <a:t>Краснодарского края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— российский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Фольклорист"/>
              </a:rPr>
              <a:t>фольклорист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общественный деятель, ученый, исследователь народной песни и хоровой дирижёр. Художественный руководитель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Кубанский казачий хор"/>
              </a:rPr>
              <a:t>Государственного академического Кубанского казачьего хора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генеральный директор ГНТУ «Кубанский казачий хор»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http://im3-tub-ru.yandex.net/i?id=454207004-38-72&amp;n=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4071934" cy="4071942"/>
          </a:xfrm>
          <a:prstGeom prst="rect">
            <a:avLst/>
          </a:prstGeom>
          <a:noFill/>
        </p:spPr>
      </p:pic>
    </p:spTree>
  </p:cSld>
  <p:clrMapOvr>
    <a:masterClrMapping/>
  </p:clrMapOvr>
  <p:transition advTm="684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5786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Отчет 3 группы</a:t>
            </a:r>
            <a:endParaRPr lang="ru-RU" sz="2800" dirty="0"/>
          </a:p>
        </p:txBody>
      </p:sp>
      <p:pic>
        <p:nvPicPr>
          <p:cNvPr id="45058" name="Picture 2" descr="http://xn--80aaoslhu6j.xn--p1ai/wp-content/uploads/2011/04/levitzky_portrait_catherine_ii_in_1794-22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857520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928670"/>
            <a:ext cx="4714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1792 году императрица Екатерина Вторая подарила Черноморскому казачьему войску кубанские земли от Тамани до устья реки Лабы. Казакам поручалось охранять южные границы России. Переселившись на Кубань, они достойно несли службу. В знак благодарности казаки назвали свой «войсковой град» именем Екатерины.</a:t>
            </a:r>
            <a:endParaRPr lang="ru-RU" sz="2400" dirty="0"/>
          </a:p>
        </p:txBody>
      </p:sp>
    </p:spTree>
  </p:cSld>
  <p:clrMapOvr>
    <a:masterClrMapping/>
  </p:clrMapOvr>
  <p:transition advTm="995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xn--80aaoslhu6j.xn--p1ai/wp-content/uploads/2011/04/35-300x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429156" cy="3571900"/>
          </a:xfrm>
          <a:prstGeom prst="rect">
            <a:avLst/>
          </a:prstGeom>
          <a:noFill/>
        </p:spPr>
      </p:pic>
      <p:pic>
        <p:nvPicPr>
          <p:cNvPr id="47108" name="Picture 4" descr="http://xn--80aaoslhu6j.xn--p1ai/wp-content/uploads/2011/04/44-300x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7"/>
            <a:ext cx="3929090" cy="2357454"/>
          </a:xfrm>
          <a:prstGeom prst="rect">
            <a:avLst/>
          </a:prstGeom>
          <a:noFill/>
        </p:spPr>
      </p:pic>
      <p:pic>
        <p:nvPicPr>
          <p:cNvPr id="47110" name="Picture 6" descr="http://xn--80aaoslhu6j.xn--p1ai/wp-content/uploads/2011/04/52-300x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00438"/>
            <a:ext cx="3429004" cy="30718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4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1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время оккупации Кубани, гитлеровские изверги расстреляли, повесили, удушили в застенках гестапо 61 тысячу советских граждан.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8130" name="Picture 2" descr="http://im7-tub-ru.yandex.net/i?id=304942646-31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2428892" cy="2214578"/>
          </a:xfrm>
          <a:prstGeom prst="rect">
            <a:avLst/>
          </a:prstGeom>
          <a:noFill/>
        </p:spPr>
      </p:pic>
      <p:pic>
        <p:nvPicPr>
          <p:cNvPr id="48132" name="Picture 4" descr="http://im7-tub-ru.yandex.net/i?id=398118571-32-72&amp;n=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2357454" cy="1762134"/>
          </a:xfrm>
          <a:prstGeom prst="rect">
            <a:avLst/>
          </a:prstGeom>
          <a:noFill/>
        </p:spPr>
      </p:pic>
      <p:pic>
        <p:nvPicPr>
          <p:cNvPr id="48134" name="Picture 6" descr="http://im7-tub-ru.yandex.net/i?id=298371428-37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500174"/>
            <a:ext cx="2500330" cy="2214578"/>
          </a:xfrm>
          <a:prstGeom prst="rect">
            <a:avLst/>
          </a:prstGeom>
          <a:noFill/>
        </p:spPr>
      </p:pic>
      <p:pic>
        <p:nvPicPr>
          <p:cNvPr id="48138" name="Picture 10" descr="NameEv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143116"/>
            <a:ext cx="3071834" cy="2319340"/>
          </a:xfrm>
          <a:prstGeom prst="rect">
            <a:avLst/>
          </a:prstGeom>
          <a:noFill/>
        </p:spPr>
      </p:pic>
      <p:pic>
        <p:nvPicPr>
          <p:cNvPr id="48140" name="Picture 12" descr="http://im3-tub-ru.yandex.net/i?id=294113050-21-72&amp;n=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286256"/>
            <a:ext cx="2571768" cy="1785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080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8-tub-ru.yandex.net/i?id=686892756-0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357586" cy="1928826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71612"/>
            <a:ext cx="34290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214291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Лето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Кубани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                    прорыв активного туризма 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4572008"/>
            <a:ext cx="335596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14818"/>
            <a:ext cx="3500462" cy="22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946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Отчет </a:t>
            </a:r>
            <a:r>
              <a:rPr lang="en-US" sz="3600" dirty="0" smtClean="0"/>
              <a:t>3 </a:t>
            </a:r>
            <a:r>
              <a:rPr lang="ru-RU" sz="3600" dirty="0" smtClean="0"/>
              <a:t>группы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5" descr="125px-Coat_of_Arms_of_Krasnodar_k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630487" cy="3240088"/>
          </a:xfrm>
          <a:prstGeom prst="rect">
            <a:avLst/>
          </a:prstGeom>
          <a:noFill/>
        </p:spPr>
      </p:pic>
      <p:pic>
        <p:nvPicPr>
          <p:cNvPr id="4" name="Picture 5" descr="Flag_of_Krasnodar_Kr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5"/>
            <a:ext cx="4070381" cy="2214578"/>
          </a:xfrm>
          <a:prstGeom prst="rect">
            <a:avLst/>
          </a:prstGeom>
          <a:noFill/>
        </p:spPr>
      </p:pic>
      <p:pic>
        <p:nvPicPr>
          <p:cNvPr id="52226" name="Picture 2" descr="http://im4-tub-ru.yandex.net/i?id=240299779-5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3429024" cy="4929222"/>
          </a:xfrm>
          <a:prstGeom prst="rect">
            <a:avLst/>
          </a:prstGeom>
          <a:noFill/>
        </p:spPr>
      </p:pic>
      <p:pic>
        <p:nvPicPr>
          <p:cNvPr id="52228" name="Picture 4" descr="http://im8-tub-ru.yandex.net/i?id=254401196-63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1480"/>
            <a:ext cx="2643206" cy="466726"/>
          </a:xfrm>
          <a:prstGeom prst="rect">
            <a:avLst/>
          </a:prstGeom>
          <a:noFill/>
        </p:spPr>
      </p:pic>
    </p:spTree>
  </p:cSld>
  <p:clrMapOvr>
    <a:masterClrMapping/>
  </p:clrMapOvr>
  <p:transition advTm="489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714375"/>
            <a:ext cx="8229600" cy="5643563"/>
          </a:xfrm>
          <a:noFill/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Задание .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Выберите из списка приоритеты (о чем край заботится в первую очередь) края  (5 наиболее важных на ваш взгляд):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мир;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творчество;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образование;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здоровье;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труд (трудоустройство);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семья;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социально- правовая защищенность граждан;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забота о престарелых;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проблемы молодых;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другие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1538" y="2928934"/>
            <a:ext cx="1643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71538" y="3357562"/>
            <a:ext cx="1857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1538" y="3786190"/>
            <a:ext cx="13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00100" y="4143380"/>
            <a:ext cx="3429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0100" y="5000636"/>
            <a:ext cx="6643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76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8229600" cy="5214957"/>
          </a:xfrm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Задание .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4100" dirty="0" smtClean="0"/>
              <a:t>Определите 5 наиболее важных черт характера гражданина вашего края: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любит свою страну;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гордится своей страной, переживает за неё;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готов встать на защиту своей Родины;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предан Родине и отстаивает ее интересы;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уважает людей всех национальностей;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сострадает своему народу;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защищает интересы только своего народа;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dirty="0" smtClean="0"/>
              <a:t>верит в возрождение Родины.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28662" y="3786190"/>
            <a:ext cx="6715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1538" y="4714884"/>
            <a:ext cx="6572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8662" y="6143644"/>
            <a:ext cx="5500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00100" y="4286256"/>
            <a:ext cx="7358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0100" y="3214686"/>
            <a:ext cx="7500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95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 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 Губернатор: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 честен;</a:t>
            </a:r>
            <a:br>
              <a:rPr lang="ru-RU" sz="3200" dirty="0" smtClean="0"/>
            </a:br>
            <a:r>
              <a:rPr lang="ru-RU" sz="3200" dirty="0" smtClean="0"/>
              <a:t>- умен;</a:t>
            </a:r>
            <a:br>
              <a:rPr lang="ru-RU" sz="3200" dirty="0" smtClean="0"/>
            </a:br>
            <a:r>
              <a:rPr lang="ru-RU" sz="3200" dirty="0" smtClean="0"/>
              <a:t>- решителен;</a:t>
            </a:r>
            <a:br>
              <a:rPr lang="ru-RU" sz="3200" dirty="0" smtClean="0"/>
            </a:br>
            <a:r>
              <a:rPr lang="ru-RU" sz="3200" dirty="0" smtClean="0"/>
              <a:t>- хороший стратег;</a:t>
            </a:r>
            <a:br>
              <a:rPr lang="ru-RU" sz="3200" dirty="0" smtClean="0"/>
            </a:br>
            <a:r>
              <a:rPr lang="ru-RU" sz="3200" dirty="0" smtClean="0"/>
              <a:t>- просто настоящий человек.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Положение Краснодарского края </a:t>
            </a:r>
            <a:br>
              <a:rPr lang="ru-RU" sz="3600" dirty="0" smtClean="0"/>
            </a:br>
            <a:r>
              <a:rPr lang="ru-RU" sz="3600" dirty="0" smtClean="0"/>
              <a:t>на карте России</a:t>
            </a:r>
            <a:endParaRPr lang="ru-R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 l="1807" t="15538" r="1807" b="7509"/>
          <a:stretch>
            <a:fillRect/>
          </a:stretch>
        </p:blipFill>
        <p:spPr bwMode="auto">
          <a:xfrm>
            <a:off x="500063" y="1643051"/>
            <a:ext cx="8358187" cy="50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5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71472" y="-432420"/>
            <a:ext cx="79296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Рефлексия.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Наш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классн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ый час подходит к завершению.                       Мы решили поставленные перед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latin typeface="Helvetica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ами задачи. </a:t>
            </a:r>
            <a:r>
              <a:rPr lang="ru-RU" sz="2800" dirty="0" smtClean="0">
                <a:latin typeface="Helvetica"/>
                <a:ea typeface="Times New Roman" pitchFamily="18" charset="0"/>
                <a:cs typeface="Times New Roman" pitchFamily="18" charset="0"/>
              </a:rPr>
              <a:t>У каждого из Вас лежит зерно пшеницы из бумаги. На обратной стороне этого зернышка обозначьте результат нашей с вами работы в форме кратких ответов на задачи, поставленные нами в начале занятия. Эти зернышки вставьте в колосок, вывешенный на доске. Этот колос будет подарком от нас нашей малой Родине – родной Кубани.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86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hoto.i.ua/js/get_photo/3122796/2/0/800/532/2/?scode=783517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4357718" cy="3643338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4282" y="144902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в степь иду дорожкой полевою,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Вокруг шумят красавцы-тополя,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Родных полей простор передо мною,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Кубань моя, родная сторона.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40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2732" y="2967335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>Спасибо за работу!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4_На_оранжевой_плане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887787" cy="431958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4221163"/>
            <a:ext cx="4678362" cy="2017712"/>
          </a:xfrm>
        </p:spPr>
        <p:txBody>
          <a:bodyPr>
            <a:normAutofit/>
          </a:bodyPr>
          <a:lstStyle/>
          <a:p>
            <a:r>
              <a:rPr lang="ru-RU" dirty="0"/>
              <a:t>Краснодарский </a:t>
            </a:r>
            <a:r>
              <a:rPr lang="ru-RU" dirty="0" smtClean="0"/>
              <a:t>край.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500174"/>
            <a:ext cx="3858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Юбилей – 75 лет                         13 сентября 2012 года.</a:t>
            </a:r>
            <a:endParaRPr lang="ru-RU" sz="2800" dirty="0"/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-4803547"/>
            <a:ext cx="8861528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36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36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en-US" sz="3600" dirty="0"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r>
              <a:rPr lang="ru-RU" sz="4800" dirty="0">
                <a:latin typeface="Calibri" pitchFamily="34" charset="0"/>
                <a:cs typeface="Times New Roman" pitchFamily="18" charset="0"/>
              </a:rPr>
              <a:t>Могучие горы,</a:t>
            </a:r>
            <a:endParaRPr lang="ru-RU" sz="4800" dirty="0"/>
          </a:p>
          <a:p>
            <a:pPr indent="342900" eaLnBrk="0" hangingPunct="0"/>
            <a:r>
              <a:rPr lang="ru-RU" sz="4800" dirty="0">
                <a:latin typeface="Calibri" pitchFamily="34" charset="0"/>
                <a:cs typeface="Times New Roman" pitchFamily="18" charset="0"/>
              </a:rPr>
              <a:t>Степные просторы,</a:t>
            </a:r>
            <a:endParaRPr lang="ru-RU" sz="4800" dirty="0"/>
          </a:p>
          <a:p>
            <a:pPr indent="342900" eaLnBrk="0" hangingPunct="0"/>
            <a:r>
              <a:rPr lang="ru-RU" sz="4800" dirty="0">
                <a:latin typeface="Calibri" pitchFamily="34" charset="0"/>
                <a:cs typeface="Times New Roman" pitchFamily="18" charset="0"/>
              </a:rPr>
              <a:t>Приморского берега грань…</a:t>
            </a:r>
            <a:endParaRPr lang="ru-RU" sz="4800" dirty="0"/>
          </a:p>
          <a:p>
            <a:pPr indent="342900" eaLnBrk="0" hangingPunct="0"/>
            <a:r>
              <a:rPr lang="ru-RU" sz="4800" dirty="0">
                <a:latin typeface="Calibri" pitchFamily="34" charset="0"/>
                <a:cs typeface="Times New Roman" pitchFamily="18" charset="0"/>
              </a:rPr>
              <a:t>Леса и поляны, сады и лиманы-</a:t>
            </a:r>
            <a:endParaRPr lang="ru-RU" sz="4800" dirty="0"/>
          </a:p>
          <a:p>
            <a:pPr indent="342900" eaLnBrk="0" hangingPunct="0"/>
            <a:r>
              <a:rPr lang="ru-RU" sz="4800" dirty="0">
                <a:latin typeface="Calibri" pitchFamily="34" charset="0"/>
                <a:cs typeface="Times New Roman" pitchFamily="18" charset="0"/>
              </a:rPr>
              <a:t>Всё это - родная Кубань</a:t>
            </a:r>
            <a:r>
              <a:rPr lang="ru-RU" sz="48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4800" dirty="0"/>
          </a:p>
        </p:txBody>
      </p:sp>
    </p:spTree>
    <p:custDataLst>
      <p:tags r:id="rId1"/>
    </p:custDataLst>
  </p:cSld>
  <p:clrMapOvr>
    <a:masterClrMapping/>
  </p:clrMapOvr>
  <p:transition advTm="1045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mages\Камера\201207\201207A0\19072012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2725"/>
            <a:ext cx="3714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Images\Камера\201208\201208A0\1108201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873" y="214291"/>
            <a:ext cx="3762530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4000496" cy="32861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 descr="http://im6-tub-ru.yandex.net/i?id=306849756-10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463925"/>
            <a:ext cx="3643313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9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Главный город края - Краснодар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814393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733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Губернатор Краснодарского края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08175" y="5229225"/>
            <a:ext cx="5184775" cy="4333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/>
              <a:t>Александр Николаевич Ткачев</a:t>
            </a:r>
          </a:p>
        </p:txBody>
      </p:sp>
      <p:pic>
        <p:nvPicPr>
          <p:cNvPr id="34821" name="Picture 5" descr="Александр Николаевич Ткач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412875"/>
            <a:ext cx="2682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40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Символика Краснодарского края</a:t>
            </a:r>
          </a:p>
        </p:txBody>
      </p:sp>
      <p:pic>
        <p:nvPicPr>
          <p:cNvPr id="3077" name="Picture 5" descr="Flag_of_Krasnodar_Kr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3816350" cy="2538412"/>
          </a:xfrm>
          <a:prstGeom prst="rect">
            <a:avLst/>
          </a:prstGeom>
          <a:noFill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00113" y="4437063"/>
            <a:ext cx="55435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Флаг Краснодарского края</a:t>
            </a:r>
            <a:r>
              <a:rPr lang="ru-RU" sz="1600"/>
              <a:t> был принят 24 марта 1995 года. Позднее, 23 июня 2004 года, он был утвержден в новой редакции. Цвета флага синий, малиновый, зеленый. В центре флага расположен герб Краснодарского края, выполненный желтым цветом с оранжевыми контуром. В 1995-2004 годах использовался аналогичный флаг с изображением герба в старой редакции </a:t>
            </a:r>
          </a:p>
        </p:txBody>
      </p:sp>
    </p:spTree>
  </p:cSld>
  <p:clrMapOvr>
    <a:masterClrMapping/>
  </p:clrMapOvr>
  <p:transition advTm="599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7|4|5.4|0.7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|3.4|2.6|2.4|2.4|3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6|3.4|2.9|1.4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2.4|2.2|2.4|2.5|1.6|3.4|3.4|3.2|2.6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|3.7|2.5|3.6|3.5|2.1|1.6|1.7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2|6.7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.6|3.6|2.6|3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4|4.3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|4.5|2.9|3.6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6|3.6|3.6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788</Words>
  <Application>Microsoft Office PowerPoint</Application>
  <PresentationFormat>Экран (4:3)</PresentationFormat>
  <Paragraphs>108</Paragraphs>
  <Slides>32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 Единый Всекубанский классный час на тему: «Краю – 75: помним, гордимся, наследуем» </vt:lpstr>
      <vt:lpstr>Прочитайте стихотворение Ольги Фокиной  «Храни огонь родного очага»:   Храни огонь родного очага И не  позарься на огни чужие – Таким законом наши предки жили И завещали нам через века: Храни огонь родного очага! Лелей лоскут отеческой земли Как не болотист, как ни каменист он, Не потянись за черноземом чистым, Что до тебя другие обрели. Лелей лоскут отеческой земли! И если враг задумает отнять Твоим трудом взлелеянное поле, Не по страничке, что учился в школе, Ты будешь знать, за что тебе стоять. Ты будешь знать, за что тебе стоять!</vt:lpstr>
      <vt:lpstr>Положение Краснодарского края  на карте России</vt:lpstr>
      <vt:lpstr>Краснодарский край. </vt:lpstr>
      <vt:lpstr>Слайд 5</vt:lpstr>
      <vt:lpstr>Слайд 6</vt:lpstr>
      <vt:lpstr>Главный город края - Краснодар</vt:lpstr>
      <vt:lpstr>Губернатор Краснодарского края </vt:lpstr>
      <vt:lpstr>Символика Краснодарского края</vt:lpstr>
      <vt:lpstr>Герб Краснодарского края</vt:lpstr>
      <vt:lpstr>Общие сведения</vt:lpstr>
      <vt:lpstr>        1 группа – «Патриоты» Цель: подготовить рассказ - отчет о наиболее значимых достижениях Кубанской Земли, которыми мы гордимся</vt:lpstr>
      <vt:lpstr>        2 группа – «Следопыты» Цель: определить значимые события Кубани. </vt:lpstr>
      <vt:lpstr>       3 группа – «Мечтатели» Цель: творческий отчет - рассуждение о будущем Краснодарского края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Отчет 3 группы </vt:lpstr>
      <vt:lpstr>Слайд 27</vt:lpstr>
      <vt:lpstr>Слайд 28</vt:lpstr>
      <vt:lpstr>                                                                                   Губернатор:    - честен; - умен; - решителен; - хороший стратег; - просто настоящий человек. 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Всекубанский классный час на тему: «Краю – 75: помним, гордимся, наследуем»</dc:title>
  <dc:creator>user</dc:creator>
  <cp:lastModifiedBy>user</cp:lastModifiedBy>
  <cp:revision>34</cp:revision>
  <dcterms:created xsi:type="dcterms:W3CDTF">2012-08-17T02:33:17Z</dcterms:created>
  <dcterms:modified xsi:type="dcterms:W3CDTF">2012-08-17T11:14:21Z</dcterms:modified>
</cp:coreProperties>
</file>