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8" r:id="rId3"/>
    <p:sldId id="268" r:id="rId4"/>
    <p:sldId id="260" r:id="rId5"/>
    <p:sldId id="259" r:id="rId6"/>
    <p:sldId id="264" r:id="rId7"/>
    <p:sldId id="263" r:id="rId8"/>
    <p:sldId id="257" r:id="rId9"/>
    <p:sldId id="261" r:id="rId10"/>
    <p:sldId id="262" r:id="rId11"/>
    <p:sldId id="265" r:id="rId12"/>
    <p:sldId id="266" r:id="rId13"/>
    <p:sldId id="267" r:id="rId14"/>
  </p:sldIdLst>
  <p:sldSz cx="9144000" cy="6858000" type="screen4x3"/>
  <p:notesSz cx="6858000" cy="9144000"/>
  <p:embeddedFontLst>
    <p:embeddedFont>
      <p:font typeface="Aharoni" pitchFamily="2" charset="-79"/>
      <p:bold r:id="rId15"/>
    </p:embeddedFont>
    <p:embeddedFont>
      <p:font typeface="SkazkaForSerge"/>
      <p:regular r:id="rId16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820041"/>
    <a:srgbClr val="C42A26"/>
    <a:srgbClr val="A42320"/>
    <a:srgbClr val="8D1E1B"/>
    <a:srgbClr val="CC0066"/>
    <a:srgbClr val="B05408"/>
    <a:srgbClr val="993300"/>
    <a:srgbClr val="BE2824"/>
    <a:srgbClr val="F90B05"/>
    <a:srgbClr val="74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29058" y="785794"/>
            <a:ext cx="4896544" cy="2448272"/>
          </a:xfrm>
        </p:spPr>
        <p:txBody>
          <a:bodyPr>
            <a:noAutofit/>
          </a:bodyPr>
          <a:lstStyle/>
          <a:p>
            <a:r>
              <a:rPr lang="ru-RU" sz="2800" i="1" dirty="0" smtClean="0">
                <a:ln w="18415" cmpd="sng">
                  <a:solidFill>
                    <a:srgbClr val="82004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Aharoni" pitchFamily="2" charset="-79"/>
              </a:rPr>
              <a:t>Влияние сюжетно-ролевых, </a:t>
            </a:r>
            <a:br>
              <a:rPr lang="ru-RU" sz="2800" i="1" dirty="0" smtClean="0">
                <a:ln w="18415" cmpd="sng">
                  <a:solidFill>
                    <a:srgbClr val="82004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Aharoni" pitchFamily="2" charset="-79"/>
              </a:rPr>
            </a:br>
            <a:r>
              <a:rPr lang="ru-RU" sz="2800" i="1" dirty="0" smtClean="0">
                <a:ln w="18415" cmpd="sng">
                  <a:solidFill>
                    <a:srgbClr val="82004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Aharoni" pitchFamily="2" charset="-79"/>
              </a:rPr>
              <a:t>подвижных, театрализованных, </a:t>
            </a:r>
            <a:br>
              <a:rPr lang="ru-RU" sz="2800" i="1" dirty="0" smtClean="0">
                <a:ln w="18415" cmpd="sng">
                  <a:solidFill>
                    <a:srgbClr val="82004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Aharoni" pitchFamily="2" charset="-79"/>
              </a:rPr>
            </a:br>
            <a:r>
              <a:rPr lang="ru-RU" sz="2800" i="1" dirty="0" smtClean="0">
                <a:ln w="18415" cmpd="sng">
                  <a:solidFill>
                    <a:srgbClr val="82004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Aharoni" pitchFamily="2" charset="-79"/>
              </a:rPr>
              <a:t>дидактических игр на развитие компетентностей</a:t>
            </a:r>
            <a:br>
              <a:rPr lang="ru-RU" sz="2800" i="1" dirty="0" smtClean="0">
                <a:ln w="18415" cmpd="sng">
                  <a:solidFill>
                    <a:srgbClr val="82004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Aharoni" pitchFamily="2" charset="-79"/>
              </a:rPr>
            </a:br>
            <a:r>
              <a:rPr lang="ru-RU" sz="2800" i="1" dirty="0" smtClean="0">
                <a:ln w="18415" cmpd="sng">
                  <a:solidFill>
                    <a:srgbClr val="82004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Aharoni" pitchFamily="2" charset="-79"/>
              </a:rPr>
              <a:t> детей дошкольного возраста</a:t>
            </a:r>
            <a:endParaRPr lang="ru-RU" sz="2800" i="1" dirty="0">
              <a:ln w="18415" cmpd="sng">
                <a:solidFill>
                  <a:srgbClr val="820041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cs typeface="Aharoni" pitchFamily="2" charset="-79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642398" y="4143380"/>
            <a:ext cx="3501602" cy="87264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000" dirty="0" smtClean="0">
                <a:solidFill>
                  <a:schemeClr val="tx1"/>
                </a:solidFill>
                <a:latin typeface="SkazkaForSerge" pitchFamily="18" charset="0"/>
              </a:rPr>
              <a:t>Подготовила:</a:t>
            </a:r>
            <a:br>
              <a:rPr lang="ru-RU" sz="2000" dirty="0" smtClean="0">
                <a:solidFill>
                  <a:schemeClr val="tx1"/>
                </a:solidFill>
                <a:latin typeface="SkazkaForSerge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SkazkaForSerge" pitchFamily="18" charset="0"/>
              </a:rPr>
              <a:t>Воспитатель «Детского Сада №22 «Лужок» </a:t>
            </a:r>
            <a:br>
              <a:rPr lang="ru-RU" sz="2000" dirty="0" smtClean="0">
                <a:solidFill>
                  <a:schemeClr val="tx1"/>
                </a:solidFill>
                <a:latin typeface="SkazkaForSerge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SkazkaForSerge" pitchFamily="18" charset="0"/>
              </a:rPr>
              <a:t>Курилова Ирина Николаевна</a:t>
            </a:r>
          </a:p>
        </p:txBody>
      </p:sp>
    </p:spTree>
    <p:extLst>
      <p:ext uri="{BB962C8B-B14F-4D97-AF65-F5344CB8AC3E}">
        <p14:creationId xmlns="" xmlns:p14="http://schemas.microsoft.com/office/powerpoint/2010/main" val="78355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80920" cy="648072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Дидактические игры</a:t>
            </a:r>
            <a:endParaRPr lang="ru-RU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1538" y="1571612"/>
            <a:ext cx="75724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/>
              <a:t>Эти игры направлены на решение конкретных задач в обучении детей, но в тоже время в них проявляется воспитательное и развивающее влияние игровой деятельности. </a:t>
            </a:r>
            <a:endParaRPr lang="ru-RU" sz="2000" i="1" dirty="0"/>
          </a:p>
        </p:txBody>
      </p:sp>
      <p:pic>
        <p:nvPicPr>
          <p:cNvPr id="8" name="Рисунок 7" descr="DSC_2458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14348" y="3143248"/>
            <a:ext cx="3881432" cy="29110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Рисунок 8" descr="DSC_2464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072066" y="3143248"/>
            <a:ext cx="3714744" cy="292895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91629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80920" cy="648072"/>
          </a:xfrm>
        </p:spPr>
        <p:txBody>
          <a:bodyPr>
            <a:normAutofit fontScale="90000"/>
          </a:bodyPr>
          <a:lstStyle/>
          <a:p>
            <a:endParaRPr lang="ru-RU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2976" y="1714488"/>
            <a:ext cx="735811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/>
              <a:t>Таким образом, игра является ведущей деятельностью детей, и, эта деятельность довольно разнообразна. По своему желанию дети вольны выбирать любую игру, будь то сюжетно – ролевая, или игра со строительным материалом, или игра- драматизация, игра- забава, подвижная игра и т.д. Но это разнообразие не просто баловство для ребенка – это приятный и занимательный труд, учение, воспитание.</a:t>
            </a:r>
            <a:r>
              <a:rPr lang="ru-RU" i="1" dirty="0" smtClean="0"/>
              <a:t> 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1629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80920" cy="64807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Рекомендации для воспитателей по организации игры</a:t>
            </a: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57290" y="1643050"/>
            <a:ext cx="750099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ru-RU" dirty="0" smtClean="0"/>
              <a:t>Помните, что ведущий вид деятельности дошкольного возраста - это игра.</a:t>
            </a:r>
          </a:p>
          <a:p>
            <a:pPr marL="342900" indent="-342900">
              <a:buFont typeface="Wingdings" pitchFamily="2" charset="2"/>
              <a:buChar char="v"/>
            </a:pPr>
            <a:endParaRPr lang="ru-RU" dirty="0" smtClean="0"/>
          </a:p>
          <a:p>
            <a:pPr marL="342900" lvl="0" indent="-342900">
              <a:buFont typeface="Wingdings" pitchFamily="2" charset="2"/>
              <a:buChar char="v"/>
            </a:pPr>
            <a:r>
              <a:rPr lang="ru-RU" dirty="0" smtClean="0"/>
              <a:t>Выполняйте требования </a:t>
            </a:r>
            <a:r>
              <a:rPr lang="ru-RU" dirty="0" err="1" smtClean="0"/>
              <a:t>СанПин</a:t>
            </a:r>
            <a:r>
              <a:rPr lang="ru-RU" dirty="0" smtClean="0"/>
              <a:t> 2.4.1.1249-03 о режиме дня. </a:t>
            </a:r>
          </a:p>
          <a:p>
            <a:pPr marL="342900" indent="-342900">
              <a:buFont typeface="Wingdings" pitchFamily="2" charset="2"/>
              <a:buChar char="v"/>
            </a:pPr>
            <a:endParaRPr lang="ru-RU" dirty="0" smtClean="0"/>
          </a:p>
          <a:p>
            <a:pPr marL="342900" lvl="0" indent="-342900">
              <a:buFont typeface="Wingdings" pitchFamily="2" charset="2"/>
              <a:buChar char="v"/>
            </a:pPr>
            <a:r>
              <a:rPr lang="ru-RU" dirty="0" smtClean="0"/>
              <a:t>Необходимо создавать в группе условия для развития активной, разнообразной, творческой игры. </a:t>
            </a:r>
          </a:p>
          <a:p>
            <a:pPr marL="342900" indent="-342900">
              <a:buFont typeface="Wingdings" pitchFamily="2" charset="2"/>
              <a:buChar char="v"/>
            </a:pPr>
            <a:endParaRPr lang="ru-RU" dirty="0" smtClean="0"/>
          </a:p>
          <a:p>
            <a:pPr marL="342900" indent="-342900">
              <a:buFont typeface="Wingdings" pitchFamily="2" charset="2"/>
              <a:buChar char="v"/>
            </a:pPr>
            <a:r>
              <a:rPr lang="ru-RU" dirty="0" smtClean="0"/>
              <a:t>Играйте с детьми на протяжении всего дошкольного детства. </a:t>
            </a:r>
          </a:p>
          <a:p>
            <a:pPr marL="342900" indent="-342900">
              <a:buFont typeface="Wingdings" pitchFamily="2" charset="2"/>
              <a:buChar char="v"/>
            </a:pPr>
            <a:endParaRPr lang="ru-RU" dirty="0" smtClean="0"/>
          </a:p>
          <a:p>
            <a:pPr marL="342900" indent="-342900">
              <a:buFont typeface="Wingdings" pitchFamily="2" charset="2"/>
              <a:buChar char="v"/>
            </a:pPr>
            <a:r>
              <a:rPr lang="ru-RU" dirty="0" smtClean="0"/>
              <a:t>Побуждайте детей к разнообразию игровых замыслов в                           самостоятельной игре. </a:t>
            </a:r>
          </a:p>
          <a:p>
            <a:pPr marL="342900" indent="-342900">
              <a:buFont typeface="Wingdings" pitchFamily="2" charset="2"/>
              <a:buChar char="v"/>
            </a:pPr>
            <a:endParaRPr lang="ru-RU" dirty="0" smtClean="0"/>
          </a:p>
          <a:p>
            <a:pPr marL="342900" lvl="0" indent="-342900">
              <a:buFont typeface="Wingdings" pitchFamily="2" charset="2"/>
              <a:buChar char="v"/>
            </a:pPr>
            <a:r>
              <a:rPr lang="ru-RU" dirty="0" smtClean="0"/>
              <a:t> В игре поощряйте у детей проявление инициативы,   доброжелательности, самостоятельности. </a:t>
            </a:r>
          </a:p>
          <a:p>
            <a:pPr>
              <a:buFont typeface="Arial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1629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" y="-48"/>
            <a:ext cx="9144063" cy="6858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91629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89640" cy="720080"/>
          </a:xfrm>
        </p:spPr>
        <p:txBody>
          <a:bodyPr>
            <a:normAutofit fontScale="90000"/>
          </a:bodyPr>
          <a:lstStyle/>
          <a:p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596" y="1857364"/>
            <a:ext cx="8496944" cy="254888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i="1" dirty="0" smtClean="0">
                <a:cs typeface="Aharoni" pitchFamily="2" charset="-79"/>
              </a:rPr>
              <a:t>Игра загадочней всего</a:t>
            </a:r>
          </a:p>
          <a:p>
            <a:pPr algn="ctr">
              <a:buNone/>
            </a:pPr>
            <a:r>
              <a:rPr lang="ru-RU" i="1" dirty="0" smtClean="0">
                <a:cs typeface="Aharoni" pitchFamily="2" charset="-79"/>
              </a:rPr>
              <a:t>И бескорыстнее на свете, </a:t>
            </a:r>
          </a:p>
          <a:p>
            <a:pPr algn="ctr">
              <a:buNone/>
            </a:pPr>
            <a:r>
              <a:rPr lang="ru-RU" i="1" dirty="0" smtClean="0">
                <a:cs typeface="Aharoni" pitchFamily="2" charset="-79"/>
              </a:rPr>
              <a:t>Она всегда – ни для чего, </a:t>
            </a:r>
          </a:p>
          <a:p>
            <a:pPr algn="ctr">
              <a:buNone/>
            </a:pPr>
            <a:r>
              <a:rPr lang="ru-RU" i="1" dirty="0" smtClean="0">
                <a:cs typeface="Aharoni" pitchFamily="2" charset="-79"/>
              </a:rPr>
              <a:t>Как ни над чем смеются дети. </a:t>
            </a:r>
          </a:p>
          <a:p>
            <a:pPr algn="ctr">
              <a:buNone/>
            </a:pPr>
            <a:r>
              <a:rPr lang="ru-RU" b="1" i="1" dirty="0" smtClean="0">
                <a:cs typeface="Aharoni" pitchFamily="2" charset="-79"/>
              </a:rPr>
              <a:t>Зинаида </a:t>
            </a:r>
            <a:r>
              <a:rPr lang="ru-RU" b="1" i="1" dirty="0" err="1" smtClean="0">
                <a:cs typeface="Aharoni" pitchFamily="2" charset="-79"/>
              </a:rPr>
              <a:t>Гиппеус</a:t>
            </a:r>
            <a:r>
              <a:rPr lang="ru-RU" b="1" i="1" dirty="0" smtClean="0">
                <a:cs typeface="Aharoni" pitchFamily="2" charset="-79"/>
              </a:rPr>
              <a:t>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67659782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89640" cy="720080"/>
          </a:xfrm>
        </p:spPr>
        <p:txBody>
          <a:bodyPr>
            <a:normAutofit fontScale="90000"/>
          </a:bodyPr>
          <a:lstStyle/>
          <a:p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034" y="1357298"/>
            <a:ext cx="8496944" cy="254888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i="1" dirty="0" smtClean="0"/>
              <a:t>Дошкольное детство – это пора жизни, когда перед ребенком открывается окружающий его мир человеческой действительности. Игра способствует развитию вкуса, воображения и фантазии, таких важных качеств личности, как самостоятельность, наблюдательность, выдержка и др. </a:t>
            </a:r>
          </a:p>
          <a:p>
            <a:pPr marL="0" indent="0" algn="r">
              <a:buNone/>
            </a:pPr>
            <a:r>
              <a:rPr lang="ru-RU" sz="2400" i="1" dirty="0" smtClean="0"/>
              <a:t> ФГОС ДО рекомендует использование игровых форм занятий во всех областях образовательной программы. В образовательной области «Социально-коммуникативное   развитие» программой предусмотрены сюжетно-ролевые, театрализованные, дидактические, подвижные игры.</a:t>
            </a:r>
            <a:endParaRPr lang="ru-RU" sz="2400" i="1" dirty="0"/>
          </a:p>
        </p:txBody>
      </p:sp>
    </p:spTree>
    <p:extLst>
      <p:ext uri="{BB962C8B-B14F-4D97-AF65-F5344CB8AC3E}">
        <p14:creationId xmlns="" xmlns:p14="http://schemas.microsoft.com/office/powerpoint/2010/main" val="67659782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4360" y="571480"/>
            <a:ext cx="8589640" cy="72008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>
            <a:normAutofit fontScale="90000"/>
          </a:bodyPr>
          <a:lstStyle/>
          <a:p>
            <a:r>
              <a:rPr lang="ru-RU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Сюжетно-ролевые  игры</a:t>
            </a:r>
            <a:endParaRPr lang="ru-RU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00200"/>
            <a:ext cx="8496944" cy="254888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i="1" dirty="0" smtClean="0"/>
              <a:t> это игры, которые придумывают сами дети. В играх отражаются знания, впечатления, представления ребенка об окружающем мире воссоздаются социальные отношения. Для каждой такой игры характерны: тема, игровой замысел, сюжет, содержание и роль.</a:t>
            </a:r>
          </a:p>
          <a:p>
            <a:endParaRPr lang="ru-RU" dirty="0" smtClean="0"/>
          </a:p>
          <a:p>
            <a:pPr marL="0" indent="0">
              <a:buNone/>
            </a:pP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Рисунок 3" descr="DSC_247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85786" y="3286124"/>
            <a:ext cx="3929090" cy="314324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Рисунок 4" descr="DSC_2472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000628" y="3286124"/>
            <a:ext cx="3857653" cy="31298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410839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80920" cy="648072"/>
          </a:xfrm>
        </p:spPr>
        <p:txBody>
          <a:bodyPr>
            <a:normAutofit fontScale="90000"/>
          </a:bodyPr>
          <a:lstStyle/>
          <a:p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1475655" y="5373216"/>
            <a:ext cx="7295581" cy="720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endParaRPr lang="ru-RU" sz="1800" dirty="0"/>
          </a:p>
        </p:txBody>
      </p:sp>
      <p:pic>
        <p:nvPicPr>
          <p:cNvPr id="6" name="Содержимое 5" descr="DSC_2490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642910" y="1142984"/>
            <a:ext cx="3929090" cy="27146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Содержимое 3" descr="DSC_2486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357686" y="3431040"/>
            <a:ext cx="4286280" cy="287793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77232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80920" cy="648072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Подвижные игры</a:t>
            </a:r>
            <a:endParaRPr lang="ru-RU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2976" y="1571612"/>
            <a:ext cx="72152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/>
              <a:t>создают атмосферу радости и потому делают наиболее эффективным комплексное решение оздоровительных, образовательных и воспитательных задач.</a:t>
            </a:r>
            <a:endParaRPr lang="ru-RU" sz="2000" i="1" dirty="0"/>
          </a:p>
        </p:txBody>
      </p:sp>
      <p:pic>
        <p:nvPicPr>
          <p:cNvPr id="5" name="Рисунок 4" descr="DSC_2447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857356" y="2786058"/>
            <a:ext cx="5286412" cy="354746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91629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80920" cy="648072"/>
          </a:xfrm>
        </p:spPr>
        <p:txBody>
          <a:bodyPr>
            <a:normAutofit fontScale="90000"/>
          </a:bodyPr>
          <a:lstStyle/>
          <a:p>
            <a:endParaRPr lang="ru-RU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" name="Содержимое 9" descr="DSC_2454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643042" y="1500174"/>
            <a:ext cx="6034617" cy="452596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91629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80920" cy="648072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Театрализованные игры</a:t>
            </a:r>
            <a:endParaRPr lang="ru-RU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1538" y="1500174"/>
            <a:ext cx="735811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/>
              <a:t>В таких играх, детей больше увлекает сам сюжет, его правдивое изображение, чем выразительность исполняемых ролей.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Рисунок 5" descr="DSC_250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857356" y="2643182"/>
            <a:ext cx="5500726" cy="41255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91629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4" descr="DSC_2505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642910" y="642918"/>
            <a:ext cx="4038600" cy="30289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" name="Содержимое 5" descr="DSC_2509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429124" y="3429000"/>
            <a:ext cx="4038600" cy="30289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91629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A0000"/>
      </a:hlink>
      <a:folHlink>
        <a:srgbClr val="FAC08F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635</TotalTime>
  <Words>301</Words>
  <Application>Microsoft Office PowerPoint</Application>
  <PresentationFormat>Экран (4:3)</PresentationFormat>
  <Paragraphs>30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Times New Roman</vt:lpstr>
      <vt:lpstr>Aharoni</vt:lpstr>
      <vt:lpstr>SkazkaForSerge</vt:lpstr>
      <vt:lpstr>Wingdings</vt:lpstr>
      <vt:lpstr>Тема Office</vt:lpstr>
      <vt:lpstr>Влияние сюжетно-ролевых,  подвижных, театрализованных,  дидактических игр на развитие компетентностей  детей дошкольного возраста</vt:lpstr>
      <vt:lpstr>Слайд 2</vt:lpstr>
      <vt:lpstr>Слайд 3</vt:lpstr>
      <vt:lpstr>Сюжетно-ролевые  игры</vt:lpstr>
      <vt:lpstr>Слайд 5</vt:lpstr>
      <vt:lpstr>Подвижные игры</vt:lpstr>
      <vt:lpstr>Слайд 7</vt:lpstr>
      <vt:lpstr>Театрализованные игры</vt:lpstr>
      <vt:lpstr>Слайд 9</vt:lpstr>
      <vt:lpstr>Дидактические игры</vt:lpstr>
      <vt:lpstr>Слайд 11</vt:lpstr>
      <vt:lpstr> Рекомендации для воспитателей по организации игры  </vt:lpstr>
      <vt:lpstr>Слайд 13</vt:lpstr>
    </vt:vector>
  </TitlesOfParts>
  <Company>МАОУ лицей №21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Сказочные</dc:title>
  <dc:creator>Ранько Елена</dc:creator>
  <cp:lastModifiedBy>6417</cp:lastModifiedBy>
  <cp:revision>51</cp:revision>
  <dcterms:created xsi:type="dcterms:W3CDTF">2015-04-19T15:51:03Z</dcterms:created>
  <dcterms:modified xsi:type="dcterms:W3CDTF">2016-02-01T20:28:50Z</dcterms:modified>
</cp:coreProperties>
</file>