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8" r:id="rId2"/>
    <p:sldId id="261" r:id="rId3"/>
    <p:sldId id="262" r:id="rId4"/>
    <p:sldId id="274" r:id="rId5"/>
    <p:sldId id="294" r:id="rId6"/>
    <p:sldId id="279" r:id="rId7"/>
    <p:sldId id="29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43"/>
          <p:cNvGrpSpPr>
            <a:grpSpLocks noChangeAspect="1"/>
          </p:cNvGrpSpPr>
          <p:nvPr/>
        </p:nvGrpSpPr>
        <p:grpSpPr bwMode="auto">
          <a:xfrm>
            <a:off x="157163" y="1989137"/>
            <a:ext cx="8899526" cy="1108074"/>
            <a:chOff x="0" y="1253"/>
            <a:chExt cx="5705" cy="698"/>
          </a:xfrm>
        </p:grpSpPr>
        <p:sp>
          <p:nvSpPr>
            <p:cNvPr id="3082" name="AutoShape 42"/>
            <p:cNvSpPr>
              <a:spLocks noChangeAspect="1" noChangeArrowheads="1" noTextEdit="1"/>
            </p:cNvSpPr>
            <p:nvPr/>
          </p:nvSpPr>
          <p:spPr bwMode="auto">
            <a:xfrm>
              <a:off x="0" y="1253"/>
              <a:ext cx="5602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Rectangle 44"/>
            <p:cNvSpPr>
              <a:spLocks noChangeArrowheads="1"/>
            </p:cNvSpPr>
            <p:nvPr/>
          </p:nvSpPr>
          <p:spPr bwMode="auto">
            <a:xfrm>
              <a:off x="99" y="1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4" name="Rectangle 45"/>
            <p:cNvSpPr>
              <a:spLocks noChangeArrowheads="1"/>
            </p:cNvSpPr>
            <p:nvPr/>
          </p:nvSpPr>
          <p:spPr bwMode="auto">
            <a:xfrm>
              <a:off x="99" y="1264"/>
              <a:ext cx="526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1" u="none" strike="noStrike" cap="none" normalizeH="0" baseline="0" dirty="0" smtClean="0">
                  <a:ln>
                    <a:noFill/>
                  </a:ln>
                  <a:solidFill>
                    <a:srgbClr val="444444"/>
                  </a:solidFill>
                  <a:effectLst/>
                  <a:latin typeface="Times New Roman" pitchFamily="18" charset="0"/>
                </a:rPr>
                <a:t>Развитие сенсорной культуры детей младшего возраста </a:t>
              </a:r>
              <a:endPara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85" name="Rectangle 46"/>
            <p:cNvSpPr>
              <a:spLocks noChangeArrowheads="1"/>
            </p:cNvSpPr>
            <p:nvPr/>
          </p:nvSpPr>
          <p:spPr bwMode="auto">
            <a:xfrm>
              <a:off x="5560" y="1264"/>
              <a:ext cx="14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500" b="1" i="1" u="none" strike="noStrike" cap="none" normalizeH="0" baseline="0" smtClean="0">
                  <a:ln>
                    <a:noFill/>
                  </a:ln>
                  <a:solidFill>
                    <a:srgbClr val="444444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6" name="Rectangle 47"/>
            <p:cNvSpPr>
              <a:spLocks noChangeArrowheads="1"/>
            </p:cNvSpPr>
            <p:nvPr/>
          </p:nvSpPr>
          <p:spPr bwMode="auto">
            <a:xfrm>
              <a:off x="950" y="1582"/>
              <a:ext cx="33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1" u="none" strike="noStrike" cap="none" normalizeH="0" baseline="0" dirty="0" smtClean="0">
                  <a:ln>
                    <a:noFill/>
                  </a:ln>
                  <a:solidFill>
                    <a:srgbClr val="444444"/>
                  </a:solidFill>
                  <a:effectLst/>
                  <a:latin typeface="Times New Roman" pitchFamily="18" charset="0"/>
                </a:rPr>
                <a:t>через различные виды деятельности</a:t>
              </a:r>
              <a:endPara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87" name="Rectangle 48"/>
            <p:cNvSpPr>
              <a:spLocks noChangeArrowheads="1"/>
            </p:cNvSpPr>
            <p:nvPr/>
          </p:nvSpPr>
          <p:spPr bwMode="auto">
            <a:xfrm>
              <a:off x="4519" y="15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8" name="Rectangle 49"/>
            <p:cNvSpPr>
              <a:spLocks noChangeArrowheads="1"/>
            </p:cNvSpPr>
            <p:nvPr/>
          </p:nvSpPr>
          <p:spPr bwMode="auto">
            <a:xfrm>
              <a:off x="4627" y="1582"/>
              <a:ext cx="14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500" b="1" i="1" u="none" strike="noStrike" cap="none" normalizeH="0" baseline="0" dirty="0" smtClean="0">
                  <a:ln>
                    <a:noFill/>
                  </a:ln>
                  <a:solidFill>
                    <a:srgbClr val="444444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89" name="Group 52"/>
          <p:cNvGrpSpPr>
            <a:grpSpLocks noChangeAspect="1"/>
          </p:cNvGrpSpPr>
          <p:nvPr/>
        </p:nvGrpSpPr>
        <p:grpSpPr bwMode="auto">
          <a:xfrm>
            <a:off x="2071688" y="4148139"/>
            <a:ext cx="6804025" cy="1200151"/>
            <a:chOff x="1305" y="2613"/>
            <a:chExt cx="4286" cy="756"/>
          </a:xfrm>
        </p:grpSpPr>
        <p:sp>
          <p:nvSpPr>
            <p:cNvPr id="3090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305" y="2614"/>
              <a:ext cx="428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Rectangle 53"/>
            <p:cNvSpPr>
              <a:spLocks noChangeArrowheads="1"/>
            </p:cNvSpPr>
            <p:nvPr/>
          </p:nvSpPr>
          <p:spPr bwMode="auto">
            <a:xfrm>
              <a:off x="1612" y="2615"/>
              <a:ext cx="134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2" name="Rectangle 54"/>
            <p:cNvSpPr>
              <a:spLocks noChangeArrowheads="1"/>
            </p:cNvSpPr>
            <p:nvPr/>
          </p:nvSpPr>
          <p:spPr bwMode="auto">
            <a:xfrm>
              <a:off x="2863" y="2613"/>
              <a:ext cx="6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Составили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3" name="Rectangle 55"/>
            <p:cNvSpPr>
              <a:spLocks noChangeArrowheads="1"/>
            </p:cNvSpPr>
            <p:nvPr/>
          </p:nvSpPr>
          <p:spPr bwMode="auto">
            <a:xfrm>
              <a:off x="3495" y="2615"/>
              <a:ext cx="18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: воспитатель 2 младшей группы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4" name="Rectangle 56"/>
            <p:cNvSpPr>
              <a:spLocks noChangeArrowheads="1"/>
            </p:cNvSpPr>
            <p:nvPr/>
          </p:nvSpPr>
          <p:spPr bwMode="auto">
            <a:xfrm>
              <a:off x="5287" y="2615"/>
              <a:ext cx="8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5" name="Rectangle 57"/>
            <p:cNvSpPr>
              <a:spLocks noChangeArrowheads="1"/>
            </p:cNvSpPr>
            <p:nvPr/>
          </p:nvSpPr>
          <p:spPr bwMode="auto">
            <a:xfrm>
              <a:off x="1712" y="2764"/>
              <a:ext cx="176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6" name="Rectangle 58"/>
            <p:cNvSpPr>
              <a:spLocks noChangeArrowheads="1"/>
            </p:cNvSpPr>
            <p:nvPr/>
          </p:nvSpPr>
          <p:spPr bwMode="auto">
            <a:xfrm>
              <a:off x="3380" y="2764"/>
              <a:ext cx="18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7" name="Rectangle 59"/>
            <p:cNvSpPr>
              <a:spLocks noChangeArrowheads="1"/>
            </p:cNvSpPr>
            <p:nvPr/>
          </p:nvSpPr>
          <p:spPr bwMode="auto">
            <a:xfrm>
              <a:off x="3509" y="2764"/>
              <a:ext cx="8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8" name="Rectangle 60"/>
            <p:cNvSpPr>
              <a:spLocks noChangeArrowheads="1"/>
            </p:cNvSpPr>
            <p:nvPr/>
          </p:nvSpPr>
          <p:spPr bwMode="auto">
            <a:xfrm>
              <a:off x="3541" y="2763"/>
              <a:ext cx="172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Бульхина Гузаль Рашидовна,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9" name="Rectangle 61"/>
            <p:cNvSpPr>
              <a:spLocks noChangeArrowheads="1"/>
            </p:cNvSpPr>
            <p:nvPr/>
          </p:nvSpPr>
          <p:spPr bwMode="auto">
            <a:xfrm>
              <a:off x="5187" y="2763"/>
              <a:ext cx="8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0" name="Rectangle 62"/>
            <p:cNvSpPr>
              <a:spLocks noChangeArrowheads="1"/>
            </p:cNvSpPr>
            <p:nvPr/>
          </p:nvSpPr>
          <p:spPr bwMode="auto">
            <a:xfrm>
              <a:off x="1640" y="2905"/>
              <a:ext cx="200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     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1" name="Rectangle 63"/>
            <p:cNvSpPr>
              <a:spLocks noChangeArrowheads="1"/>
            </p:cNvSpPr>
            <p:nvPr/>
          </p:nvSpPr>
          <p:spPr bwMode="auto">
            <a:xfrm>
              <a:off x="3532" y="2906"/>
              <a:ext cx="17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воспитатель 2 младшей группы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2" name="Rectangle 64"/>
            <p:cNvSpPr>
              <a:spLocks noChangeArrowheads="1"/>
            </p:cNvSpPr>
            <p:nvPr/>
          </p:nvSpPr>
          <p:spPr bwMode="auto">
            <a:xfrm>
              <a:off x="5259" y="2906"/>
              <a:ext cx="8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3" name="Rectangle 65"/>
            <p:cNvSpPr>
              <a:spLocks noChangeArrowheads="1"/>
            </p:cNvSpPr>
            <p:nvPr/>
          </p:nvSpPr>
          <p:spPr bwMode="auto">
            <a:xfrm>
              <a:off x="1556" y="3053"/>
              <a:ext cx="196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    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4" name="Rectangle 66"/>
            <p:cNvSpPr>
              <a:spLocks noChangeArrowheads="1"/>
            </p:cNvSpPr>
            <p:nvPr/>
          </p:nvSpPr>
          <p:spPr bwMode="auto">
            <a:xfrm>
              <a:off x="3417" y="3053"/>
              <a:ext cx="18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5" name="Rectangle 67"/>
            <p:cNvSpPr>
              <a:spLocks noChangeArrowheads="1"/>
            </p:cNvSpPr>
            <p:nvPr/>
          </p:nvSpPr>
          <p:spPr bwMode="auto">
            <a:xfrm>
              <a:off x="3545" y="3052"/>
              <a:ext cx="187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Козлова Эльфира Мирфаязовна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6" name="Rectangle 68"/>
            <p:cNvSpPr>
              <a:spLocks noChangeArrowheads="1"/>
            </p:cNvSpPr>
            <p:nvPr/>
          </p:nvSpPr>
          <p:spPr bwMode="auto">
            <a:xfrm>
              <a:off x="5342" y="3052"/>
              <a:ext cx="8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7" name="Rectangle 69"/>
            <p:cNvSpPr>
              <a:spLocks noChangeArrowheads="1"/>
            </p:cNvSpPr>
            <p:nvPr/>
          </p:nvSpPr>
          <p:spPr bwMode="auto">
            <a:xfrm>
              <a:off x="3450" y="3197"/>
              <a:ext cx="12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8" name="Rectangle 70"/>
            <p:cNvSpPr>
              <a:spLocks noChangeArrowheads="1"/>
            </p:cNvSpPr>
            <p:nvPr/>
          </p:nvSpPr>
          <p:spPr bwMode="auto">
            <a:xfrm>
              <a:off x="3514" y="3197"/>
              <a:ext cx="8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6865" y="451901"/>
            <a:ext cx="818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 – детский сад № 90 «Подсолнушек»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47667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Соблюдая поэтапность сенсорного воспитания, мы включили процесс формирования представлений о сенсорных эталонах в более широкий диапазон деятельности ребёнка. Это: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26741"/>
            <a:ext cx="7848872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Игровая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Коммуникативная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Трудовая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Познавательно-исследовательская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Продуктивная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Музыкально-художественная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Чтение художественной литературы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Двигательная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Совместная деятельность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77" y="3225052"/>
            <a:ext cx="3149331" cy="29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6615" y="287650"/>
            <a:ext cx="763284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универсальный способ воспитания и обучения маленького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6" y="1380961"/>
            <a:ext cx="6901585" cy="517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877" y="188640"/>
            <a:ext cx="816742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6000" b="1" i="1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6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2" y="1846573"/>
            <a:ext cx="7135217" cy="47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320</TotalTime>
  <Words>107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Iuluii </dc:title>
  <cp:lastModifiedBy>Admin</cp:lastModifiedBy>
  <cp:revision>40</cp:revision>
  <dcterms:modified xsi:type="dcterms:W3CDTF">2016-03-01T18:11:44Z</dcterms:modified>
</cp:coreProperties>
</file>