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9" r:id="rId9"/>
    <p:sldId id="258" r:id="rId10"/>
    <p:sldId id="260" r:id="rId11"/>
    <p:sldId id="264" r:id="rId12"/>
    <p:sldId id="268" r:id="rId13"/>
    <p:sldId id="269" r:id="rId14"/>
    <p:sldId id="265" r:id="rId15"/>
    <p:sldId id="261" r:id="rId16"/>
    <p:sldId id="262" r:id="rId17"/>
    <p:sldId id="256" r:id="rId18"/>
    <p:sldId id="263" r:id="rId19"/>
    <p:sldId id="267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0B35-F93E-46F5-AC8C-05B264F14D1B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3F50-D3CE-4CF0-9106-BD609F38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9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0B35-F93E-46F5-AC8C-05B264F14D1B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3F50-D3CE-4CF0-9106-BD609F38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8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0B35-F93E-46F5-AC8C-05B264F14D1B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3F50-D3CE-4CF0-9106-BD609F38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 rot="1236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" name="AutoShape 6" descr="Denim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7A68-28C7-4637-B48B-466A0349A56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48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CF6A-ED2F-486C-84C3-9BC3010EA28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4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38539-3E02-4AEE-AFE6-652C3D40BAA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90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DF02A-6047-4B1B-8D8B-149C014E55E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6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69A1-4584-4594-9F16-05A213147BB8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1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D179-DF79-4FA3-9049-21309406F79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4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25B1-5500-4A79-840A-46FDB529D2C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13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7F7B-935C-4735-80A3-4AF1E0A51B1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9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0B35-F93E-46F5-AC8C-05B264F14D1B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3F50-D3CE-4CF0-9106-BD609F38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27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A8171-11AC-4372-8560-243AC15F1A7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24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26836-11DB-4CB4-826C-84914F5715C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29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747C-BBC7-4AB7-A9E9-38BFBFBEF4D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8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 rot="1236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" name="AutoShape 6" descr="Denim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7A68-28C7-4637-B48B-466A0349A56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58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CF6A-ED2F-486C-84C3-9BC3010EA28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54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38539-3E02-4AEE-AFE6-652C3D40BAA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92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DF02A-6047-4B1B-8D8B-149C014E55E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24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69A1-4584-4594-9F16-05A213147BB8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72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D179-DF79-4FA3-9049-21309406F79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41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25B1-5500-4A79-840A-46FDB529D2C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3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0B35-F93E-46F5-AC8C-05B264F14D1B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3F50-D3CE-4CF0-9106-BD609F38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55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7F7B-935C-4735-80A3-4AF1E0A51B1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87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A8171-11AC-4372-8560-243AC15F1A7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15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26836-11DB-4CB4-826C-84914F5715C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05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747C-BBC7-4AB7-A9E9-38BFBFBEF4D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20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 rot="1236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" name="AutoShape 6" descr="Denim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7A68-28C7-4637-B48B-466A0349A56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04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CF6A-ED2F-486C-84C3-9BC3010EA28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03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38539-3E02-4AEE-AFE6-652C3D40BAA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50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DF02A-6047-4B1B-8D8B-149C014E55E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7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69A1-4584-4594-9F16-05A213147BB8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72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D179-DF79-4FA3-9049-21309406F79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5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0B35-F93E-46F5-AC8C-05B264F14D1B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3F50-D3CE-4CF0-9106-BD609F38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66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25B1-5500-4A79-840A-46FDB529D2C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31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7F7B-935C-4735-80A3-4AF1E0A51B1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10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A8171-11AC-4372-8560-243AC15F1A7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47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26836-11DB-4CB4-826C-84914F5715C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11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747C-BBC7-4AB7-A9E9-38BFBFBEF4D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5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 rot="1236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" name="AutoShape 6" descr="Denim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7A68-28C7-4637-B48B-466A0349A56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80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CF6A-ED2F-486C-84C3-9BC3010EA28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54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38539-3E02-4AEE-AFE6-652C3D40BAA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0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DF02A-6047-4B1B-8D8B-149C014E55E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58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69A1-4584-4594-9F16-05A213147BB8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7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0B35-F93E-46F5-AC8C-05B264F14D1B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3F50-D3CE-4CF0-9106-BD609F38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926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D179-DF79-4FA3-9049-21309406F79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95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25B1-5500-4A79-840A-46FDB529D2C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86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7F7B-935C-4735-80A3-4AF1E0A51B1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53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A8171-11AC-4372-8560-243AC15F1A7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68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26836-11DB-4CB4-826C-84914F5715C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903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747C-BBC7-4AB7-A9E9-38BFBFBEF4D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09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 rot="1236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" name="AutoShape 6" descr="Denim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7A68-28C7-4637-B48B-466A0349A56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91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CF6A-ED2F-486C-84C3-9BC3010EA28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638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38539-3E02-4AEE-AFE6-652C3D40BAA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014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DF02A-6047-4B1B-8D8B-149C014E55E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0B35-F93E-46F5-AC8C-05B264F14D1B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3F50-D3CE-4CF0-9106-BD609F38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117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69A1-4584-4594-9F16-05A213147BB8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09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D179-DF79-4FA3-9049-21309406F79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996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25B1-5500-4A79-840A-46FDB529D2C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634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7F7B-935C-4735-80A3-4AF1E0A51B1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30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A8171-11AC-4372-8560-243AC15F1A7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32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26836-11DB-4CB4-826C-84914F5715C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746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747C-BBC7-4AB7-A9E9-38BFBFBEF4D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28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 rot="1236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" name="AutoShape 6" descr="Denim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7A68-28C7-4637-B48B-466A0349A56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602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CF6A-ED2F-486C-84C3-9BC3010EA28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167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38539-3E02-4AEE-AFE6-652C3D40BAA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6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0B35-F93E-46F5-AC8C-05B264F14D1B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3F50-D3CE-4CF0-9106-BD609F38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795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DF02A-6047-4B1B-8D8B-149C014E55E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147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69A1-4584-4594-9F16-05A213147BB8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362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D179-DF79-4FA3-9049-21309406F79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20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25B1-5500-4A79-840A-46FDB529D2C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024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7F7B-935C-4735-80A3-4AF1E0A51B1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87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A8171-11AC-4372-8560-243AC15F1A7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302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26836-11DB-4CB4-826C-84914F5715C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247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747C-BBC7-4AB7-A9E9-38BFBFBEF4D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926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 rot="1236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" name="AutoShape 6" descr="Denim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EAEAEA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7A68-28C7-4637-B48B-466A0349A56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091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CF6A-ED2F-486C-84C3-9BC3010EA28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9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0B35-F93E-46F5-AC8C-05B264F14D1B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3F50-D3CE-4CF0-9106-BD609F38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456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38539-3E02-4AEE-AFE6-652C3D40BAA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573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DF02A-6047-4B1B-8D8B-149C014E55E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03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69A1-4584-4594-9F16-05A213147BB8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216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D179-DF79-4FA3-9049-21309406F79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37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25B1-5500-4A79-840A-46FDB529D2C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135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7F7B-935C-4735-80A3-4AF1E0A51B19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275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A8171-11AC-4372-8560-243AC15F1A75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432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26836-11DB-4CB4-826C-84914F5715C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78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747C-BBC7-4AB7-A9E9-38BFBFBEF4DA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5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0B35-F93E-46F5-AC8C-05B264F14D1B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3F50-D3CE-4CF0-9106-BD609F38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4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0B35-F93E-46F5-AC8C-05B264F14D1B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63F50-D3CE-4CF0-9106-BD609F38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3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82C589-A65E-47C5-8A0B-A23419A4B4DB}" type="slidenum">
              <a:rPr lang="ru-RU">
                <a:solidFill>
                  <a:srgbClr val="EAEAEA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15370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2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3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4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5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6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7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G0" fmla="+- 754 0 0"/>
                  <a:gd name="G1" fmla="+- 21600 0 0"/>
                  <a:gd name="G2" fmla="+- 21600 0 0"/>
                  <a:gd name="T0" fmla="*/ 0 w 22354"/>
                  <a:gd name="T1" fmla="*/ 13 h 43200"/>
                  <a:gd name="T2" fmla="*/ 754 w 22354"/>
                  <a:gd name="T3" fmla="*/ 43200 h 43200"/>
                  <a:gd name="T4" fmla="*/ 754 w 223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213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82C589-A65E-47C5-8A0B-A23419A4B4DB}" type="slidenum">
              <a:rPr lang="ru-RU">
                <a:solidFill>
                  <a:srgbClr val="EAEAEA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15370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2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3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4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5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6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7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G0" fmla="+- 754 0 0"/>
                  <a:gd name="G1" fmla="+- 21600 0 0"/>
                  <a:gd name="G2" fmla="+- 21600 0 0"/>
                  <a:gd name="T0" fmla="*/ 0 w 22354"/>
                  <a:gd name="T1" fmla="*/ 13 h 43200"/>
                  <a:gd name="T2" fmla="*/ 754 w 22354"/>
                  <a:gd name="T3" fmla="*/ 43200 h 43200"/>
                  <a:gd name="T4" fmla="*/ 754 w 223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127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82C589-A65E-47C5-8A0B-A23419A4B4DB}" type="slidenum">
              <a:rPr lang="ru-RU">
                <a:solidFill>
                  <a:srgbClr val="EAEAEA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15370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2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3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4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5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6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7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G0" fmla="+- 754 0 0"/>
                  <a:gd name="G1" fmla="+- 21600 0 0"/>
                  <a:gd name="G2" fmla="+- 21600 0 0"/>
                  <a:gd name="T0" fmla="*/ 0 w 22354"/>
                  <a:gd name="T1" fmla="*/ 13 h 43200"/>
                  <a:gd name="T2" fmla="*/ 754 w 22354"/>
                  <a:gd name="T3" fmla="*/ 43200 h 43200"/>
                  <a:gd name="T4" fmla="*/ 754 w 223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432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82C589-A65E-47C5-8A0B-A23419A4B4DB}" type="slidenum">
              <a:rPr lang="ru-RU">
                <a:solidFill>
                  <a:srgbClr val="EAEAEA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15370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2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3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4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5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6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7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G0" fmla="+- 754 0 0"/>
                  <a:gd name="G1" fmla="+- 21600 0 0"/>
                  <a:gd name="G2" fmla="+- 21600 0 0"/>
                  <a:gd name="T0" fmla="*/ 0 w 22354"/>
                  <a:gd name="T1" fmla="*/ 13 h 43200"/>
                  <a:gd name="T2" fmla="*/ 754 w 22354"/>
                  <a:gd name="T3" fmla="*/ 43200 h 43200"/>
                  <a:gd name="T4" fmla="*/ 754 w 223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517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82C589-A65E-47C5-8A0B-A23419A4B4DB}" type="slidenum">
              <a:rPr lang="ru-RU">
                <a:solidFill>
                  <a:srgbClr val="EAEAEA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15370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2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3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4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5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6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7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G0" fmla="+- 754 0 0"/>
                  <a:gd name="G1" fmla="+- 21600 0 0"/>
                  <a:gd name="G2" fmla="+- 21600 0 0"/>
                  <a:gd name="T0" fmla="*/ 0 w 22354"/>
                  <a:gd name="T1" fmla="*/ 13 h 43200"/>
                  <a:gd name="T2" fmla="*/ 754 w 22354"/>
                  <a:gd name="T3" fmla="*/ 43200 h 43200"/>
                  <a:gd name="T4" fmla="*/ 754 w 223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74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82C589-A65E-47C5-8A0B-A23419A4B4DB}" type="slidenum">
              <a:rPr lang="ru-RU">
                <a:solidFill>
                  <a:srgbClr val="EAEAEA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15370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2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3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4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5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6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7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G0" fmla="+- 754 0 0"/>
                  <a:gd name="G1" fmla="+- 21600 0 0"/>
                  <a:gd name="G2" fmla="+- 21600 0 0"/>
                  <a:gd name="T0" fmla="*/ 0 w 22354"/>
                  <a:gd name="T1" fmla="*/ 13 h 43200"/>
                  <a:gd name="T2" fmla="*/ 754 w 22354"/>
                  <a:gd name="T3" fmla="*/ 43200 h 43200"/>
                  <a:gd name="T4" fmla="*/ 754 w 223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759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82C589-A65E-47C5-8A0B-A23419A4B4DB}" type="slidenum">
              <a:rPr lang="ru-RU">
                <a:solidFill>
                  <a:srgbClr val="EAEAEA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15370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2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3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4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5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6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ru-RU" sz="2400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7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G0" fmla="+- 754 0 0"/>
                  <a:gd name="G1" fmla="+- 21600 0 0"/>
                  <a:gd name="G2" fmla="+- 21600 0 0"/>
                  <a:gd name="T0" fmla="*/ 0 w 22354"/>
                  <a:gd name="T1" fmla="*/ 13 h 43200"/>
                  <a:gd name="T2" fmla="*/ 754 w 22354"/>
                  <a:gd name="T3" fmla="*/ 43200 h 43200"/>
                  <a:gd name="T4" fmla="*/ 754 w 223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323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ndzakaz.ru/images/school/k-om1/k-om1-5b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980728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Индивидуальное занятие по ФП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572000"/>
            <a:ext cx="426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1класс. О. </a:t>
            </a:r>
            <a:r>
              <a:rPr lang="ru-RU" sz="2800" dirty="0" err="1" smtClean="0"/>
              <a:t>Сергек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Учитель-дефектолог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Биче-</a:t>
            </a:r>
            <a:r>
              <a:rPr lang="ru-RU" sz="2800" dirty="0" err="1" smtClean="0"/>
              <a:t>оол</a:t>
            </a:r>
            <a:r>
              <a:rPr lang="ru-RU" sz="2800" dirty="0" smtClean="0"/>
              <a:t> Ю. С..</a:t>
            </a:r>
          </a:p>
        </p:txBody>
      </p:sp>
    </p:spTree>
    <p:extLst>
      <p:ext uri="{BB962C8B-B14F-4D97-AF65-F5344CB8AC3E}">
        <p14:creationId xmlns:p14="http://schemas.microsoft.com/office/powerpoint/2010/main" val="36481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Журавл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25403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Повтори правило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«О»  без ударения , говорим как  «А»</a:t>
            </a:r>
          </a:p>
          <a:p>
            <a:pPr eaLnBrk="1" hangingPunct="1"/>
            <a:endParaRPr lang="ru-RU" dirty="0" smtClean="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914400" y="3352800"/>
            <a:ext cx="2357438" cy="1447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2900">
                <a:solidFill>
                  <a:srgbClr val="FF00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3429000" y="3505200"/>
            <a:ext cx="3048000" cy="12192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6400800" y="3429000"/>
            <a:ext cx="2509838" cy="13716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8000" b="1">
                <a:solidFill>
                  <a:srgbClr val="FF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3200400" y="609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4114800" y="609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flipV="1">
            <a:off x="4800600" y="3810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 flipV="1">
            <a:off x="5943600" y="381000"/>
            <a:ext cx="152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>
            <a:off x="7010400" y="533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 flipV="1">
            <a:off x="4495800" y="1828800"/>
            <a:ext cx="152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5715000" y="1981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>
            <a:off x="6248400" y="19812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27" name="Line 17"/>
          <p:cNvSpPr>
            <a:spLocks noChangeShapeType="1"/>
          </p:cNvSpPr>
          <p:nvPr/>
        </p:nvSpPr>
        <p:spPr bwMode="auto">
          <a:xfrm flipV="1">
            <a:off x="6858000" y="1828800"/>
            <a:ext cx="152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28" name="Freeform 18"/>
          <p:cNvSpPr>
            <a:spLocks/>
          </p:cNvSpPr>
          <p:nvPr/>
        </p:nvSpPr>
        <p:spPr bwMode="auto">
          <a:xfrm>
            <a:off x="3124200" y="2362200"/>
            <a:ext cx="685800" cy="165100"/>
          </a:xfrm>
          <a:custGeom>
            <a:avLst/>
            <a:gdLst>
              <a:gd name="T0" fmla="*/ 0 w 432"/>
              <a:gd name="T1" fmla="*/ 0 h 104"/>
              <a:gd name="T2" fmla="*/ 2147483647 w 432"/>
              <a:gd name="T3" fmla="*/ 2147483647 h 104"/>
              <a:gd name="T4" fmla="*/ 2147483647 w 432"/>
              <a:gd name="T5" fmla="*/ 2147483647 h 104"/>
              <a:gd name="T6" fmla="*/ 0 60000 65536"/>
              <a:gd name="T7" fmla="*/ 0 60000 65536"/>
              <a:gd name="T8" fmla="*/ 0 60000 65536"/>
              <a:gd name="T9" fmla="*/ 0 w 432"/>
              <a:gd name="T10" fmla="*/ 0 h 104"/>
              <a:gd name="T11" fmla="*/ 432 w 43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04">
                <a:moveTo>
                  <a:pt x="0" y="0"/>
                </a:moveTo>
                <a:cubicBezTo>
                  <a:pt x="36" y="44"/>
                  <a:pt x="72" y="88"/>
                  <a:pt x="144" y="96"/>
                </a:cubicBezTo>
                <a:cubicBezTo>
                  <a:pt x="216" y="104"/>
                  <a:pt x="384" y="56"/>
                  <a:pt x="432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29" name="Text Box 19"/>
          <p:cNvSpPr txBox="1">
            <a:spLocks noChangeArrowheads="1"/>
          </p:cNvSpPr>
          <p:nvPr/>
        </p:nvSpPr>
        <p:spPr bwMode="auto">
          <a:xfrm>
            <a:off x="415925" y="5372100"/>
            <a:ext cx="8921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</a:rPr>
              <a:t>СОРОКА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smtClean="0">
                <a:solidFill>
                  <a:srgbClr val="FF0000"/>
                </a:solidFill>
              </a:rPr>
              <a:t>ВОРОБЕЙ, ВОРОНА, КОРМУШКА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330" name="Line 20"/>
          <p:cNvSpPr>
            <a:spLocks noChangeShapeType="1"/>
          </p:cNvSpPr>
          <p:nvPr/>
        </p:nvSpPr>
        <p:spPr bwMode="auto">
          <a:xfrm flipV="1">
            <a:off x="1447800" y="5181600"/>
            <a:ext cx="152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31" name="Line 21"/>
          <p:cNvSpPr>
            <a:spLocks noChangeShapeType="1"/>
          </p:cNvSpPr>
          <p:nvPr/>
        </p:nvSpPr>
        <p:spPr bwMode="auto">
          <a:xfrm flipV="1">
            <a:off x="4038600" y="52578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32" name="Line 22"/>
          <p:cNvSpPr>
            <a:spLocks noChangeShapeType="1"/>
          </p:cNvSpPr>
          <p:nvPr/>
        </p:nvSpPr>
        <p:spPr bwMode="auto">
          <a:xfrm flipV="1">
            <a:off x="5676900" y="534924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33" name="Line 23"/>
          <p:cNvSpPr>
            <a:spLocks noChangeShapeType="1"/>
          </p:cNvSpPr>
          <p:nvPr/>
        </p:nvSpPr>
        <p:spPr bwMode="auto">
          <a:xfrm flipV="1">
            <a:off x="7956376" y="525018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5867400" y="2133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685800" y="546354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2771800" y="544068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953000" y="5410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3375660" y="546354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7010400" y="544068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МЫ СЕГОДНЯ ДЕЛАЛИ?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МЫ КРАСИВО ГОВОРИЛИ</a:t>
            </a:r>
          </a:p>
          <a:p>
            <a:pPr eaLnBrk="1" hangingPunct="1"/>
            <a:r>
              <a:rPr lang="ru-RU" smtClean="0"/>
              <a:t>ВНИМАТЕЛЬНО СЛУШАЛИ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cxnSp>
        <p:nvCxnSpPr>
          <p:cNvPr id="18436" name="Прямая соединительная линия 3"/>
          <p:cNvCxnSpPr>
            <a:cxnSpLocks noChangeShapeType="1"/>
          </p:cNvCxnSpPr>
          <p:nvPr/>
        </p:nvCxnSpPr>
        <p:spPr bwMode="auto">
          <a:xfrm rot="5400000" flipH="1" flipV="1">
            <a:off x="5981700" y="1866900"/>
            <a:ext cx="152400" cy="76200"/>
          </a:xfrm>
          <a:prstGeom prst="lin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4343400" y="1981200"/>
            <a:ext cx="228600" cy="1588"/>
          </a:xfrm>
          <a:prstGeom prst="lin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828800" y="2438400"/>
            <a:ext cx="762000" cy="1588"/>
          </a:xfrm>
          <a:prstGeom prst="lin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981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i="1" dirty="0" smtClean="0"/>
              <a:t>-Ты готов к уроку?</a:t>
            </a:r>
          </a:p>
          <a:p>
            <a:pPr eaLnBrk="1" hangingPunct="1"/>
            <a:r>
              <a:rPr lang="ru-RU" sz="3600" i="1" dirty="0" smtClean="0"/>
              <a:t>- Что ты будешь делать сейчас? </a:t>
            </a:r>
          </a:p>
          <a:p>
            <a:pPr eaLnBrk="1" hangingPunct="1"/>
            <a:r>
              <a:rPr lang="ru-RU" sz="3600" i="1" dirty="0" smtClean="0"/>
              <a:t>- Угадай, по описанию звук  который ты будешь хорошо говорить? </a:t>
            </a:r>
          </a:p>
          <a:p>
            <a:pPr eaLnBrk="1" hangingPunct="1">
              <a:buFontTx/>
              <a:buNone/>
            </a:pPr>
            <a:endParaRPr lang="ru-RU" i="1" dirty="0" smtClean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3635896" y="1866900"/>
            <a:ext cx="152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5080248" y="191262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933700" y="20955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6019800" y="1828800"/>
            <a:ext cx="152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2819400" y="38481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4107" name="Freeform 13"/>
          <p:cNvSpPr>
            <a:spLocks/>
          </p:cNvSpPr>
          <p:nvPr/>
        </p:nvSpPr>
        <p:spPr bwMode="auto">
          <a:xfrm>
            <a:off x="4076700" y="2492896"/>
            <a:ext cx="838200" cy="45719"/>
          </a:xfrm>
          <a:custGeom>
            <a:avLst/>
            <a:gdLst>
              <a:gd name="T0" fmla="*/ 0 w 528"/>
              <a:gd name="T1" fmla="*/ 0 h 48"/>
              <a:gd name="T2" fmla="*/ 2147483647 w 528"/>
              <a:gd name="T3" fmla="*/ 2147483647 h 48"/>
              <a:gd name="T4" fmla="*/ 2147483647 w 528"/>
              <a:gd name="T5" fmla="*/ 0 h 48"/>
              <a:gd name="T6" fmla="*/ 0 60000 65536"/>
              <a:gd name="T7" fmla="*/ 0 60000 65536"/>
              <a:gd name="T8" fmla="*/ 0 60000 65536"/>
              <a:gd name="T9" fmla="*/ 0 w 528"/>
              <a:gd name="T10" fmla="*/ 0 h 48"/>
              <a:gd name="T11" fmla="*/ 528 w 52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48">
                <a:moveTo>
                  <a:pt x="0" y="0"/>
                </a:moveTo>
                <a:cubicBezTo>
                  <a:pt x="100" y="24"/>
                  <a:pt x="200" y="48"/>
                  <a:pt x="288" y="48"/>
                </a:cubicBezTo>
                <a:cubicBezTo>
                  <a:pt x="376" y="48"/>
                  <a:pt x="452" y="24"/>
                  <a:pt x="528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4108" name="Line 14"/>
          <p:cNvSpPr>
            <a:spLocks noChangeShapeType="1"/>
          </p:cNvSpPr>
          <p:nvPr/>
        </p:nvSpPr>
        <p:spPr bwMode="auto">
          <a:xfrm flipH="1">
            <a:off x="3169920" y="43434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873272" y="20955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7319624" y="393192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7812360" y="393192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5710396" y="377952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2047528" y="448056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2555776" y="4495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H="1">
            <a:off x="6057900" y="253861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>
            <a:off x="4419600" y="253861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4800600"/>
          </a:xfrm>
        </p:spPr>
        <p:txBody>
          <a:bodyPr/>
          <a:lstStyle/>
          <a:p>
            <a:pPr eaLnBrk="1" hangingPunct="1"/>
            <a:endParaRPr lang="ru-RU" sz="3600" dirty="0" smtClean="0"/>
          </a:p>
          <a:p>
            <a:pPr eaLnBrk="1" hangingPunct="1"/>
            <a:endParaRPr lang="ru-RU" sz="3600" dirty="0" smtClean="0"/>
          </a:p>
          <a:p>
            <a:pPr eaLnBrk="1" hangingPunct="1">
              <a:buFontTx/>
              <a:buNone/>
            </a:pPr>
            <a:endParaRPr lang="ru-RU" sz="3600" dirty="0" smtClean="0"/>
          </a:p>
          <a:p>
            <a:pPr marL="0" indent="0" eaLnBrk="1" hangingPunct="1">
              <a:buNone/>
            </a:pPr>
            <a:endParaRPr lang="ru-RU" sz="3600" dirty="0" smtClean="0"/>
          </a:p>
          <a:p>
            <a:pPr eaLnBrk="1" hangingPunct="1"/>
            <a:endParaRPr lang="ru-RU" sz="3600" dirty="0" smtClean="0"/>
          </a:p>
          <a:p>
            <a:pPr eaLnBrk="1" hangingPunct="1"/>
            <a:endParaRPr lang="ru-RU" sz="3600" dirty="0" smtClean="0"/>
          </a:p>
          <a:p>
            <a:pPr eaLnBrk="1" hangingPunct="1"/>
            <a:endParaRPr lang="ru-RU" sz="3600" dirty="0" smtClean="0"/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>
            <a:off x="63246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25" name="Line 9"/>
          <p:cNvSpPr>
            <a:spLocks noChangeShapeType="1"/>
          </p:cNvSpPr>
          <p:nvPr/>
        </p:nvSpPr>
        <p:spPr bwMode="auto">
          <a:xfrm>
            <a:off x="6400800" y="2133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 flipH="1">
            <a:off x="2133600" y="2667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 flipH="1">
            <a:off x="4192588" y="2743200"/>
            <a:ext cx="74612" cy="74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28" name="Line 12"/>
          <p:cNvSpPr>
            <a:spLocks noChangeShapeType="1"/>
          </p:cNvSpPr>
          <p:nvPr/>
        </p:nvSpPr>
        <p:spPr bwMode="auto">
          <a:xfrm flipV="1">
            <a:off x="6172200" y="281940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29" name="Freeform 13"/>
          <p:cNvSpPr>
            <a:spLocks/>
          </p:cNvSpPr>
          <p:nvPr/>
        </p:nvSpPr>
        <p:spPr bwMode="auto">
          <a:xfrm>
            <a:off x="7086600" y="3352800"/>
            <a:ext cx="533400" cy="152400"/>
          </a:xfrm>
          <a:custGeom>
            <a:avLst/>
            <a:gdLst>
              <a:gd name="T0" fmla="*/ 0 w 336"/>
              <a:gd name="T1" fmla="*/ 0 h 96"/>
              <a:gd name="T2" fmla="*/ 2147483647 w 336"/>
              <a:gd name="T3" fmla="*/ 2147483647 h 96"/>
              <a:gd name="T4" fmla="*/ 2147483647 w 336"/>
              <a:gd name="T5" fmla="*/ 0 h 96"/>
              <a:gd name="T6" fmla="*/ 0 60000 65536"/>
              <a:gd name="T7" fmla="*/ 0 60000 65536"/>
              <a:gd name="T8" fmla="*/ 0 60000 65536"/>
              <a:gd name="T9" fmla="*/ 0 w 336"/>
              <a:gd name="T10" fmla="*/ 0 h 96"/>
              <a:gd name="T11" fmla="*/ 336 w 33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96">
                <a:moveTo>
                  <a:pt x="0" y="0"/>
                </a:moveTo>
                <a:cubicBezTo>
                  <a:pt x="44" y="48"/>
                  <a:pt x="88" y="96"/>
                  <a:pt x="144" y="96"/>
                </a:cubicBezTo>
                <a:cubicBezTo>
                  <a:pt x="200" y="96"/>
                  <a:pt x="304" y="16"/>
                  <a:pt x="33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 flipH="1">
            <a:off x="8229600" y="27432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1143000" y="14478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r>
              <a:rPr lang="ru-RU" sz="3600">
                <a:solidFill>
                  <a:srgbClr val="EAEAEA"/>
                </a:solidFill>
              </a:rPr>
              <a:t>Будем красиво говорить и читать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</a:pPr>
            <a:endParaRPr lang="ru-RU" sz="360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r>
              <a:rPr lang="ru-RU" sz="3600">
                <a:solidFill>
                  <a:srgbClr val="EAEAEA"/>
                </a:solidFill>
              </a:rPr>
              <a:t>Будем внимательно слушать.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</p:txBody>
      </p:sp>
      <p:sp>
        <p:nvSpPr>
          <p:cNvPr id="5132" name="Line 16"/>
          <p:cNvSpPr>
            <a:spLocks noChangeShapeType="1"/>
          </p:cNvSpPr>
          <p:nvPr/>
        </p:nvSpPr>
        <p:spPr bwMode="auto">
          <a:xfrm flipH="1">
            <a:off x="2133600" y="2667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33" name="Rectangle 17"/>
          <p:cNvSpPr>
            <a:spLocks noChangeArrowheads="1"/>
          </p:cNvSpPr>
          <p:nvPr/>
        </p:nvSpPr>
        <p:spPr bwMode="auto">
          <a:xfrm>
            <a:off x="1143000" y="14478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 dirty="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 dirty="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r>
              <a:rPr lang="ru-RU" sz="3600" dirty="0">
                <a:solidFill>
                  <a:srgbClr val="EAEAEA"/>
                </a:solidFill>
              </a:rPr>
              <a:t>Будем красиво говорить и читать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</a:pPr>
            <a:endParaRPr lang="ru-RU" sz="3600" dirty="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r>
              <a:rPr lang="ru-RU" sz="3600" dirty="0">
                <a:solidFill>
                  <a:srgbClr val="EAEAEA"/>
                </a:solidFill>
              </a:rPr>
              <a:t>Будем внимательно слушать.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 dirty="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 dirty="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 dirty="0">
              <a:solidFill>
                <a:srgbClr val="EAEAEA"/>
              </a:solidFill>
            </a:endParaRPr>
          </a:p>
        </p:txBody>
      </p:sp>
      <p:sp>
        <p:nvSpPr>
          <p:cNvPr id="5134" name="Line 18"/>
          <p:cNvSpPr>
            <a:spLocks noChangeShapeType="1"/>
          </p:cNvSpPr>
          <p:nvPr/>
        </p:nvSpPr>
        <p:spPr bwMode="auto">
          <a:xfrm flipH="1">
            <a:off x="2133600" y="2667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35" name="Rectangle 19"/>
          <p:cNvSpPr>
            <a:spLocks noChangeArrowheads="1"/>
          </p:cNvSpPr>
          <p:nvPr/>
        </p:nvSpPr>
        <p:spPr bwMode="auto">
          <a:xfrm>
            <a:off x="1143000" y="14478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 dirty="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 dirty="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r>
              <a:rPr lang="ru-RU" sz="3600" dirty="0">
                <a:solidFill>
                  <a:srgbClr val="EAEAEA"/>
                </a:solidFill>
              </a:rPr>
              <a:t>Будем красиво говорить и </a:t>
            </a:r>
            <a:r>
              <a:rPr lang="ru-RU" sz="3600" dirty="0" smtClean="0">
                <a:solidFill>
                  <a:srgbClr val="EAEAEA"/>
                </a:solidFill>
              </a:rPr>
              <a:t>читать</a:t>
            </a:r>
            <a:endParaRPr lang="ru-RU" sz="3600" dirty="0">
              <a:solidFill>
                <a:srgbClr val="EAEAEA"/>
              </a:solidFill>
            </a:endParaRPr>
          </a:p>
        </p:txBody>
      </p:sp>
      <p:sp>
        <p:nvSpPr>
          <p:cNvPr id="5136" name="Line 20"/>
          <p:cNvSpPr>
            <a:spLocks noChangeShapeType="1"/>
          </p:cNvSpPr>
          <p:nvPr/>
        </p:nvSpPr>
        <p:spPr bwMode="auto">
          <a:xfrm flipH="1">
            <a:off x="2133600" y="2667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37" name="Rectangle 21"/>
          <p:cNvSpPr>
            <a:spLocks noChangeArrowheads="1"/>
          </p:cNvSpPr>
          <p:nvPr/>
        </p:nvSpPr>
        <p:spPr bwMode="auto">
          <a:xfrm>
            <a:off x="1143000" y="14478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r>
              <a:rPr lang="ru-RU" sz="3600">
                <a:solidFill>
                  <a:srgbClr val="EAEAEA"/>
                </a:solidFill>
              </a:rPr>
              <a:t>Будем красиво говорить и читать</a:t>
            </a:r>
          </a:p>
        </p:txBody>
      </p:sp>
      <p:sp>
        <p:nvSpPr>
          <p:cNvPr id="5138" name="Line 22"/>
          <p:cNvSpPr>
            <a:spLocks noChangeShapeType="1"/>
          </p:cNvSpPr>
          <p:nvPr/>
        </p:nvSpPr>
        <p:spPr bwMode="auto">
          <a:xfrm flipH="1">
            <a:off x="2133600" y="2667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39" name="Rectangle 23"/>
          <p:cNvSpPr>
            <a:spLocks noChangeArrowheads="1"/>
          </p:cNvSpPr>
          <p:nvPr/>
        </p:nvSpPr>
        <p:spPr bwMode="auto">
          <a:xfrm>
            <a:off x="1143000" y="14478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</p:txBody>
      </p:sp>
      <p:sp>
        <p:nvSpPr>
          <p:cNvPr id="5140" name="Line 24"/>
          <p:cNvSpPr>
            <a:spLocks noChangeShapeType="1"/>
          </p:cNvSpPr>
          <p:nvPr/>
        </p:nvSpPr>
        <p:spPr bwMode="auto">
          <a:xfrm flipH="1">
            <a:off x="2133600" y="2667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41" name="Rectangle 25"/>
          <p:cNvSpPr>
            <a:spLocks noChangeArrowheads="1"/>
          </p:cNvSpPr>
          <p:nvPr/>
        </p:nvSpPr>
        <p:spPr bwMode="auto">
          <a:xfrm>
            <a:off x="1143000" y="14478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</p:txBody>
      </p:sp>
      <p:sp>
        <p:nvSpPr>
          <p:cNvPr id="5142" name="Line 26"/>
          <p:cNvSpPr>
            <a:spLocks noChangeShapeType="1"/>
          </p:cNvSpPr>
          <p:nvPr/>
        </p:nvSpPr>
        <p:spPr bwMode="auto">
          <a:xfrm flipH="1">
            <a:off x="2133600" y="2667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43" name="Rectangle 27"/>
          <p:cNvSpPr>
            <a:spLocks noChangeArrowheads="1"/>
          </p:cNvSpPr>
          <p:nvPr/>
        </p:nvSpPr>
        <p:spPr bwMode="auto">
          <a:xfrm>
            <a:off x="1143000" y="14478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Tx/>
              <a:buChar char="•"/>
            </a:pPr>
            <a:endParaRPr lang="ru-RU" sz="3600">
              <a:solidFill>
                <a:srgbClr val="EAEAEA"/>
              </a:solidFill>
            </a:endParaRPr>
          </a:p>
        </p:txBody>
      </p:sp>
      <p:sp>
        <p:nvSpPr>
          <p:cNvPr id="5144" name="Line 28"/>
          <p:cNvSpPr>
            <a:spLocks noChangeShapeType="1"/>
          </p:cNvSpPr>
          <p:nvPr/>
        </p:nvSpPr>
        <p:spPr bwMode="auto">
          <a:xfrm flipH="1">
            <a:off x="2133600" y="2667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45" name="Line 29"/>
          <p:cNvSpPr>
            <a:spLocks noChangeShapeType="1"/>
          </p:cNvSpPr>
          <p:nvPr/>
        </p:nvSpPr>
        <p:spPr bwMode="auto">
          <a:xfrm flipH="1">
            <a:off x="2057400" y="3962400"/>
            <a:ext cx="152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46" name="Line 30"/>
          <p:cNvSpPr>
            <a:spLocks noChangeShapeType="1"/>
          </p:cNvSpPr>
          <p:nvPr/>
        </p:nvSpPr>
        <p:spPr bwMode="auto">
          <a:xfrm flipH="1">
            <a:off x="4343400" y="40386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47" name="Line 31"/>
          <p:cNvSpPr>
            <a:spLocks noChangeShapeType="1"/>
          </p:cNvSpPr>
          <p:nvPr/>
        </p:nvSpPr>
        <p:spPr bwMode="auto">
          <a:xfrm flipH="1">
            <a:off x="6705600" y="39624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48" name="Line 32"/>
          <p:cNvSpPr>
            <a:spLocks noChangeShapeType="1"/>
          </p:cNvSpPr>
          <p:nvPr/>
        </p:nvSpPr>
        <p:spPr bwMode="auto">
          <a:xfrm>
            <a:off x="4495800" y="2971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49" name="Line 33"/>
          <p:cNvSpPr>
            <a:spLocks noChangeShapeType="1"/>
          </p:cNvSpPr>
          <p:nvPr/>
        </p:nvSpPr>
        <p:spPr bwMode="auto">
          <a:xfrm>
            <a:off x="5105400" y="28956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50" name="Line 34"/>
          <p:cNvSpPr>
            <a:spLocks noChangeShapeType="1"/>
          </p:cNvSpPr>
          <p:nvPr/>
        </p:nvSpPr>
        <p:spPr bwMode="auto">
          <a:xfrm>
            <a:off x="5562600" y="2895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5151" name="Line 35"/>
          <p:cNvSpPr>
            <a:spLocks noChangeShapeType="1"/>
          </p:cNvSpPr>
          <p:nvPr/>
        </p:nvSpPr>
        <p:spPr bwMode="auto">
          <a:xfrm>
            <a:off x="5638800" y="4267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равнение сороки и ворон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6377" r="44419" b="39932"/>
          <a:stretch/>
        </p:blipFill>
        <p:spPr bwMode="auto">
          <a:xfrm>
            <a:off x="4788024" y="4149080"/>
            <a:ext cx="2771800" cy="2258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Зимующие птицы. Сорока и сова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t="17450" r="56920" b="23154"/>
          <a:stretch/>
        </p:blipFill>
        <p:spPr bwMode="auto">
          <a:xfrm>
            <a:off x="1270670" y="3987027"/>
            <a:ext cx="2685648" cy="2306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Зимующие птицы. Рассказы и задания для детей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8054" r="54912" b="47315"/>
          <a:stretch/>
        </p:blipFill>
        <p:spPr bwMode="auto">
          <a:xfrm>
            <a:off x="1056576" y="1340768"/>
            <a:ext cx="2899742" cy="23943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Журавл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2520280" cy="343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4935" y="3617696"/>
            <a:ext cx="148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воробей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4209" y="5924630"/>
            <a:ext cx="1289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ворона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6447" y="6109296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орока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5178" y="3733196"/>
            <a:ext cx="1499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журавли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имующие птицы. Задания и игры для детей.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5" b="94631" l="3348" r="41741">
                        <a14:backgroundMark x1="4911" y1="65772" x2="26563" y2="67450"/>
                        <a14:backgroundMark x1="26116" y1="67785" x2="26339" y2="94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5" t="4363" r="60045" b="5369"/>
          <a:stretch/>
        </p:blipFill>
        <p:spPr bwMode="auto">
          <a:xfrm>
            <a:off x="5797428" y="40021"/>
            <a:ext cx="2952327" cy="4061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Сравнение воробья и голубя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17" b="87584" l="29018" r="83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27516" r="16295" b="11409"/>
          <a:stretch/>
        </p:blipFill>
        <p:spPr bwMode="auto">
          <a:xfrm>
            <a:off x="5257368" y="4077072"/>
            <a:ext cx="4032448" cy="245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Зимующие птицы. Рассказы и задания для детей.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14887" r="54913" b="47314"/>
          <a:stretch/>
        </p:blipFill>
        <p:spPr bwMode="auto">
          <a:xfrm>
            <a:off x="1043608" y="164664"/>
            <a:ext cx="4012852" cy="3007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синица большая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8" t="13889" r="4327" b="12606"/>
          <a:stretch/>
        </p:blipFill>
        <p:spPr bwMode="auto">
          <a:xfrm>
            <a:off x="1043608" y="3256776"/>
            <a:ext cx="3924300" cy="3276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8555" y="2733556"/>
            <a:ext cx="1574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воробей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616" y="6124654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синица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9800" y="3171940"/>
            <a:ext cx="114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дятел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368" y="6164044"/>
            <a:ext cx="1287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голубь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ующие птицы. Рассказы и задания для детей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8" t="42283" r="6920" b="10401"/>
          <a:stretch/>
        </p:blipFill>
        <p:spPr bwMode="auto">
          <a:xfrm>
            <a:off x="2195736" y="1340769"/>
            <a:ext cx="2232248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www.stendzakaz.ru/images/school/k-om1/k-om1-5b.jpg">
            <a:hlinkClick r:id="rId3" tgtFrame="_blank"/>
          </p:cNvPr>
          <p:cNvPicPr/>
          <p:nvPr/>
        </p:nvPicPr>
        <p:blipFill rotWithShape="1">
          <a:blip r:embed="rId4"/>
          <a:srcRect l="13459" t="12570" r="69175" b="67383"/>
          <a:stretch/>
        </p:blipFill>
        <p:spPr bwMode="auto">
          <a:xfrm>
            <a:off x="5292080" y="1916832"/>
            <a:ext cx="1584176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30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1556792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Послушай, покажи.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2348880"/>
            <a:ext cx="4040188" cy="341724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ША –РА -ЖА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0072" y="2564905"/>
            <a:ext cx="3466728" cy="3561258"/>
          </a:xfrm>
        </p:spPr>
        <p:txBody>
          <a:bodyPr/>
          <a:lstStyle/>
          <a:p>
            <a:r>
              <a:rPr lang="ru-RU" dirty="0" smtClean="0"/>
              <a:t>ШАЛИТЬ</a:t>
            </a:r>
          </a:p>
          <a:p>
            <a:endParaRPr lang="ru-RU" dirty="0" smtClean="0"/>
          </a:p>
          <a:p>
            <a:r>
              <a:rPr lang="ru-RU" dirty="0" smtClean="0"/>
              <a:t>ЖАЛЕТЬ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1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Зарядка для язычка</a:t>
            </a:r>
          </a:p>
        </p:txBody>
      </p:sp>
      <p:pic>
        <p:nvPicPr>
          <p:cNvPr id="6147" name="Picture 5" descr="блинчик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6934200" cy="1803400"/>
          </a:xfrm>
          <a:noFill/>
          <a:ln w="762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7924800" y="182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7924800" y="182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7924800" y="182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7848600" y="182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7924800" y="182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7848600" y="1828800"/>
            <a:ext cx="1143000" cy="1066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pic>
        <p:nvPicPr>
          <p:cNvPr id="6154" name="Picture 17" descr="чистим зуб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7086600" cy="1728788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8077200" y="44196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8077200" y="4495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8077200" y="44196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8077200" y="44196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8077200" y="4495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8077200" y="44196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19481" name="AutoShape 25"/>
          <p:cNvSpPr>
            <a:spLocks noChangeArrowheads="1"/>
          </p:cNvSpPr>
          <p:nvPr/>
        </p:nvSpPr>
        <p:spPr bwMode="auto">
          <a:xfrm>
            <a:off x="8001000" y="4419600"/>
            <a:ext cx="1143000" cy="1143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6162" name="Line 26"/>
          <p:cNvSpPr>
            <a:spLocks noChangeShapeType="1"/>
          </p:cNvSpPr>
          <p:nvPr/>
        </p:nvSpPr>
        <p:spPr bwMode="auto">
          <a:xfrm flipH="1">
            <a:off x="3581400" y="304800"/>
            <a:ext cx="152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6163" name="Line 27"/>
          <p:cNvSpPr>
            <a:spLocks noChangeShapeType="1"/>
          </p:cNvSpPr>
          <p:nvPr/>
        </p:nvSpPr>
        <p:spPr bwMode="auto">
          <a:xfrm flipH="1">
            <a:off x="7620000" y="304800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ПРОЧИТАЙ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/>
              <a:t>А                                   </a:t>
            </a:r>
            <a:r>
              <a:rPr lang="ru-RU" sz="4800" b="1" dirty="0" err="1" smtClean="0"/>
              <a:t>А</a:t>
            </a:r>
            <a:endParaRPr lang="ru-RU" sz="4800" b="1" dirty="0" smtClean="0"/>
          </a:p>
          <a:p>
            <a:pPr eaLnBrk="1" hangingPunct="1"/>
            <a:r>
              <a:rPr lang="ru-RU" sz="4800" b="1" dirty="0" smtClean="0"/>
              <a:t>У                </a:t>
            </a:r>
            <a:r>
              <a:rPr lang="ru-RU" sz="8000" b="1" dirty="0"/>
              <a:t>Р</a:t>
            </a:r>
            <a:r>
              <a:rPr lang="ru-RU" sz="8000" b="1" dirty="0" smtClean="0"/>
              <a:t>  </a:t>
            </a:r>
            <a:r>
              <a:rPr lang="ru-RU" sz="4800" b="1" dirty="0" smtClean="0"/>
              <a:t>            О</a:t>
            </a:r>
          </a:p>
          <a:p>
            <a:pPr eaLnBrk="1" hangingPunct="1">
              <a:buFontTx/>
              <a:buNone/>
            </a:pPr>
            <a:endParaRPr lang="ru-RU" sz="4800" b="1" dirty="0" smtClean="0"/>
          </a:p>
          <a:p>
            <a:pPr eaLnBrk="1" hangingPunct="1"/>
            <a:r>
              <a:rPr lang="ru-RU" sz="4800" b="1" dirty="0" smtClean="0"/>
              <a:t>О                                  Ы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2209800" y="2514600"/>
            <a:ext cx="2514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1981200" y="3733800"/>
            <a:ext cx="2743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2286000" y="4038600"/>
            <a:ext cx="2590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5638800" y="2438400"/>
            <a:ext cx="2286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5638800" y="3733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5715000" y="3962400"/>
            <a:ext cx="2209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1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141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Тема Office</vt:lpstr>
      <vt:lpstr>Company Handbook</vt:lpstr>
      <vt:lpstr>1_Company Handbook</vt:lpstr>
      <vt:lpstr>2_Company Handbook</vt:lpstr>
      <vt:lpstr>3_Company Handbook</vt:lpstr>
      <vt:lpstr>4_Company Handbook</vt:lpstr>
      <vt:lpstr>5_Company Handbook</vt:lpstr>
      <vt:lpstr>6_Company Handbook</vt:lpstr>
      <vt:lpstr>Индивидуальное занятие по ФП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Зарядка для язычка</vt:lpstr>
      <vt:lpstr>ПРОЧИТАЙ</vt:lpstr>
      <vt:lpstr>Презентация PowerPoint</vt:lpstr>
      <vt:lpstr>Повтори правило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Индивидуальное занятие по РРС и ФП</dc:title>
  <dc:creator>SR</dc:creator>
  <cp:lastModifiedBy>SR</cp:lastModifiedBy>
  <cp:revision>16</cp:revision>
  <dcterms:created xsi:type="dcterms:W3CDTF">2015-02-08T02:31:27Z</dcterms:created>
  <dcterms:modified xsi:type="dcterms:W3CDTF">2015-03-15T05:29:34Z</dcterms:modified>
</cp:coreProperties>
</file>