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76" r:id="rId5"/>
    <p:sldId id="260" r:id="rId6"/>
    <p:sldId id="264" r:id="rId7"/>
    <p:sldId id="275" r:id="rId8"/>
    <p:sldId id="268" r:id="rId9"/>
    <p:sldId id="266" r:id="rId10"/>
    <p:sldId id="269" r:id="rId11"/>
    <p:sldId id="273" r:id="rId12"/>
  </p:sldIdLst>
  <p:sldSz cx="9906000" cy="6858000" type="A4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1175" indent="-53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22350" indent="-107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335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44700" indent="-215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FFFFFF"/>
    <a:srgbClr val="99FF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76" autoAdjust="0"/>
  </p:normalViewPr>
  <p:slideViewPr>
    <p:cSldViewPr>
      <p:cViewPr varScale="1">
        <p:scale>
          <a:sx n="75" d="100"/>
          <a:sy n="75" d="100"/>
        </p:scale>
        <p:origin x="-864" y="-84"/>
      </p:cViewPr>
      <p:guideLst>
        <p:guide orient="horz" pos="216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1813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D7EF962-D538-4E1E-BDE7-7ABC4FC70282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15938"/>
            <a:ext cx="3733800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71838"/>
            <a:ext cx="8016875" cy="3100387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1813" cy="344487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DE9D12-BC8D-4AF8-B18D-8DFFBD3B9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5111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0223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5335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0447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557326" algn="l" defTabSz="1022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3068791" algn="l" defTabSz="1022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580257" algn="l" defTabSz="1022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4091722" algn="l" defTabSz="1022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24312F-A7F7-424F-A4CE-AED803C53C70}" type="slidenum">
              <a:rPr lang="ru-RU" altLang="ru-RU" smtClean="0">
                <a:latin typeface="Arial" charset="0"/>
              </a:rPr>
              <a:pPr/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6413" y="-428625"/>
            <a:ext cx="17795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5542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81038" y="-349250"/>
            <a:ext cx="360838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3" y="2130435"/>
            <a:ext cx="8420101" cy="14700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5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8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E5FA-DF85-43F9-AE22-36F1D67CB53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62B8-6864-4EDB-B41E-F0E3F5E94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20C1-6E45-4D3A-A4BB-BC03A10A2437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BC31-5DFD-40EE-9981-BFB8A0064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9"/>
            <a:ext cx="2228850" cy="5851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4" y="274649"/>
            <a:ext cx="6521449" cy="58515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44D3-771D-4A8E-A659-13B933AC855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594B-3C0B-479E-8B58-DD0BED00D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CE76-D667-43AF-97D6-D9BFAC87B0D5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05A8-BED4-46A0-B7F9-38D69A90D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5" y="4406907"/>
            <a:ext cx="8420101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5" y="2906719"/>
            <a:ext cx="8420101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511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343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0458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5573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0687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5802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0917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A75D-8D69-47F3-B7B1-83F7FA7F9F1C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1246-94AF-4D8C-B619-973BF0499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2" y="1600205"/>
            <a:ext cx="4375151" cy="452596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3" y="1600205"/>
            <a:ext cx="4375151" cy="452596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7C46-98DC-40D7-8DB5-F853CDAF2E16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78EB0-D5DD-4964-AD6C-EAD47F7FD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7" y="1535115"/>
            <a:ext cx="4376874" cy="6397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11465" indent="0">
              <a:buNone/>
              <a:defRPr sz="2000" b="1"/>
            </a:lvl2pPr>
            <a:lvl3pPr marL="1022930" indent="0">
              <a:buNone/>
              <a:defRPr sz="2000" b="1"/>
            </a:lvl3pPr>
            <a:lvl4pPr marL="1534396" indent="0">
              <a:buNone/>
              <a:defRPr sz="2000" b="1"/>
            </a:lvl4pPr>
            <a:lvl5pPr marL="2045861" indent="0">
              <a:buNone/>
              <a:defRPr sz="2000" b="1"/>
            </a:lvl5pPr>
            <a:lvl6pPr marL="2557326" indent="0">
              <a:buNone/>
              <a:defRPr sz="2000" b="1"/>
            </a:lvl6pPr>
            <a:lvl7pPr marL="3068791" indent="0">
              <a:buNone/>
              <a:defRPr sz="2000" b="1"/>
            </a:lvl7pPr>
            <a:lvl8pPr marL="3580257" indent="0">
              <a:buNone/>
              <a:defRPr sz="2000" b="1"/>
            </a:lvl8pPr>
            <a:lvl9pPr marL="409172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7" y="2174882"/>
            <a:ext cx="4376874" cy="3951284"/>
          </a:xfrm>
        </p:spPr>
        <p:txBody>
          <a:bodyPr/>
          <a:lstStyle>
            <a:lvl1pPr>
              <a:defRPr sz="3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8" y="1535115"/>
            <a:ext cx="4378595" cy="63976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11465" indent="0">
              <a:buNone/>
              <a:defRPr sz="2000" b="1"/>
            </a:lvl2pPr>
            <a:lvl3pPr marL="1022930" indent="0">
              <a:buNone/>
              <a:defRPr sz="2000" b="1"/>
            </a:lvl3pPr>
            <a:lvl4pPr marL="1534396" indent="0">
              <a:buNone/>
              <a:defRPr sz="2000" b="1"/>
            </a:lvl4pPr>
            <a:lvl5pPr marL="2045861" indent="0">
              <a:buNone/>
              <a:defRPr sz="2000" b="1"/>
            </a:lvl5pPr>
            <a:lvl6pPr marL="2557326" indent="0">
              <a:buNone/>
              <a:defRPr sz="2000" b="1"/>
            </a:lvl6pPr>
            <a:lvl7pPr marL="3068791" indent="0">
              <a:buNone/>
              <a:defRPr sz="2000" b="1"/>
            </a:lvl7pPr>
            <a:lvl8pPr marL="3580257" indent="0">
              <a:buNone/>
              <a:defRPr sz="2000" b="1"/>
            </a:lvl8pPr>
            <a:lvl9pPr marL="4091722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8" y="2174882"/>
            <a:ext cx="4378595" cy="3951284"/>
          </a:xfrm>
        </p:spPr>
        <p:txBody>
          <a:bodyPr/>
          <a:lstStyle>
            <a:lvl1pPr>
              <a:defRPr sz="3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0F1F-3695-4BAE-9EF1-CDF355CF554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C9B35-1B82-4728-83FB-28C898898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1954-A4FA-4420-846B-C2C7C5B9217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7F3E-43E8-4CE8-8254-99252204B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0DE3-0595-4167-A978-B704CA54CD61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EABB7-17EF-4298-BD8B-BCED8C10A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5"/>
            <a:ext cx="325900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7" y="273058"/>
            <a:ext cx="5537729" cy="5853115"/>
          </a:xfrm>
        </p:spPr>
        <p:txBody>
          <a:bodyPr/>
          <a:lstStyle>
            <a:lvl1pPr>
              <a:defRPr sz="4200"/>
            </a:lvl1pPr>
            <a:lvl2pPr>
              <a:defRPr sz="3200"/>
            </a:lvl2pPr>
            <a:lvl3pPr>
              <a:defRPr sz="3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11"/>
            <a:ext cx="325900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511465" indent="0">
              <a:buNone/>
              <a:defRPr sz="1100"/>
            </a:lvl2pPr>
            <a:lvl3pPr marL="1022930" indent="0">
              <a:buNone/>
              <a:defRPr sz="1100"/>
            </a:lvl3pPr>
            <a:lvl4pPr marL="1534396" indent="0">
              <a:buNone/>
              <a:defRPr sz="1100"/>
            </a:lvl4pPr>
            <a:lvl5pPr marL="2045861" indent="0">
              <a:buNone/>
              <a:defRPr sz="1100"/>
            </a:lvl5pPr>
            <a:lvl6pPr marL="2557326" indent="0">
              <a:buNone/>
              <a:defRPr sz="1100"/>
            </a:lvl6pPr>
            <a:lvl7pPr marL="3068791" indent="0">
              <a:buNone/>
              <a:defRPr sz="1100"/>
            </a:lvl7pPr>
            <a:lvl8pPr marL="3580257" indent="0">
              <a:buNone/>
              <a:defRPr sz="1100"/>
            </a:lvl8pPr>
            <a:lvl9pPr marL="40917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A83E-3E26-4B8C-ADB9-645A753AB626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A4B9-6266-452B-902C-2E42D363B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7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3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00"/>
            </a:lvl1pPr>
            <a:lvl2pPr marL="511465" indent="0">
              <a:buNone/>
              <a:defRPr sz="3200"/>
            </a:lvl2pPr>
            <a:lvl3pPr marL="1022930" indent="0">
              <a:buNone/>
              <a:defRPr sz="3200"/>
            </a:lvl3pPr>
            <a:lvl4pPr marL="1534396" indent="0">
              <a:buNone/>
              <a:defRPr sz="2000"/>
            </a:lvl4pPr>
            <a:lvl5pPr marL="2045861" indent="0">
              <a:buNone/>
              <a:defRPr sz="2000"/>
            </a:lvl5pPr>
            <a:lvl6pPr marL="2557326" indent="0">
              <a:buNone/>
              <a:defRPr sz="2000"/>
            </a:lvl6pPr>
            <a:lvl7pPr marL="3068791" indent="0">
              <a:buNone/>
              <a:defRPr sz="2000"/>
            </a:lvl7pPr>
            <a:lvl8pPr marL="3580257" indent="0">
              <a:buNone/>
              <a:defRPr sz="2000"/>
            </a:lvl8pPr>
            <a:lvl9pPr marL="409172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5"/>
            <a:ext cx="59436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511465" indent="0">
              <a:buNone/>
              <a:defRPr sz="1100"/>
            </a:lvl2pPr>
            <a:lvl3pPr marL="1022930" indent="0">
              <a:buNone/>
              <a:defRPr sz="1100"/>
            </a:lvl3pPr>
            <a:lvl4pPr marL="1534396" indent="0">
              <a:buNone/>
              <a:defRPr sz="1100"/>
            </a:lvl4pPr>
            <a:lvl5pPr marL="2045861" indent="0">
              <a:buNone/>
              <a:defRPr sz="1100"/>
            </a:lvl5pPr>
            <a:lvl6pPr marL="2557326" indent="0">
              <a:buNone/>
              <a:defRPr sz="1100"/>
            </a:lvl6pPr>
            <a:lvl7pPr marL="3068791" indent="0">
              <a:buNone/>
              <a:defRPr sz="1100"/>
            </a:lvl7pPr>
            <a:lvl8pPr marL="3580257" indent="0">
              <a:buNone/>
              <a:defRPr sz="1100"/>
            </a:lvl8pPr>
            <a:lvl9pPr marL="409172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A746-F67C-405F-B6DD-FDD7288F54A3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7B72-F983-40BD-BA60-EAD0B0A9C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98" tIns="51148" rIns="102298" bIns="5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98" tIns="51148" rIns="102298" bIns="5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2298" tIns="51148" rIns="102298" bIns="5114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4081B2-0AA9-4DE4-8991-4B3E687E7B3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2298" tIns="51148" rIns="102298" bIns="5114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102298" tIns="51148" rIns="102298" bIns="51148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7E5EA7-088B-4B94-B3AE-0A81886CC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146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2293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3439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4586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38" indent="-255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13" indent="-255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288" indent="-255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058" indent="-255734" algn="l" defTabSz="1022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523" indent="-255734" algn="l" defTabSz="1022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989" indent="-255734" algn="l" defTabSz="1022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453" indent="-255734" algn="l" defTabSz="10229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465" algn="l" defTabSz="1022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30" algn="l" defTabSz="1022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396" algn="l" defTabSz="1022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861" algn="l" defTabSz="1022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326" algn="l" defTabSz="1022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8791" algn="l" defTabSz="1022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257" algn="l" defTabSz="1022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1722" algn="l" defTabSz="1022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925763" y="1773238"/>
            <a:ext cx="6318250" cy="1470025"/>
          </a:xfrm>
        </p:spPr>
        <p:txBody>
          <a:bodyPr/>
          <a:lstStyle/>
          <a:p>
            <a:pPr eaLnBrk="1" hangingPunct="1"/>
            <a:r>
              <a:rPr lang="ru-RU" altLang="ru-RU" sz="4200" b="1" i="1" smtClean="0">
                <a:solidFill>
                  <a:srgbClr val="FF0000"/>
                </a:solidFill>
                <a:latin typeface="Bookman Old Style" pitchFamily="18" charset="0"/>
              </a:rPr>
              <a:t>Использование технологии «Мнемотехника» для развития речи у дошкольников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2500" y="4941888"/>
            <a:ext cx="6934200" cy="1752600"/>
          </a:xfrm>
        </p:spPr>
        <p:txBody>
          <a:bodyPr/>
          <a:lstStyle/>
          <a:p>
            <a:pPr eaLnBrk="1" hangingPunct="1"/>
            <a:r>
              <a:rPr lang="ru-RU" altLang="ru-RU" sz="2000" b="1" i="1" smtClean="0">
                <a:solidFill>
                  <a:srgbClr val="FF0000"/>
                </a:solidFill>
                <a:latin typeface="Book Antiqua" pitchFamily="18" charset="0"/>
              </a:rPr>
              <a:t>Воспитатель  МАДОУ «Детский сад №6» </a:t>
            </a:r>
            <a:endParaRPr lang="en-US" altLang="ru-RU" sz="2000" b="1" i="1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hangingPunct="1"/>
            <a:r>
              <a:rPr lang="ru-RU" altLang="ru-RU" sz="2000" b="1" i="1" smtClean="0">
                <a:solidFill>
                  <a:srgbClr val="FF0000"/>
                </a:solidFill>
                <a:latin typeface="Book Antiqua" pitchFamily="18" charset="0"/>
              </a:rPr>
              <a:t>Малярова А.В</a:t>
            </a:r>
            <a:r>
              <a:rPr lang="ru-RU" altLang="ru-RU" sz="200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31825" y="0"/>
            <a:ext cx="8915400" cy="1143000"/>
          </a:xfrm>
        </p:spPr>
        <p:txBody>
          <a:bodyPr/>
          <a:lstStyle/>
          <a:p>
            <a:r>
              <a:rPr lang="ru-RU" altLang="ru-RU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Мнемотаблица: отгадывание загадок</a:t>
            </a:r>
          </a:p>
        </p:txBody>
      </p:sp>
      <p:pic>
        <p:nvPicPr>
          <p:cNvPr id="6" name="Объект 5" descr="Мнемо - загадки об овощах"/>
          <p:cNvPicPr>
            <a:picLocks noGrp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 rot="20608740">
            <a:off x="614892" y="3390151"/>
            <a:ext cx="3445237" cy="2857583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292" name="AutoShape 9"/>
          <p:cNvCxnSpPr>
            <a:cxnSpLocks noChangeShapeType="1"/>
          </p:cNvCxnSpPr>
          <p:nvPr/>
        </p:nvCxnSpPr>
        <p:spPr bwMode="auto">
          <a:xfrm>
            <a:off x="4448175" y="765175"/>
            <a:ext cx="0" cy="4318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2293" name="Рисунок 6" descr="SDC131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71063">
            <a:off x="4556125" y="3079750"/>
            <a:ext cx="4838700" cy="30194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36650" y="1196975"/>
            <a:ext cx="7632700" cy="10795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3599" indent="-383599" algn="ctr">
              <a:buFont typeface="Arial" charset="0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Для обогащения словаря детей за счет многозначности слов; для </a:t>
            </a: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развития способности к анализу, обобщению, формирования умения самостоятельно делать выводы.</a:t>
            </a:r>
            <a:r>
              <a:rPr lang="ru-RU" b="1" dirty="0"/>
              <a:t>.</a:t>
            </a:r>
            <a:endParaRPr lang="ru-RU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8000" y="0"/>
            <a:ext cx="9059863" cy="1143000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857250" y="981075"/>
            <a:ext cx="9048750" cy="52562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Дети уверенно рассказывают сказки, стихи с помощью графической аналогии. </a:t>
            </a:r>
          </a:p>
          <a:p>
            <a:pPr>
              <a:buFont typeface="Arial" charset="0"/>
              <a:buNone/>
            </a:pP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У детей расширился активный и пассивный словарный запас.</a:t>
            </a:r>
          </a:p>
          <a:p>
            <a:pPr>
              <a:buFont typeface="Arial" charset="0"/>
              <a:buNone/>
            </a:pP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Дети преодолели робость и застенчивость, свободно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презентуют достижения и результаты своей деятельности на публике.</a:t>
            </a: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850900" y="260350"/>
            <a:ext cx="8704263" cy="13382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200" i="1" kern="0" dirty="0" smtClean="0">
                <a:solidFill>
                  <a:srgbClr val="CC0000"/>
                </a:solidFill>
                <a:latin typeface="Arial"/>
                <a:ea typeface="+mn-ea"/>
                <a:cs typeface="Arial"/>
              </a:rPr>
              <a:t> </a:t>
            </a:r>
            <a:endParaRPr lang="ru-RU" sz="3200" dirty="0" smtClean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7400" y="3573463"/>
            <a:ext cx="6288088" cy="657225"/>
          </a:xfrm>
          <a:prstGeom prst="rect">
            <a:avLst/>
          </a:prstGeom>
        </p:spPr>
        <p:txBody>
          <a:bodyPr lIns="102298" tIns="51148" rIns="102298" bIns="51148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974725" y="620713"/>
            <a:ext cx="834707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98" tIns="51148" rIns="102298" bIns="51148">
            <a:spAutoFit/>
          </a:bodyPr>
          <a:lstStyle/>
          <a:p>
            <a:pPr algn="just" eaLnBrk="0" hangingPunct="0">
              <a:tabLst>
                <a:tab pos="511175" algn="l"/>
              </a:tabLst>
            </a:pPr>
            <a:r>
              <a:rPr lang="ru-RU" alt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– это система методов и приемов, обеспечивающих эффективное запоминание, сохранение и воспроизведение информации. </a:t>
            </a:r>
          </a:p>
          <a:p>
            <a:pPr algn="just" eaLnBrk="0" hangingPunct="0">
              <a:tabLst>
                <a:tab pos="511175" algn="l"/>
              </a:tabLst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ru-RU" sz="32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511175" algn="l"/>
              </a:tabLst>
            </a:pPr>
            <a:r>
              <a:rPr lang="ru-RU" alt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использую данную технологию:</a:t>
            </a:r>
          </a:p>
          <a:p>
            <a:pPr>
              <a:buFont typeface="Wingdings" pitchFamily="2" charset="2"/>
              <a:buChar char="§"/>
              <a:tabLst>
                <a:tab pos="511175" algn="l"/>
              </a:tabLst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Расширяется словарный запас</a:t>
            </a:r>
            <a:r>
              <a:rPr lang="en-US" alt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у детей, знания об окружающем мире.</a:t>
            </a:r>
          </a:p>
          <a:p>
            <a:pPr>
              <a:buFont typeface="Wingdings" pitchFamily="2" charset="2"/>
              <a:buChar char="§"/>
              <a:tabLst>
                <a:tab pos="511175" algn="l"/>
              </a:tabLst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Использование мнемотаблицы увлекает детей, превращает занятие в игру.</a:t>
            </a:r>
          </a:p>
          <a:p>
            <a:pPr>
              <a:buFont typeface="Wingdings" pitchFamily="2" charset="2"/>
              <a:buChar char="§"/>
              <a:tabLst>
                <a:tab pos="511175" algn="l"/>
              </a:tabLst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Она является одним из эффективных способов развития речи дошкольников.</a:t>
            </a:r>
          </a:p>
          <a:p>
            <a:pPr>
              <a:buFont typeface="Wingdings" pitchFamily="2" charset="2"/>
              <a:buChar char="§"/>
              <a:tabLst>
                <a:tab pos="511175" algn="l"/>
              </a:tabLst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819150" y="4819650"/>
            <a:ext cx="2714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298" tIns="51148" rIns="102298" bIns="51148" anchor="ctr">
            <a:spAutoFit/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08000" y="0"/>
            <a:ext cx="891540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FF0000"/>
                </a:solidFill>
                <a:latin typeface="Bookman Old Style" pitchFamily="18" charset="0"/>
              </a:rPr>
              <a:t>Виды мнемотехники</a:t>
            </a:r>
          </a:p>
        </p:txBody>
      </p:sp>
      <p:sp>
        <p:nvSpPr>
          <p:cNvPr id="5124" name="Oval 7"/>
          <p:cNvSpPr>
            <a:spLocks noChangeArrowheads="1"/>
          </p:cNvSpPr>
          <p:nvPr/>
        </p:nvSpPr>
        <p:spPr bwMode="auto">
          <a:xfrm>
            <a:off x="5576888" y="1844675"/>
            <a:ext cx="3198812" cy="720725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lIns="102298" tIns="51148" rIns="102298" bIns="51148"/>
          <a:lstStyle/>
          <a:p>
            <a:pPr>
              <a:spcAft>
                <a:spcPts val="1125"/>
              </a:spcAft>
            </a:pP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</a:rPr>
              <a:t>МНЕМОТАБЛИЦА</a:t>
            </a:r>
            <a:endParaRPr lang="ru-RU" altLang="ru-RU" sz="1600" b="1"/>
          </a:p>
        </p:txBody>
      </p:sp>
      <p:cxnSp>
        <p:nvCxnSpPr>
          <p:cNvPr id="5125" name="AutoShape 9"/>
          <p:cNvCxnSpPr>
            <a:cxnSpLocks noChangeShapeType="1"/>
          </p:cNvCxnSpPr>
          <p:nvPr/>
        </p:nvCxnSpPr>
        <p:spPr bwMode="auto">
          <a:xfrm flipH="1">
            <a:off x="2613025" y="836613"/>
            <a:ext cx="623888" cy="9366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126" name="AutoShape 9"/>
          <p:cNvCxnSpPr>
            <a:cxnSpLocks noChangeShapeType="1"/>
          </p:cNvCxnSpPr>
          <p:nvPr/>
        </p:nvCxnSpPr>
        <p:spPr bwMode="auto">
          <a:xfrm>
            <a:off x="6202363" y="836613"/>
            <a:ext cx="777875" cy="93662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5127" name="Picture 15" descr="tabl-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3525" y="3500438"/>
            <a:ext cx="3714750" cy="2497137"/>
          </a:xfrm>
          <a:prstGeom prst="rect">
            <a:avLst/>
          </a:prstGeom>
          <a:noFill/>
          <a:ln w="25400">
            <a:solidFill>
              <a:srgbClr val="009900"/>
            </a:solidFill>
            <a:miter lim="800000"/>
            <a:headEnd/>
            <a:tailEnd/>
          </a:ln>
        </p:spPr>
      </p:pic>
      <p:cxnSp>
        <p:nvCxnSpPr>
          <p:cNvPr id="5128" name="AutoShape 9"/>
          <p:cNvCxnSpPr>
            <a:cxnSpLocks noChangeShapeType="1"/>
          </p:cNvCxnSpPr>
          <p:nvPr/>
        </p:nvCxnSpPr>
        <p:spPr bwMode="auto">
          <a:xfrm>
            <a:off x="7215188" y="2565400"/>
            <a:ext cx="0" cy="93503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129" name="AutoShape 9"/>
          <p:cNvCxnSpPr>
            <a:cxnSpLocks noChangeShapeType="1"/>
          </p:cNvCxnSpPr>
          <p:nvPr/>
        </p:nvCxnSpPr>
        <p:spPr bwMode="auto">
          <a:xfrm>
            <a:off x="2613025" y="2565400"/>
            <a:ext cx="0" cy="1008063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5130" name="Picture 5" descr="F:\конференция\100e8-14062791042-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5350" y="3644900"/>
            <a:ext cx="3783013" cy="1441450"/>
          </a:xfrm>
          <a:prstGeom prst="rect">
            <a:avLst/>
          </a:prstGeom>
          <a:noFill/>
          <a:ln w="254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5131" name="Oval 7"/>
          <p:cNvSpPr>
            <a:spLocks noChangeArrowheads="1"/>
          </p:cNvSpPr>
          <p:nvPr/>
        </p:nvSpPr>
        <p:spPr bwMode="auto">
          <a:xfrm>
            <a:off x="1130300" y="1844675"/>
            <a:ext cx="3198813" cy="720725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lIns="102298" tIns="51148" rIns="102298" bIns="51148"/>
          <a:lstStyle/>
          <a:p>
            <a:pPr>
              <a:spcAft>
                <a:spcPts val="1125"/>
              </a:spcAft>
            </a:pP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</a:rPr>
              <a:t>МНЕМОДОРОЖКА</a:t>
            </a:r>
            <a:endParaRPr lang="ru-RU" altLang="ru-RU" sz="1600" b="1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88950" y="0"/>
            <a:ext cx="89154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Bookman Old Style" pitchFamily="18" charset="0"/>
              </a:rPr>
              <a:t>Мнемодорожка</a:t>
            </a:r>
            <a:endParaRPr lang="ru-RU" altLang="ru-RU" smtClean="0"/>
          </a:p>
        </p:txBody>
      </p:sp>
      <p:cxnSp>
        <p:nvCxnSpPr>
          <p:cNvPr id="6147" name="AutoShape 9"/>
          <p:cNvCxnSpPr>
            <a:cxnSpLocks noChangeShapeType="1"/>
          </p:cNvCxnSpPr>
          <p:nvPr/>
        </p:nvCxnSpPr>
        <p:spPr bwMode="auto">
          <a:xfrm>
            <a:off x="4953000" y="836613"/>
            <a:ext cx="0" cy="4318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6148" name="Рисунок 5" descr="SDC1309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84960">
            <a:off x="393700" y="3084513"/>
            <a:ext cx="4138613" cy="2820987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6149" name="Рисунок 8" descr="SDC131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13465">
            <a:off x="5289550" y="2944813"/>
            <a:ext cx="4329113" cy="2997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497013" y="1268413"/>
            <a:ext cx="7632700" cy="936625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Для обучения детей составлению небольших описательных рассказов и изучения алгоритмов действий.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7"/>
          <p:cNvSpPr>
            <a:spLocks noChangeArrowheads="1"/>
          </p:cNvSpPr>
          <p:nvPr/>
        </p:nvSpPr>
        <p:spPr bwMode="auto">
          <a:xfrm>
            <a:off x="3470275" y="260350"/>
            <a:ext cx="3121025" cy="1368425"/>
          </a:xfrm>
          <a:prstGeom prst="ellipse">
            <a:avLst/>
          </a:prstGeom>
          <a:solidFill>
            <a:srgbClr val="FFFFCC"/>
          </a:solidFill>
          <a:ln w="25400">
            <a:solidFill>
              <a:srgbClr val="00B050"/>
            </a:solidFill>
            <a:round/>
            <a:headEnd/>
            <a:tailEnd/>
          </a:ln>
        </p:spPr>
        <p:txBody>
          <a:bodyPr lIns="102298" tIns="51148" rIns="102298" bIns="51148"/>
          <a:lstStyle/>
          <a:p>
            <a:pPr algn="ctr">
              <a:spcAft>
                <a:spcPts val="1125"/>
              </a:spcAft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Составление описательных рассказов</a:t>
            </a:r>
            <a:endParaRPr lang="ru-RU" altLang="ru-RU" b="1"/>
          </a:p>
        </p:txBody>
      </p:sp>
      <p:sp>
        <p:nvSpPr>
          <p:cNvPr id="7171" name="Oval 7"/>
          <p:cNvSpPr>
            <a:spLocks noChangeArrowheads="1"/>
          </p:cNvSpPr>
          <p:nvPr/>
        </p:nvSpPr>
        <p:spPr bwMode="auto">
          <a:xfrm>
            <a:off x="3470275" y="3068638"/>
            <a:ext cx="3121025" cy="1225550"/>
          </a:xfrm>
          <a:prstGeom prst="ellipse">
            <a:avLst/>
          </a:prstGeom>
          <a:solidFill>
            <a:srgbClr val="FFFFCC"/>
          </a:solidFill>
          <a:ln w="25400">
            <a:solidFill>
              <a:srgbClr val="00B050"/>
            </a:solidFill>
            <a:round/>
            <a:headEnd/>
            <a:tailEnd/>
          </a:ln>
        </p:spPr>
        <p:txBody>
          <a:bodyPr lIns="102298" tIns="51148" rIns="102298" bIns="51148"/>
          <a:lstStyle/>
          <a:p>
            <a:pPr algn="ctr">
              <a:spcAft>
                <a:spcPts val="1125"/>
              </a:spcAft>
            </a:pPr>
            <a:r>
              <a:rPr lang="ru-RU" altLang="ru-RU" sz="1600" b="1">
                <a:solidFill>
                  <a:srgbClr val="FF0000"/>
                </a:solidFill>
                <a:latin typeface="Times New Roman" pitchFamily="18" charset="0"/>
              </a:rPr>
              <a:t>МНЕМОТАБЛИЦА</a:t>
            </a:r>
            <a:endParaRPr lang="ru-RU" altLang="ru-RU" sz="1600" b="1"/>
          </a:p>
        </p:txBody>
      </p:sp>
      <p:sp>
        <p:nvSpPr>
          <p:cNvPr id="7172" name="Oval 7"/>
          <p:cNvSpPr>
            <a:spLocks noChangeArrowheads="1"/>
          </p:cNvSpPr>
          <p:nvPr/>
        </p:nvSpPr>
        <p:spPr bwMode="auto">
          <a:xfrm>
            <a:off x="3470275" y="5084763"/>
            <a:ext cx="3121025" cy="1368425"/>
          </a:xfrm>
          <a:prstGeom prst="ellipse">
            <a:avLst/>
          </a:prstGeom>
          <a:solidFill>
            <a:srgbClr val="FFFFCC"/>
          </a:solidFill>
          <a:ln w="25400">
            <a:solidFill>
              <a:srgbClr val="00B050"/>
            </a:solidFill>
            <a:round/>
            <a:headEnd/>
            <a:tailEnd/>
          </a:ln>
        </p:spPr>
        <p:txBody>
          <a:bodyPr lIns="102298" tIns="51148" rIns="102298" bIns="51148"/>
          <a:lstStyle/>
          <a:p>
            <a:pPr algn="ctr">
              <a:spcAft>
                <a:spcPts val="1125"/>
              </a:spcAft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Заучивание стихотворений</a:t>
            </a:r>
            <a:endParaRPr lang="ru-RU" altLang="ru-RU" b="1"/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 rot="-1896254">
            <a:off x="627063" y="1727200"/>
            <a:ext cx="2740025" cy="1368425"/>
          </a:xfrm>
          <a:prstGeom prst="ellipse">
            <a:avLst/>
          </a:prstGeom>
          <a:solidFill>
            <a:srgbClr val="FFFFCC"/>
          </a:solidFill>
          <a:ln w="25400">
            <a:solidFill>
              <a:srgbClr val="00B050"/>
            </a:solidFill>
            <a:round/>
            <a:headEnd/>
            <a:tailEnd/>
          </a:ln>
        </p:spPr>
        <p:txBody>
          <a:bodyPr lIns="102298" tIns="51148" rIns="102298" bIns="51148"/>
          <a:lstStyle/>
          <a:p>
            <a:pPr algn="ctr">
              <a:spcAft>
                <a:spcPts val="1125"/>
              </a:spcAft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Отгадывание загадок</a:t>
            </a:r>
            <a:endParaRPr lang="ru-RU" altLang="ru-RU" b="1"/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 rot="1880256">
            <a:off x="6826250" y="1628775"/>
            <a:ext cx="2740025" cy="1368425"/>
          </a:xfrm>
          <a:prstGeom prst="ellipse">
            <a:avLst/>
          </a:prstGeom>
          <a:solidFill>
            <a:srgbClr val="FFFFCC"/>
          </a:solidFill>
          <a:ln w="25400">
            <a:solidFill>
              <a:srgbClr val="00B050"/>
            </a:solidFill>
            <a:round/>
            <a:headEnd/>
            <a:tailEnd/>
          </a:ln>
        </p:spPr>
        <p:txBody>
          <a:bodyPr lIns="102298" tIns="51148" rIns="102298" bIns="51148"/>
          <a:lstStyle/>
          <a:p>
            <a:pPr algn="ctr">
              <a:spcAft>
                <a:spcPts val="1125"/>
              </a:spcAft>
            </a:pPr>
            <a:r>
              <a:rPr lang="ru-RU" altLang="ru-RU" b="1">
                <a:solidFill>
                  <a:srgbClr val="FF0000"/>
                </a:solidFill>
                <a:latin typeface="Times New Roman" pitchFamily="18" charset="0"/>
              </a:rPr>
              <a:t>Пересказ сказок</a:t>
            </a:r>
            <a:endParaRPr lang="ru-RU" altLang="ru-RU" b="1"/>
          </a:p>
        </p:txBody>
      </p:sp>
      <p:cxnSp>
        <p:nvCxnSpPr>
          <p:cNvPr id="7175" name="AutoShape 9"/>
          <p:cNvCxnSpPr>
            <a:cxnSpLocks noChangeShapeType="1"/>
            <a:stCxn id="7171" idx="0"/>
            <a:endCxn id="7170" idx="4"/>
          </p:cNvCxnSpPr>
          <p:nvPr/>
        </p:nvCxnSpPr>
        <p:spPr bwMode="auto">
          <a:xfrm flipV="1">
            <a:off x="5030788" y="1628775"/>
            <a:ext cx="0" cy="1439863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7176" name="AutoShape 9"/>
          <p:cNvCxnSpPr>
            <a:cxnSpLocks noChangeShapeType="1"/>
            <a:endCxn id="7174" idx="4"/>
          </p:cNvCxnSpPr>
          <p:nvPr/>
        </p:nvCxnSpPr>
        <p:spPr bwMode="auto">
          <a:xfrm flipV="1">
            <a:off x="6435725" y="2897188"/>
            <a:ext cx="1373188" cy="531812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7177" name="AutoShape 9"/>
          <p:cNvCxnSpPr>
            <a:cxnSpLocks noChangeShapeType="1"/>
            <a:endCxn id="7173" idx="4"/>
          </p:cNvCxnSpPr>
          <p:nvPr/>
        </p:nvCxnSpPr>
        <p:spPr bwMode="auto">
          <a:xfrm flipH="1" flipV="1">
            <a:off x="2387600" y="2994025"/>
            <a:ext cx="1162050" cy="46037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7178" name="AutoShape 9"/>
          <p:cNvCxnSpPr>
            <a:cxnSpLocks noChangeShapeType="1"/>
            <a:endCxn id="7172" idx="0"/>
          </p:cNvCxnSpPr>
          <p:nvPr/>
        </p:nvCxnSpPr>
        <p:spPr bwMode="auto">
          <a:xfrm>
            <a:off x="5030788" y="4292600"/>
            <a:ext cx="0" cy="792163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661988" y="260350"/>
            <a:ext cx="8915400" cy="922338"/>
          </a:xfrm>
        </p:spPr>
        <p:txBody>
          <a:bodyPr/>
          <a:lstStyle/>
          <a:p>
            <a:r>
              <a:rPr lang="ru-RU" altLang="ru-RU" sz="4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Мнемотаблица:составление описательного рассказа</a:t>
            </a:r>
          </a:p>
        </p:txBody>
      </p:sp>
      <p:pic>
        <p:nvPicPr>
          <p:cNvPr id="7" name="Рисунок 6" descr="http://neposedu.ru/wp-content/uploads/2012/05/%D0%9C%D0%BD%D0%B5%D0%BC%D0%BE%D1%82%D0%B0%D0%B1%D0%BB%D0%B8%D1%86%D0%B0-%D0%BF%D0%BE-%D1%82%D0%B5%D0%BC%D0%B5-%D0%9F%D1%82%D0%B8%D1%86%D1%8B.png"/>
          <p:cNvPicPr/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 rot="492151">
            <a:off x="757902" y="3309474"/>
            <a:ext cx="3588401" cy="3024339"/>
          </a:xfrm>
          <a:prstGeom prst="rect">
            <a:avLst/>
          </a:prstGeom>
          <a:ln w="38100">
            <a:solidFill>
              <a:srgbClr val="0099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sp3d>
            <a:bevelT w="101600" prst="riblet"/>
          </a:sp3d>
        </p:spPr>
      </p:pic>
      <p:cxnSp>
        <p:nvCxnSpPr>
          <p:cNvPr id="8196" name="AutoShape 9"/>
          <p:cNvCxnSpPr>
            <a:cxnSpLocks noChangeShapeType="1"/>
          </p:cNvCxnSpPr>
          <p:nvPr/>
        </p:nvCxnSpPr>
        <p:spPr bwMode="auto">
          <a:xfrm flipH="1">
            <a:off x="4953000" y="1125538"/>
            <a:ext cx="0" cy="4318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8197" name="Рисунок 7" descr="SDC131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92981">
            <a:off x="4789488" y="3227388"/>
            <a:ext cx="4446587" cy="30781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423988" y="1557338"/>
            <a:ext cx="7632700" cy="1223962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3599" indent="-383599" algn="ctr">
              <a:buFont typeface="Arial" charset="0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383599" indent="-383599" algn="ctr">
              <a:buFont typeface="Arial" charset="0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Для определения главных свойств и признаков рассматриваемого </a:t>
            </a:r>
          </a:p>
          <a:p>
            <a:pPr marL="383599" indent="-383599" algn="ctr">
              <a:buFont typeface="Arial" charset="0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предмета, установления последовательности изложения </a:t>
            </a:r>
          </a:p>
          <a:p>
            <a:pPr marL="383599" indent="-383599" algn="ctr">
              <a:buFont typeface="Arial" charset="0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выявленных признаков; </a:t>
            </a:r>
          </a:p>
          <a:p>
            <a:pPr marL="383599" indent="-383599" algn="ctr">
              <a:buFont typeface="Arial" charset="0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обогащения словарного запаса детей.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zavuch.info/uploads/methodlib/2011/11/21/%D0%90434%D0%9F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 rot="227865">
            <a:off x="591902" y="542622"/>
            <a:ext cx="4475120" cy="3040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5" name="Рисунок 4" descr="http://neposedu.ru/wp-content/uploads/2012/05/%D0%9C%D0%BD%D0%B5%D0%BC%D0%BE%D1%82%D0%B0%D0%B1%D0%BB%D0%B8%D1%86%D0%B0-%D0%BF%D0%BE-%D1%82%D0%B5%D0%BC%D0%B5-%D0%9F%D1%82%D0%B8%D1%86%D1%8B.png"/>
          <p:cNvPicPr/>
          <p:nvPr/>
        </p:nvPicPr>
        <p:blipFill>
          <a:blip r:embed="rId3" cstate="email"/>
          <a:stretch>
            <a:fillRect/>
          </a:stretch>
        </p:blipFill>
        <p:spPr bwMode="auto">
          <a:xfrm rot="21234743">
            <a:off x="5049939" y="3131663"/>
            <a:ext cx="4415883" cy="3262359"/>
          </a:xfrm>
          <a:prstGeom prst="rect">
            <a:avLst/>
          </a:prstGeom>
          <a:ln w="38100">
            <a:solidFill>
              <a:srgbClr val="0099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73050" y="0"/>
            <a:ext cx="8915400" cy="1143000"/>
          </a:xfrm>
        </p:spPr>
        <p:txBody>
          <a:bodyPr/>
          <a:lstStyle/>
          <a:p>
            <a:r>
              <a:rPr lang="ru-RU" altLang="ru-RU" sz="4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Мнемотаблица: пересказ сказок</a:t>
            </a:r>
          </a:p>
        </p:txBody>
      </p:sp>
      <p:cxnSp>
        <p:nvCxnSpPr>
          <p:cNvPr id="10243" name="AutoShape 9"/>
          <p:cNvCxnSpPr>
            <a:cxnSpLocks noChangeShapeType="1"/>
          </p:cNvCxnSpPr>
          <p:nvPr/>
        </p:nvCxnSpPr>
        <p:spPr bwMode="auto">
          <a:xfrm flipH="1">
            <a:off x="4737100" y="765175"/>
            <a:ext cx="0" cy="43338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10244" name="Рисунок 5" descr="SDC1310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78606">
            <a:off x="4003675" y="2497138"/>
            <a:ext cx="5253038" cy="3635375"/>
          </a:xfrm>
          <a:prstGeom prst="rect">
            <a:avLst/>
          </a:prstGeom>
          <a:noFill/>
          <a:ln w="4445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62145">
            <a:off x="962025" y="3605213"/>
            <a:ext cx="3154363" cy="25955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36650" y="1196975"/>
            <a:ext cx="7632700" cy="8636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3599" indent="-383599" algn="ctr">
              <a:buFont typeface="Arial" charset="0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Для формирования умений связно, последовательно и выразительно пересказывать сказки с опорой на мнемотаблицы.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aaam.ru/upload/blogs/84937f88c18d2b776f48115ae0016fd7.jpg.jpg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 rot="721953">
            <a:off x="298413" y="2751535"/>
            <a:ext cx="4581017" cy="3469740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glow rad="228600">
              <a:srgbClr val="92D05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271463" y="115888"/>
            <a:ext cx="9290050" cy="1143000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Мнемотаблица: заучивание стихотворений</a:t>
            </a:r>
          </a:p>
        </p:txBody>
      </p:sp>
      <p:cxnSp>
        <p:nvCxnSpPr>
          <p:cNvPr id="11268" name="AutoShape 9"/>
          <p:cNvCxnSpPr>
            <a:cxnSpLocks noChangeShapeType="1"/>
          </p:cNvCxnSpPr>
          <p:nvPr/>
        </p:nvCxnSpPr>
        <p:spPr bwMode="auto">
          <a:xfrm>
            <a:off x="4881563" y="836613"/>
            <a:ext cx="0" cy="360362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6" name="Рисунок 5" descr="http://www.maaam.ru/upload/blogs/84937f88c18d2b776f48115ae0016fd7.jpg.jpg"/>
          <p:cNvPicPr/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 rot="19884150">
            <a:off x="5411833" y="2863915"/>
            <a:ext cx="4150499" cy="3047011"/>
          </a:xfrm>
          <a:prstGeom prst="roundRect">
            <a:avLst>
              <a:gd name="adj" fmla="val 16667"/>
            </a:avLst>
          </a:prstGeom>
          <a:ln w="38100">
            <a:solidFill>
              <a:srgbClr val="009900"/>
            </a:solidFill>
          </a:ln>
          <a:effectLst>
            <a:glow rad="228600">
              <a:srgbClr val="92D050">
                <a:alpha val="4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1208088" y="1196975"/>
            <a:ext cx="7632700" cy="792163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3599" indent="-383599" algn="ctr">
              <a:buFont typeface="Arial" charset="0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Для воспроизведения стихотворения по памяти, используя графическое изображение.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188</Words>
  <Application>Microsoft Office PowerPoint</Application>
  <PresentationFormat>Лист A4 (210x297 мм)</PresentationFormat>
  <Paragraphs>43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Bookman Old Style</vt:lpstr>
      <vt:lpstr>Book Antiqua</vt:lpstr>
      <vt:lpstr>Times New Roman</vt:lpstr>
      <vt:lpstr>Wingdings</vt:lpstr>
      <vt:lpstr>Тема Office</vt:lpstr>
      <vt:lpstr>Использование технологии «Мнемотехника» для развития речи у дошкольников</vt:lpstr>
      <vt:lpstr> </vt:lpstr>
      <vt:lpstr>Виды мнемотехники</vt:lpstr>
      <vt:lpstr>Мнемодорожка</vt:lpstr>
      <vt:lpstr>Слайд 5</vt:lpstr>
      <vt:lpstr>Мнемотаблица:составление описательного рассказа</vt:lpstr>
      <vt:lpstr>Слайд 7</vt:lpstr>
      <vt:lpstr>Мнемотаблица: пересказ сказок</vt:lpstr>
      <vt:lpstr>Мнемотаблица: заучивание стихотворений</vt:lpstr>
      <vt:lpstr>Мнемотаблица: отгадывание загадок</vt:lpstr>
      <vt:lpstr>Результаты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Admin</cp:lastModifiedBy>
  <cp:revision>74</cp:revision>
  <dcterms:created xsi:type="dcterms:W3CDTF">2011-08-02T23:19:04Z</dcterms:created>
  <dcterms:modified xsi:type="dcterms:W3CDTF">2016-03-01T13:53:34Z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00080032a50000000000010250300207f7000400038000</vt:lpwstr>
  </property>
</Properties>
</file>