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66"/>
    <a:srgbClr val="0033CC"/>
    <a:srgbClr val="0000CC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1E236-C598-4F13-BB2C-904856057DE3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5CA97-0AEE-421C-B21C-F485CD77A1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412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5CA97-0AEE-421C-B21C-F485CD77A1F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904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2355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2355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5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6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6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356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2357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2357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7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2357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7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358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358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358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58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358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9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9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9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9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FE8D093-EE1E-452E-8D76-D86182CB40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359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60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D6939-757C-46E4-AC78-6588972ECA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59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F1C66-8319-4032-AF76-B7E184B19E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8409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F6EA9F-B986-4916-BC1D-AF6714E3E9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7881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D73D566-60DA-4F6D-9461-F83B94B4479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0416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896515E-FCAD-40A7-90B7-55D4326190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576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507F9-2BE4-4D96-8283-39B599BB147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44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22665-5ABE-43E0-BC32-7764355754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101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4710F-D2FC-4212-91DD-0AB0E735E66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389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6D39F-EEA7-4779-BFE6-AC44DA97224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060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69F2F-6B68-4E74-8A6C-37DCB9BCA2E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745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CF280-858D-4B56-A4D3-37163DD4D8F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4310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9C691-F6CB-4794-B1AB-AD31D028072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6670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F20D9-F418-40C7-A1F3-12C429C311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7224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253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253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3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253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3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254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254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54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254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254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4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255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255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255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55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255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6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57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7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7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7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257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257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355C577-85D5-489D-B7B2-840CFACCBDB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596900"/>
            <a:ext cx="8108950" cy="2544763"/>
          </a:xfrm>
        </p:spPr>
        <p:txBody>
          <a:bodyPr/>
          <a:lstStyle/>
          <a:p>
            <a:r>
              <a:rPr lang="ru-RU" sz="5900">
                <a:solidFill>
                  <a:srgbClr val="0033CC"/>
                </a:solidFill>
                <a:latin typeface="Georgia" pitchFamily="18" charset="0"/>
              </a:rPr>
              <a:t>Театрализованная деятельность </a:t>
            </a:r>
            <a:br>
              <a:rPr lang="ru-RU" sz="5900">
                <a:solidFill>
                  <a:srgbClr val="0033CC"/>
                </a:solidFill>
                <a:latin typeface="Georgia" pitchFamily="18" charset="0"/>
              </a:rPr>
            </a:br>
            <a:r>
              <a:rPr lang="ru-RU" sz="5900">
                <a:solidFill>
                  <a:srgbClr val="0033CC"/>
                </a:solidFill>
                <a:latin typeface="Georgia" pitchFamily="18" charset="0"/>
              </a:rPr>
              <a:t>в ДОУ</a:t>
            </a:r>
            <a:r>
              <a:rPr lang="ru-RU">
                <a:solidFill>
                  <a:srgbClr val="0033CC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7450" y="3789363"/>
            <a:ext cx="7448550" cy="2663825"/>
          </a:xfrm>
        </p:spPr>
        <p:txBody>
          <a:bodyPr/>
          <a:lstStyle/>
          <a:p>
            <a:r>
              <a:rPr lang="ru-RU" sz="2800" dirty="0">
                <a:solidFill>
                  <a:srgbClr val="FF0066"/>
                </a:solidFill>
                <a:latin typeface="Georgia" pitchFamily="18" charset="0"/>
              </a:rPr>
              <a:t>Презентация </a:t>
            </a:r>
            <a:r>
              <a:rPr lang="ru-RU" sz="2800" dirty="0" smtClean="0">
                <a:solidFill>
                  <a:srgbClr val="FF0066"/>
                </a:solidFill>
                <a:latin typeface="Georgia" pitchFamily="18" charset="0"/>
              </a:rPr>
              <a:t> </a:t>
            </a:r>
            <a:r>
              <a:rPr lang="ru-RU" sz="2800" dirty="0" smtClean="0">
                <a:solidFill>
                  <a:srgbClr val="FF0066"/>
                </a:solidFill>
                <a:latin typeface="Georgia" pitchFamily="18" charset="0"/>
              </a:rPr>
              <a:t>воспитателя:</a:t>
            </a:r>
            <a:endParaRPr lang="ru-RU" sz="2800" dirty="0">
              <a:solidFill>
                <a:srgbClr val="FF0066"/>
              </a:solidFill>
              <a:latin typeface="Georgia" pitchFamily="18" charset="0"/>
            </a:endParaRPr>
          </a:p>
          <a:p>
            <a:r>
              <a:rPr lang="ru-RU" sz="2800" dirty="0" smtClean="0">
                <a:solidFill>
                  <a:srgbClr val="FF0066"/>
                </a:solidFill>
                <a:latin typeface="Georgia" pitchFamily="18" charset="0"/>
              </a:rPr>
              <a:t>Посохова </a:t>
            </a:r>
            <a:r>
              <a:rPr lang="ru-RU" sz="2800" dirty="0" smtClean="0">
                <a:solidFill>
                  <a:srgbClr val="FF0066"/>
                </a:solidFill>
                <a:latin typeface="Georgia" pitchFamily="18" charset="0"/>
              </a:rPr>
              <a:t>Виктория Равильевна</a:t>
            </a:r>
            <a:endParaRPr lang="ru-RU" sz="2800" dirty="0">
              <a:solidFill>
                <a:srgbClr val="FF0066"/>
              </a:solidFill>
              <a:latin typeface="Georgia" pitchFamily="18" charset="0"/>
            </a:endParaRPr>
          </a:p>
          <a:p>
            <a:r>
              <a:rPr lang="ru-RU" sz="2800" dirty="0">
                <a:solidFill>
                  <a:srgbClr val="FF0066"/>
                </a:solidFill>
                <a:latin typeface="Georgia" pitchFamily="18" charset="0"/>
              </a:rPr>
              <a:t>МБДОУ </a:t>
            </a:r>
            <a:r>
              <a:rPr lang="ru-RU" sz="2800" dirty="0" smtClean="0">
                <a:solidFill>
                  <a:srgbClr val="FF0066"/>
                </a:solidFill>
                <a:latin typeface="Georgia" pitchFamily="18" charset="0"/>
              </a:rPr>
              <a:t>№15</a:t>
            </a:r>
            <a:endParaRPr lang="ru-RU" sz="2800" dirty="0">
              <a:solidFill>
                <a:srgbClr val="FF0066"/>
              </a:solidFill>
              <a:latin typeface="Georgia" pitchFamily="18" charset="0"/>
            </a:endParaRPr>
          </a:p>
          <a:p>
            <a:r>
              <a:rPr lang="ru-RU" sz="2800" dirty="0" smtClean="0">
                <a:solidFill>
                  <a:srgbClr val="FF0066"/>
                </a:solidFill>
                <a:latin typeface="Georgia" pitchFamily="18" charset="0"/>
              </a:rPr>
              <a:t>г.Воронеж</a:t>
            </a:r>
            <a:endParaRPr lang="ru-RU" sz="2800" dirty="0">
              <a:solidFill>
                <a:srgbClr val="FF0066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Театр-топотушки</a:t>
            </a:r>
          </a:p>
        </p:txBody>
      </p:sp>
      <p:pic>
        <p:nvPicPr>
          <p:cNvPr id="41990" name="Picture 6" descr="avgust_2011_02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038225" y="3903663"/>
            <a:ext cx="3533775" cy="2620962"/>
          </a:xfrm>
          <a:prstGeom prst="rect">
            <a:avLst/>
          </a:prstGeom>
          <a:ln w="57150">
            <a:solidFill>
              <a:srgbClr val="FF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988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981075"/>
            <a:ext cx="4038600" cy="5075238"/>
          </a:xfrm>
        </p:spPr>
        <p:txBody>
          <a:bodyPr/>
          <a:lstStyle/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Помогает расширять словарный запас, подключая слуховое и тактильное восприятие;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Знакомит с народным творчеством;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Обучает навыкам общения, игры, счета.</a:t>
            </a:r>
          </a:p>
        </p:txBody>
      </p:sp>
      <p:pic>
        <p:nvPicPr>
          <p:cNvPr id="41992" name="Picture 8" descr="avgust_2011_02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23850" y="1052513"/>
            <a:ext cx="3589338" cy="2698750"/>
          </a:xfrm>
          <a:prstGeom prst="rect">
            <a:avLst/>
          </a:prstGeom>
          <a:ln w="5715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  <p:bldP spid="4198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 на перчатке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08050"/>
            <a:ext cx="4038600" cy="5949950"/>
          </a:xfrm>
        </p:spPr>
        <p:txBody>
          <a:bodyPr/>
          <a:lstStyle/>
          <a:p>
            <a:r>
              <a:rPr lang="ru-RU" sz="2400" b="1">
                <a:solidFill>
                  <a:srgbClr val="000000"/>
                </a:solidFill>
                <a:latin typeface="Georgia" pitchFamily="18" charset="0"/>
              </a:rPr>
              <a:t>Оказывает потрясающее терапевтическое воздействие: помогает бороться с нарушениями речи, неврозами;</a:t>
            </a:r>
          </a:p>
          <a:p>
            <a:r>
              <a:rPr lang="ru-RU" sz="2400" b="1">
                <a:solidFill>
                  <a:srgbClr val="000000"/>
                </a:solidFill>
                <a:latin typeface="Georgia" pitchFamily="18" charset="0"/>
              </a:rPr>
              <a:t>Помогает справиться с переживаниями, страхами;</a:t>
            </a:r>
          </a:p>
          <a:p>
            <a:r>
              <a:rPr lang="ru-RU" sz="2400" b="1">
                <a:solidFill>
                  <a:srgbClr val="000000"/>
                </a:solidFill>
                <a:latin typeface="Georgia" pitchFamily="18" charset="0"/>
              </a:rPr>
              <a:t>Перчаточная кукла передает весь спектр эмоций, которые испытывают дети.</a:t>
            </a:r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340768"/>
            <a:ext cx="4464496" cy="4824536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 кукол Би-ба-бо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6304" cy="4757758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Посредством куклы, одетой на руку, дети говорят о своих переживаниях, тревогах и радостях, поскольку полностью отождествляют </a:t>
            </a:r>
            <a:r>
              <a:rPr lang="ru-RU" sz="2800" b="1" dirty="0" smtClean="0">
                <a:solidFill>
                  <a:srgbClr val="000000"/>
                </a:solidFill>
                <a:latin typeface="Georgia" pitchFamily="18" charset="0"/>
              </a:rPr>
              <a:t>себя  ( </a:t>
            </a:r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свою руку) с куклой.</a:t>
            </a:r>
          </a:p>
        </p:txBody>
      </p:sp>
      <p:pic>
        <p:nvPicPr>
          <p:cNvPr id="46086" name="Picture 6" descr="p107056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0694" y="2214554"/>
            <a:ext cx="3000396" cy="2420231"/>
          </a:xfrm>
          <a:prstGeom prst="rect">
            <a:avLst/>
          </a:prstGeom>
          <a:ln w="57150">
            <a:solidFill>
              <a:srgbClr val="FFFF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333375"/>
            <a:ext cx="8243887" cy="1366838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При игре в кукольный театр, используя куклы Би-ба-бо, невозможно играть молча!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43108" y="1600200"/>
            <a:ext cx="5286412" cy="4686320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   </a:t>
            </a:r>
            <a:r>
              <a:rPr lang="ru-RU" sz="3600" b="1" dirty="0">
                <a:solidFill>
                  <a:srgbClr val="000000"/>
                </a:solidFill>
                <a:latin typeface="Georgia" pitchFamily="18" charset="0"/>
              </a:rPr>
              <a:t>Поэтому именно эти куклы часто используют в своей работе логопеды, психологи и педагоги!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2246312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/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Игра-драматизация</a:t>
            </a:r>
            <a:br>
              <a:rPr lang="ru-RU" sz="4000" b="1">
                <a:solidFill>
                  <a:srgbClr val="FF0066"/>
                </a:solidFill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Самый «разговорный»</a:t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вид театрализованной</a:t>
            </a:r>
            <a:br>
              <a:rPr lang="ru-RU" sz="2800">
                <a:latin typeface="Georgia" pitchFamily="18" charset="0"/>
              </a:rPr>
            </a:br>
            <a:r>
              <a:rPr lang="ru-RU" sz="2800">
                <a:latin typeface="Georgia" pitchFamily="18" charset="0"/>
              </a:rPr>
              <a:t>деятельности.</a:t>
            </a:r>
            <a:br>
              <a:rPr lang="ru-RU" sz="2800">
                <a:latin typeface="Georgia" pitchFamily="18" charset="0"/>
              </a:rPr>
            </a:br>
            <a:endParaRPr lang="ru-RU" sz="2800">
              <a:latin typeface="Georgia" pitchFamily="18" charset="0"/>
            </a:endParaRP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748712" cy="48688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Целостное воздействие на личность ребенка: его раскрепощение, самостоятельное творчество, развитие ведущих психических процессов;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Способствует самопознанию и самовыражению личности;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Создает условия для социализации, усиливая адаптационные способности, корректирует коммуникативные качества, помогает осознанию чувства удовлетворения, радости, успешности.</a:t>
            </a:r>
          </a:p>
          <a:p>
            <a:pPr>
              <a:lnSpc>
                <a:spcPct val="90000"/>
              </a:lnSpc>
            </a:pPr>
            <a:endParaRPr lang="ru-RU" sz="2800" b="1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571612"/>
            <a:ext cx="8243887" cy="2714644"/>
          </a:xfrm>
        </p:spPr>
        <p:txBody>
          <a:bodyPr/>
          <a:lstStyle/>
          <a:p>
            <a:r>
              <a:rPr lang="ru-RU" sz="2800" b="1" dirty="0">
                <a:solidFill>
                  <a:srgbClr val="FF0066"/>
                </a:solidFill>
                <a:latin typeface="Georgia" pitchFamily="18" charset="0"/>
              </a:rPr>
              <a:t>Ни один другой вид театрализованной деятельности  так не способствует развитию артистизма, выразительности движений и речи, как игра-драматизация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03188"/>
            <a:ext cx="8964612" cy="1314450"/>
          </a:xfrm>
        </p:spPr>
        <p:txBody>
          <a:bodyPr/>
          <a:lstStyle/>
          <a:p>
            <a:r>
              <a:rPr lang="ru-RU" sz="5400" b="1" dirty="0">
                <a:solidFill>
                  <a:srgbClr val="FF0066"/>
                </a:solidFill>
                <a:latin typeface="Georgia" pitchFamily="18" charset="0"/>
              </a:rPr>
              <a:t>Театрализованная деятельность-это…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85860"/>
            <a:ext cx="8401080" cy="5256212"/>
          </a:xfrm>
        </p:spPr>
        <p:txBody>
          <a:bodyPr/>
          <a:lstStyle/>
          <a:p>
            <a:pPr>
              <a:buFontTx/>
              <a:buNone/>
            </a:pPr>
            <a:r>
              <a:rPr lang="ru-RU" sz="4400" b="1" dirty="0">
                <a:solidFill>
                  <a:srgbClr val="0000CC"/>
                </a:solidFill>
                <a:latin typeface="Georgia" pitchFamily="18" charset="0"/>
              </a:rPr>
              <a:t>   </a:t>
            </a:r>
            <a:r>
              <a:rPr lang="ru-RU" sz="3600" b="1" dirty="0">
                <a:solidFill>
                  <a:srgbClr val="0000CC"/>
                </a:solidFill>
                <a:latin typeface="Georgia" pitchFamily="18" charset="0"/>
              </a:rPr>
              <a:t>…не просто игра!</a:t>
            </a:r>
          </a:p>
          <a:p>
            <a:pPr>
              <a:buFontTx/>
              <a:buNone/>
            </a:pPr>
            <a:r>
              <a:rPr lang="ru-RU" sz="3600" b="1" dirty="0">
                <a:solidFill>
                  <a:srgbClr val="0000CC"/>
                </a:solidFill>
                <a:latin typeface="Georgia" pitchFamily="18" charset="0"/>
              </a:rPr>
              <a:t>   Это прекрасное средство для интенсивного развития речи детей, обогащения словаря, развития мышления, воображения, творческих способностей</a:t>
            </a:r>
            <a:r>
              <a:rPr lang="ru-RU" sz="4400" b="1" dirty="0">
                <a:solidFill>
                  <a:srgbClr val="0000CC"/>
                </a:solidFill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413" y="0"/>
            <a:ext cx="9720263" cy="1417638"/>
          </a:xfrm>
        </p:spPr>
        <p:txBody>
          <a:bodyPr/>
          <a:lstStyle/>
          <a:p>
            <a:r>
              <a:rPr lang="ru-RU" sz="4000" b="1">
                <a:solidFill>
                  <a:srgbClr val="FF0066"/>
                </a:solidFill>
                <a:latin typeface="Georgia" pitchFamily="18" charset="0"/>
              </a:rPr>
              <a:t>На что направлена театрализованная деятельность?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713788" cy="544512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развитие у ее участников ощущений, чувств, эмоций;</a:t>
            </a:r>
          </a:p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развитие мышления, воображения, внимания, памяти;</a:t>
            </a:r>
          </a:p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развитие фантазии;</a:t>
            </a:r>
          </a:p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формирование волевых качеств;</a:t>
            </a:r>
          </a:p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На развитие многих навыков и умений(речевых, коммуникатив-ных, организаторских, двигательных и т.д.)</a:t>
            </a:r>
          </a:p>
          <a:p>
            <a:endParaRPr lang="ru-RU" b="1">
              <a:solidFill>
                <a:srgbClr val="0000CC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3188"/>
            <a:ext cx="9144000" cy="1093787"/>
          </a:xfrm>
        </p:spPr>
        <p:txBody>
          <a:bodyPr/>
          <a:lstStyle/>
          <a:p>
            <a:r>
              <a:rPr lang="ru-RU" sz="3600" b="1">
                <a:solidFill>
                  <a:srgbClr val="FF0066"/>
                </a:solidFill>
                <a:latin typeface="Georgia" pitchFamily="18" charset="0"/>
              </a:rPr>
              <a:t>Влияние театрализованной игры на развитие речи ребенка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125538"/>
            <a:ext cx="8280400" cy="55435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800" b="1">
                <a:solidFill>
                  <a:srgbClr val="0000CC"/>
                </a:solidFill>
                <a:latin typeface="Georgia" pitchFamily="18" charset="0"/>
              </a:rPr>
              <a:t>Театрализованная игра: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CC"/>
                </a:solidFill>
                <a:latin typeface="Georgia" pitchFamily="18" charset="0"/>
              </a:rPr>
              <a:t>Стимулирует активную речь за счет расширения словарного запаса;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CC"/>
                </a:solidFill>
                <a:latin typeface="Georgia" pitchFamily="18" charset="0"/>
              </a:rPr>
              <a:t>Ребенок усваивает богатство родного языка, его выразительные средства(динамику, темп, интонацию и др.);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CC"/>
                </a:solidFill>
                <a:latin typeface="Georgia" pitchFamily="18" charset="0"/>
              </a:rPr>
              <a:t>Совершенствует артикуляционный аппарат;</a:t>
            </a:r>
          </a:p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0000CC"/>
                </a:solidFill>
                <a:latin typeface="Georgia" pitchFamily="18" charset="0"/>
              </a:rPr>
              <a:t>Формируется диалогическая, эмоционально насыщенная, выразительная речь.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FF0066"/>
                </a:solidFill>
                <a:latin typeface="Georgia" pitchFamily="18" charset="0"/>
              </a:rPr>
              <a:t>Речь ребенка и различные виды театра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96975"/>
            <a:ext cx="4787900" cy="566102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 dirty="0">
                <a:solidFill>
                  <a:srgbClr val="0000CC"/>
                </a:solidFill>
                <a:latin typeface="Georgia" pitchFamily="18" charset="0"/>
              </a:rPr>
              <a:t>Пальчиковый    театр</a:t>
            </a:r>
          </a:p>
          <a:p>
            <a:pPr>
              <a:buFontTx/>
              <a:buNone/>
            </a:pPr>
            <a:r>
              <a:rPr lang="ru-RU" sz="2400" dirty="0">
                <a:solidFill>
                  <a:srgbClr val="FF0066"/>
                </a:solidFill>
                <a:latin typeface="Georgia" pitchFamily="18" charset="0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Способствует развитию речи, внимания, памяти;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FF0066"/>
                </a:solidFill>
                <a:latin typeface="Georgia" pitchFamily="18" charset="0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формирует пространственные представления;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FF0066"/>
                </a:solidFill>
                <a:latin typeface="Georgia" pitchFamily="18" charset="0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развивает ловкость, точность, выразительность, координацию движений;</a:t>
            </a:r>
          </a:p>
          <a:p>
            <a:pPr>
              <a:buFontTx/>
              <a:buNone/>
            </a:pPr>
            <a:r>
              <a:rPr lang="ru-RU" sz="2400" b="1" dirty="0">
                <a:solidFill>
                  <a:srgbClr val="FF0066"/>
                </a:solidFill>
                <a:latin typeface="Georgia" pitchFamily="18" charset="0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Georgia" pitchFamily="18" charset="0"/>
              </a:rPr>
              <a:t> повышает работоспособность, тонус коры головного мозга.</a:t>
            </a:r>
          </a:p>
        </p:txBody>
      </p:sp>
      <p:pic>
        <p:nvPicPr>
          <p:cNvPr id="25606" name="Picture 6" descr="1344778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067300" y="1628775"/>
            <a:ext cx="3681413" cy="4464050"/>
          </a:xfrm>
          <a:prstGeom prst="rect">
            <a:avLst/>
          </a:prstGeom>
          <a:ln w="57150">
            <a:solidFill>
              <a:srgbClr val="00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Rectangle 1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0"/>
            <a:ext cx="4038600" cy="659765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b="1"/>
              <a:t>   </a:t>
            </a:r>
            <a:r>
              <a:rPr lang="ru-RU" b="1">
                <a:solidFill>
                  <a:srgbClr val="000000"/>
                </a:solidFill>
                <a:latin typeface="Georgia" pitchFamily="18" charset="0"/>
              </a:rPr>
              <a:t>Стимулирование кончиков пальцев, движение кистями рук, игра с пальцами ускоряют процесс речевого и умственного развития </a:t>
            </a:r>
          </a:p>
        </p:txBody>
      </p:sp>
      <p:pic>
        <p:nvPicPr>
          <p:cNvPr id="27666" name="Picture 18" descr="2f42a6478b6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5148263" y="188913"/>
            <a:ext cx="3425825" cy="3130550"/>
          </a:xfrm>
          <a:prstGeom prst="rect">
            <a:avLst/>
          </a:prstGeom>
          <a:ln w="57150">
            <a:solidFill>
              <a:srgbClr val="FF006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669" name="Picture 21" descr="repka_fing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211638" y="3573463"/>
            <a:ext cx="3638550" cy="3024187"/>
          </a:xfrm>
          <a:prstGeom prst="rect">
            <a:avLst/>
          </a:prstGeom>
          <a:ln w="57150">
            <a:solidFill>
              <a:srgbClr val="00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165225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Театр картинок и фланелеграф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85852" y="1214422"/>
            <a:ext cx="6429420" cy="5643578"/>
          </a:xfrm>
        </p:spPr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Развивают творческие способности;</a:t>
            </a:r>
          </a:p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Содействуют эстетическому воспитанию;</a:t>
            </a:r>
          </a:p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Развивают ловкость, умение управлять своими движениями, концентрировать внимание на одном виде деятельности.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33375"/>
            <a:ext cx="7891488" cy="5381641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</a:t>
            </a: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Действуя с различными картинками, у ребенка развивается мелкая моторика рук, что способствует более успешному и эффективному развитию речи.</a:t>
            </a:r>
          </a:p>
          <a:p>
            <a:endParaRPr lang="ru-RU" b="1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r>
              <a:rPr lang="ru-RU" b="1">
                <a:solidFill>
                  <a:srgbClr val="0000CC"/>
                </a:solidFill>
                <a:latin typeface="Georgia" pitchFamily="18" charset="0"/>
              </a:rPr>
              <a:t>Вязаный театр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908050"/>
            <a:ext cx="4316412" cy="5689600"/>
          </a:xfrm>
        </p:spPr>
        <p:txBody>
          <a:bodyPr/>
          <a:lstStyle/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Развивает моторно-двигательную, зрительную, слуховую координацию;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Формирует творческие способности, артистизм;</a:t>
            </a:r>
          </a:p>
          <a:p>
            <a:r>
              <a:rPr lang="ru-RU" sz="2800" b="1">
                <a:solidFill>
                  <a:srgbClr val="000000"/>
                </a:solidFill>
                <a:latin typeface="Georgia" pitchFamily="18" charset="0"/>
              </a:rPr>
              <a:t>Обогащает пассивный и активный словарь</a:t>
            </a:r>
          </a:p>
        </p:txBody>
      </p:sp>
      <p:pic>
        <p:nvPicPr>
          <p:cNvPr id="36874" name="Picture 10" descr="1274668310_0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58310" y="1785926"/>
            <a:ext cx="2937878" cy="2643206"/>
          </a:xfrm>
          <a:prstGeom prst="rect">
            <a:avLst/>
          </a:prstGeom>
          <a:ln w="57150">
            <a:solidFill>
              <a:srgbClr val="FF33CC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1165225"/>
          </a:xfrm>
        </p:spPr>
        <p:txBody>
          <a:bodyPr/>
          <a:lstStyle/>
          <a:p>
            <a:r>
              <a:rPr lang="ru-RU" sz="4000" b="1">
                <a:solidFill>
                  <a:srgbClr val="0000CC"/>
                </a:solidFill>
                <a:latin typeface="Georgia" pitchFamily="18" charset="0"/>
              </a:rPr>
              <a:t>Конусный, настольный театр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1500174"/>
            <a:ext cx="6786610" cy="4718048"/>
          </a:xfrm>
        </p:spPr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Помогает учить детей координировать движения рук и глаз;</a:t>
            </a:r>
          </a:p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Сопровождать движения пальцев речью;</a:t>
            </a:r>
          </a:p>
          <a:p>
            <a:r>
              <a:rPr lang="ru-RU" sz="2800" b="1" dirty="0">
                <a:solidFill>
                  <a:srgbClr val="000000"/>
                </a:solidFill>
                <a:latin typeface="Georgia" pitchFamily="18" charset="0"/>
              </a:rPr>
              <a:t>Побуждает выражать свои эмоции посредством мимики и речи.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89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9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9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8" grpId="0" build="p"/>
    </p:bldLst>
  </p:timing>
</p:sld>
</file>

<file path=ppt/theme/theme1.xml><?xml version="1.0" encoding="utf-8"?>
<a:theme xmlns:a="http://schemas.openxmlformats.org/drawingml/2006/main" name="Шары">
  <a:themeElements>
    <a:clrScheme name="Шары 7">
      <a:dk1>
        <a:srgbClr val="000066"/>
      </a:dk1>
      <a:lt1>
        <a:srgbClr val="E1F4FF"/>
      </a:lt1>
      <a:dk2>
        <a:srgbClr val="000066"/>
      </a:dk2>
      <a:lt2>
        <a:srgbClr val="CCCCFF"/>
      </a:lt2>
      <a:accent1>
        <a:srgbClr val="9999FF"/>
      </a:accent1>
      <a:accent2>
        <a:srgbClr val="33CCCC"/>
      </a:accent2>
      <a:accent3>
        <a:srgbClr val="EEF8FF"/>
      </a:accent3>
      <a:accent4>
        <a:srgbClr val="000056"/>
      </a:accent4>
      <a:accent5>
        <a:srgbClr val="CACAFF"/>
      </a:accent5>
      <a:accent6>
        <a:srgbClr val="2DB9B9"/>
      </a:accent6>
      <a:hlink>
        <a:srgbClr val="66FFFF"/>
      </a:hlink>
      <a:folHlink>
        <a:srgbClr val="660066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258</TotalTime>
  <Words>484</Words>
  <Application>Microsoft Office PowerPoint</Application>
  <PresentationFormat>Экран (4:3)</PresentationFormat>
  <Paragraphs>58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Шары</vt:lpstr>
      <vt:lpstr>Театрализованная деятельность  в ДОУ </vt:lpstr>
      <vt:lpstr>На что направлена театрализованная деятельность?</vt:lpstr>
      <vt:lpstr>Влияние театрализованной игры на развитие речи ребенка</vt:lpstr>
      <vt:lpstr>Речь ребенка и различные виды театра</vt:lpstr>
      <vt:lpstr>Слайд 5</vt:lpstr>
      <vt:lpstr>Театр картинок и фланелеграф</vt:lpstr>
      <vt:lpstr>Слайд 7</vt:lpstr>
      <vt:lpstr>Вязаный театр</vt:lpstr>
      <vt:lpstr>Конусный, настольный театр</vt:lpstr>
      <vt:lpstr>Театр-топотушки</vt:lpstr>
      <vt:lpstr>Театр на перчатке</vt:lpstr>
      <vt:lpstr>Театр кукол Би-ба-бо</vt:lpstr>
      <vt:lpstr>При игре в кукольный театр, используя куклы Би-ба-бо, невозможно играть молча!</vt:lpstr>
      <vt:lpstr>    Игра-драматизация Самый «разговорный» вид театрализованной деятельности. </vt:lpstr>
      <vt:lpstr>Ни один другой вид театрализованной деятельности  так не способствует развитию артистизма, выразительности движений и речи, как игра-драматизация</vt:lpstr>
      <vt:lpstr>Театрализованная деятельность-это…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Театрализованная деятельность в ДОУ и развитие речи ребенка</dc:title>
  <dc:creator>1</dc:creator>
  <cp:lastModifiedBy>Windows User</cp:lastModifiedBy>
  <cp:revision>10</cp:revision>
  <dcterms:created xsi:type="dcterms:W3CDTF">2012-09-13T07:56:08Z</dcterms:created>
  <dcterms:modified xsi:type="dcterms:W3CDTF">2016-02-29T18:46:11Z</dcterms:modified>
</cp:coreProperties>
</file>