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11539-2EE4-4D1C-B0B0-296154096513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D73B-A4C2-44FD-A429-6446FA0D19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4D73B-A4C2-44FD-A429-6446FA0D193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7DEF3A-690E-4777-A578-179CAF725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BD97F-A7B9-49ED-9815-D3C1FB6AA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8F66-DD00-4E46-A7AD-B9CFFBCFA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11CDCD-A953-4F9F-9109-921363777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A73DE-4C4D-431C-ADB6-73AE6050A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0EDB-8C04-44F1-B750-88B6C093E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5A95A-C4FD-46BA-A9F7-A4D4AE2BD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67BD-C2BE-45E8-AA43-B33135DFA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A103D-9C7E-4C61-A4FA-07875F9B6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8779A-1141-4D1D-958C-80DDF998B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06605-ECD7-40F6-836A-A7E358364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70B87-656B-4E6C-AAEA-E6FCBBE7D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47AF-F651-4041-860B-338E439F6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CE2E-022A-4490-A7A7-818E6FAFD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189CA-659A-419F-B300-755BF1BE8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06737-9CF8-4B1C-9686-D0819EA28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894F8-7BF3-4588-A9EE-ABB9FBA4F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515B-3AF6-48D2-930B-00A2042A5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FAF3A-6F97-4E9C-90A7-54AB575A5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4713D-F062-42C8-9282-BE908EB67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ACC0-A0AD-4C96-8C74-998372802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573C-3685-4627-9AD0-07507C3BA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97E24F-7A6F-4DE8-93BB-30CCF62540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B6F61F-20F6-44E8-8EDB-E2D472F99A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r>
              <a:rPr lang="ru-RU" sz="4400" b="1" i="1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Кузбасс </a:t>
            </a:r>
            <a:r>
              <a:rPr lang="ru-RU" sz="4400" b="1" i="1" u="sng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— шахтерский </a:t>
            </a:r>
            <a:r>
              <a:rPr lang="ru-RU" sz="4400" b="1" i="1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край</a:t>
            </a:r>
            <a:r>
              <a:rPr lang="ru-RU" sz="4400" b="1" i="1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4400" b="1" i="1" u="sng" dirty="0" smtClean="0">
              <a:solidFill>
                <a:srgbClr val="C00000"/>
              </a:solidFill>
            </a:endParaRPr>
          </a:p>
          <a:p>
            <a:endParaRPr lang="ru-RU" sz="4400" b="1" i="1" u="sng" dirty="0" smtClean="0">
              <a:solidFill>
                <a:srgbClr val="C00000"/>
              </a:solidFill>
            </a:endParaRPr>
          </a:p>
          <a:p>
            <a:endParaRPr lang="ru-RU" sz="4400" b="1" i="1" u="sng" dirty="0" smtClean="0">
              <a:solidFill>
                <a:srgbClr val="C00000"/>
              </a:solidFill>
            </a:endParaRPr>
          </a:p>
          <a:p>
            <a:endParaRPr lang="ru-RU" sz="4400" b="1" i="1" u="sng" dirty="0" smtClean="0">
              <a:solidFill>
                <a:srgbClr val="C00000"/>
              </a:solidFill>
            </a:endParaRPr>
          </a:p>
          <a:p>
            <a:endParaRPr lang="ru-RU" sz="4400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Выполнила: учитель начальных классов МБОУ «СОШ № 92 с углубленным изучением отдельных предметов» Чередниченко Татьяна Ивановна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www.trud.ru/userfiles/gallery/d9/b_d9d0e6068d162b1e8c22b797238bb5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5" cy="66247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В 1990-е гг. в области идет процесс рыночных реформ: реструктуризации угольной отрасли, закрытия нерентабельных шахт.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content.izvestia.ru/media/3/news/2011/10/504843/RIAN_00746302.LR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5524500" cy="31051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5" cy="6552728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Сейчас в Кемеровской области 100 шахт, 17 обогатительных фабрик. На долю Кузбасса приходится треть добычи каменных углей в России, две трети добычи коксующихся углей. В угольной промышленности занято более 200 тысяч человек.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i.obozrevatel.com/8/762130/gallery/166668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789040"/>
            <a:ext cx="4680520" cy="2945904"/>
          </a:xfrm>
          <a:prstGeom prst="rect">
            <a:avLst/>
          </a:prstGeom>
          <a:noFill/>
        </p:spPr>
      </p:pic>
      <p:pic>
        <p:nvPicPr>
          <p:cNvPr id="7172" name="Picture 4" descr="http://img.beta.rian.ru/images/71040/88/710408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96044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7" cy="655272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 позиции обеспечения энергетической безопасности страны, угля в России должно добываться 290-335 млн. т - в 2010 г., в 2020 г. - порядка 340-430 млн. т, с дальнейшим наращиванием объемов добычи, что обеспечит увеличение доли угля в ТЭБ до 25-30 % с нынешних 17 %. Основную нагрузку в достижении таких объемов добычи угля должны нести сибирские угольные бассейны, и в первую очередь Кузбасс.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7000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5" cy="6624736"/>
          </a:xfrm>
        </p:spPr>
        <p:txBody>
          <a:bodyPr/>
          <a:lstStyle/>
          <a:p>
            <a:pPr algn="ctr">
              <a:buNone/>
            </a:pPr>
            <a:r>
              <a:rPr lang="ru-RU" sz="2800" b="1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sz="2800" b="1" smtClean="0">
                <a:solidFill>
                  <a:srgbClr val="C00000"/>
                </a:solidFill>
              </a:rPr>
              <a:t>егодня </a:t>
            </a:r>
            <a:r>
              <a:rPr lang="ru-RU" sz="2800" b="1" dirty="0" smtClean="0">
                <a:solidFill>
                  <a:srgbClr val="C00000"/>
                </a:solidFill>
              </a:rPr>
              <a:t>в Кузбассе работы ведутся по двум направлениям: первое – дегазация пластов на действующих шахтах и утилизация извлеченного </a:t>
            </a:r>
            <a:r>
              <a:rPr lang="ru-RU" sz="2800" b="1" dirty="0" err="1" smtClean="0">
                <a:solidFill>
                  <a:srgbClr val="C00000"/>
                </a:solidFill>
              </a:rPr>
              <a:t>метана;второе-организация</a:t>
            </a:r>
            <a:r>
              <a:rPr lang="ru-RU" sz="2800" b="1" dirty="0" smtClean="0">
                <a:solidFill>
                  <a:srgbClr val="C00000"/>
                </a:solidFill>
              </a:rPr>
              <a:t> промышленной добычи метана из угольных пластов на полях где еще не заложены угледобывающие предприятия.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 первому направлению Международным центром угля и метана СО РАН на основе проведенного анализа </a:t>
            </a:r>
            <a:r>
              <a:rPr lang="ru-RU" sz="2800" b="1" dirty="0" err="1" smtClean="0">
                <a:solidFill>
                  <a:srgbClr val="C00000"/>
                </a:solidFill>
              </a:rPr>
              <a:t>горногеологических</a:t>
            </a:r>
            <a:r>
              <a:rPr lang="ru-RU" sz="2800" b="1" dirty="0" smtClean="0">
                <a:solidFill>
                  <a:srgbClr val="C00000"/>
                </a:solidFill>
              </a:rPr>
              <a:t> и горнотехнических показателей всех шахт Кузбасса выделены наиболее перспективные предприятия для внедрения современных технологий комплексного извлечения и использования метана.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7" cy="65527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настоящее время ведется поиск инвесторов по реализации этой программы, в том числе и через Программу Развития Организации Объединенных Наций (ПРООН). По второму направлению в соответствии с Соглашением Администрации Кемеровской области и ОАО “Газпром” разработана и осуществляется целевая региональная программа “Опытно-промышленная добыча метана из угольных пластов в Кузнецком бассейне”, реализация которой позволит к 2007 г. выйти на добычу метана на уровне 3-5 </a:t>
            </a:r>
            <a:r>
              <a:rPr lang="ru-RU" b="1" dirty="0" err="1" smtClean="0">
                <a:solidFill>
                  <a:srgbClr val="002060"/>
                </a:solidFill>
              </a:rPr>
              <a:t>млрд</a:t>
            </a:r>
            <a:r>
              <a:rPr lang="ru-RU" b="1" dirty="0" smtClean="0">
                <a:solidFill>
                  <a:srgbClr val="002060"/>
                </a:solidFill>
              </a:rPr>
              <a:t> куб. м в год, а в перспективе до 17-20 </a:t>
            </a:r>
            <a:r>
              <a:rPr lang="ru-RU" b="1" dirty="0" err="1" smtClean="0">
                <a:solidFill>
                  <a:srgbClr val="002060"/>
                </a:solidFill>
              </a:rPr>
              <a:t>млрд</a:t>
            </a:r>
            <a:r>
              <a:rPr lang="ru-RU" b="1" dirty="0" smtClean="0">
                <a:solidFill>
                  <a:srgbClr val="002060"/>
                </a:solidFill>
              </a:rPr>
              <a:t> куб. м. Извлечение метана из угольных пластов позволит резко повысить безопасность ведения горных работ при последующей их отработке.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7" cy="655272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 память о первооткрывателе Кузнецкого угля </a:t>
            </a:r>
            <a:r>
              <a:rPr lang="ru-RU" dirty="0" err="1" smtClean="0">
                <a:solidFill>
                  <a:srgbClr val="002060"/>
                </a:solidFill>
              </a:rPr>
              <a:t>Михайле</a:t>
            </a:r>
            <a:r>
              <a:rPr lang="ru-RU" dirty="0" smtClean="0">
                <a:solidFill>
                  <a:srgbClr val="002060"/>
                </a:solidFill>
              </a:rPr>
              <a:t> Волкове 10 сентября 1957 года в </a:t>
            </a:r>
            <a:r>
              <a:rPr lang="ru-RU" dirty="0" err="1" smtClean="0">
                <a:solidFill>
                  <a:srgbClr val="002060"/>
                </a:solidFill>
              </a:rPr>
              <a:t>Кемерове</a:t>
            </a:r>
            <a:r>
              <a:rPr lang="ru-RU" dirty="0" smtClean="0">
                <a:solidFill>
                  <a:srgbClr val="002060"/>
                </a:solidFill>
              </a:rPr>
              <a:t>, на правом берегу р. Томи, на Красной Горке, где впервые был открыт каменный уголь, установлен обелиск.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Он состоит из двух четырёхгранных пилонов, вплотную примыкающих друг к другу. Верх обелиска накрыт металлическим колпаком с кольцом, внутри которого цифра «50». В верхней части основания установлена мемориальная доска с надписью: «Первооткрывателю кузнецкого угля </a:t>
            </a:r>
            <a:r>
              <a:rPr lang="ru-RU" dirty="0" err="1" smtClean="0">
                <a:solidFill>
                  <a:srgbClr val="002060"/>
                </a:solidFill>
              </a:rPr>
              <a:t>Михайле</a:t>
            </a:r>
            <a:r>
              <a:rPr lang="ru-RU" dirty="0" smtClean="0">
                <a:solidFill>
                  <a:srgbClr val="002060"/>
                </a:solidFill>
              </a:rPr>
              <a:t> Волкову в день пятидесятилетия Кемеровского рудника».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 2003 г., в преддверии празднования Дня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шахтера, обелиск в память о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первооткрывателе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Кузнецкого угля </a:t>
            </a:r>
            <a:r>
              <a:rPr lang="ru-RU" dirty="0" err="1" smtClean="0">
                <a:solidFill>
                  <a:srgbClr val="002060"/>
                </a:solidFill>
              </a:rPr>
              <a:t>Михайле</a:t>
            </a:r>
            <a:r>
              <a:rPr lang="ru-RU" dirty="0" smtClean="0">
                <a:solidFill>
                  <a:srgbClr val="002060"/>
                </a:solidFill>
              </a:rPr>
              <a:t> Волкове был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перенесен с Горелой горы поближе к музею.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kemerovo.ru/pictures/13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22108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3.imgbb.ru/img8/7/c/6/7c6d86b1345a5c2c26b2405ab7e2d9f4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16824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59" cy="64807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smtClean="0">
                <a:solidFill>
                  <a:srgbClr val="002060"/>
                </a:solidFill>
              </a:rPr>
              <a:t>СПИСОК </a:t>
            </a:r>
            <a:r>
              <a:rPr lang="ru-RU" b="1" dirty="0" smtClean="0">
                <a:solidFill>
                  <a:srgbClr val="002060"/>
                </a:solidFill>
              </a:rPr>
              <a:t>ИСПОЛЬЗОВАННЫХ ИСТОЧНИКОВ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dirty="0" err="1" smtClean="0">
                <a:solidFill>
                  <a:srgbClr val="002060"/>
                </a:solidFill>
              </a:rPr>
              <a:t>Дюпин</a:t>
            </a:r>
            <a:r>
              <a:rPr lang="ru-RU" b="1" dirty="0" smtClean="0">
                <a:solidFill>
                  <a:srgbClr val="002060"/>
                </a:solidFill>
              </a:rPr>
              <a:t> А.Ю. Угольная промышленность Кузбасса. Кемерово. 2002.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Кемеровская область. //Большая Энциклопедия Кирилла и </a:t>
            </a:r>
            <a:r>
              <a:rPr lang="ru-RU" b="1" dirty="0" err="1" smtClean="0">
                <a:solidFill>
                  <a:srgbClr val="002060"/>
                </a:solidFill>
              </a:rPr>
              <a:t>Мифодия</a:t>
            </a:r>
            <a:r>
              <a:rPr lang="ru-RU" b="1" dirty="0" smtClean="0">
                <a:solidFill>
                  <a:srgbClr val="002060"/>
                </a:solidFill>
              </a:rPr>
              <a:t>. Электронная версия. М. 2004.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 Новиков Н. Модернизация – условие сохранения конкурентоспособности металлургии </a:t>
            </a:r>
            <a:r>
              <a:rPr lang="ru-RU" b="1" dirty="0" err="1" smtClean="0">
                <a:solidFill>
                  <a:srgbClr val="002060"/>
                </a:solidFill>
              </a:rPr>
              <a:t>Кузбасса.Кемерово</a:t>
            </a:r>
            <a:r>
              <a:rPr lang="ru-RU" b="1" dirty="0" smtClean="0">
                <a:solidFill>
                  <a:srgbClr val="002060"/>
                </a:solidFill>
              </a:rPr>
              <a:t>. 2001.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 Интернет ресурсы.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2000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912671" cy="6624736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Кемеровская область образована Указом Президиума Верховного Совета СССР от 26.01.43 г. «Об образовании Кемеровской области в составе РСФСР». Однако освоение природных богатств земли Кузнецкой началось гораздо раньше – в начале 17 века, когда были основаны города Томск (1604 г.) и Кузнецк (1618 г.).</a:t>
            </a:r>
          </a:p>
          <a:p>
            <a:pPr>
              <a:buNone/>
            </a:pP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16632"/>
            <a:ext cx="8856983" cy="662473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 1698 году Петр I, узнав о найденных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у реки </a:t>
            </a:r>
            <a:r>
              <a:rPr lang="ru-RU" b="1" i="1" dirty="0" err="1" smtClean="0">
                <a:solidFill>
                  <a:srgbClr val="C00000"/>
                </a:solidFill>
              </a:rPr>
              <a:t>Китат</a:t>
            </a:r>
            <a:r>
              <a:rPr lang="ru-RU" b="1" i="1" dirty="0" smtClean="0">
                <a:solidFill>
                  <a:srgbClr val="C00000"/>
                </a:solidFill>
              </a:rPr>
              <a:t> серебряных рудах,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дал предписание Томскому воеводе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«содействовать со всяческим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прилежанием и усердным радением </a:t>
            </a:r>
            <a:r>
              <a:rPr lang="ru-RU" b="1" i="1" dirty="0" err="1" smtClean="0">
                <a:solidFill>
                  <a:srgbClr val="C00000"/>
                </a:solidFill>
              </a:rPr>
              <a:t>рудоискательскому</a:t>
            </a:r>
            <a:r>
              <a:rPr lang="ru-RU" b="1" i="1" dirty="0" smtClean="0">
                <a:solidFill>
                  <a:srgbClr val="C00000"/>
                </a:solidFill>
              </a:rPr>
              <a:t> и </a:t>
            </a:r>
            <a:r>
              <a:rPr lang="ru-RU" b="1" i="1" dirty="0" err="1" smtClean="0">
                <a:solidFill>
                  <a:srgbClr val="C00000"/>
                </a:solidFill>
              </a:rPr>
              <a:t>рудоплавному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делу на притоках реки Кии.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Так были открыты серебряные руды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Салаира, железные руды в Горной </a:t>
            </a:r>
            <a:r>
              <a:rPr lang="ru-RU" b="1" i="1" dirty="0" err="1" smtClean="0">
                <a:solidFill>
                  <a:srgbClr val="C00000"/>
                </a:solidFill>
              </a:rPr>
              <a:t>Шории</a:t>
            </a:r>
            <a:r>
              <a:rPr lang="ru-RU" b="1" i="1" dirty="0" smtClean="0">
                <a:solidFill>
                  <a:srgbClr val="C00000"/>
                </a:solidFill>
              </a:rPr>
              <a:t>, золото в Кузнецком Алатау.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В 1721 году казачий сын Михайло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Волков   обнаружил на берегу реки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Томь «горелую гору», став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первооткрывателем кузнецких углей.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етр 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6632"/>
            <a:ext cx="26642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амятник М.Волков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56983" cy="6552728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Промышленное освоение земли Кузнецкой началось в конце XVIII века. Первым интерес к разработке кузнецкого угля проявил уральский промышленник А.Н.Демидов. Позже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Колыванско-Воскресенские</a:t>
            </a:r>
            <a:r>
              <a:rPr lang="ru-RU" sz="3200" b="1" i="1" dirty="0" smtClean="0">
                <a:solidFill>
                  <a:srgbClr val="C00000"/>
                </a:solidFill>
              </a:rPr>
              <a:t> заводы Демидова с прилегающими к ним недрами перешли в собственность императорской фамилии. С этого времени большая часть Кузбасса, вошедшая в Алтайский горный округ находилась в ведении Кабинета его императорского величества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7" cy="6624736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Появляются промышленные предприятия: Томский железоделательный,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Гавриловский</a:t>
            </a:r>
            <a:r>
              <a:rPr lang="ru-RU" sz="2800" b="1" i="1" dirty="0" smtClean="0">
                <a:solidFill>
                  <a:srgbClr val="002060"/>
                </a:solidFill>
              </a:rPr>
              <a:t> 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Гурьевской</a:t>
            </a:r>
            <a:r>
              <a:rPr lang="ru-RU" sz="2800" b="1" i="1" dirty="0" smtClean="0">
                <a:solidFill>
                  <a:srgbClr val="002060"/>
                </a:solidFill>
              </a:rPr>
              <a:t> сереброплавильные заводы,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Сухаринский</a:t>
            </a:r>
            <a:r>
              <a:rPr lang="ru-RU" sz="2800" b="1" i="1" dirty="0" smtClean="0">
                <a:solidFill>
                  <a:srgbClr val="002060"/>
                </a:solidFill>
              </a:rPr>
              <a:t> 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Салаирский</a:t>
            </a:r>
            <a:r>
              <a:rPr lang="ru-RU" sz="2800" b="1" i="1" dirty="0" smtClean="0">
                <a:solidFill>
                  <a:srgbClr val="002060"/>
                </a:solidFill>
              </a:rPr>
              <a:t> горные рудники. Но поскольку долгое время промышленность России развивалась преимущественно в европейской части страны, Кузбасс не имел достойного развития и освоения. Только через столетие была построена Транссибирская железнодорожная магистраль и Кузбасс получил толчок в промышленном использовании железных руд, цветных металлов, каменного угля и древесины.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84975" cy="67413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После октябрьской революции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Кузбасс становится частью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Западно-сибирского</a:t>
            </a:r>
            <a:r>
              <a:rPr lang="ru-RU" b="1" dirty="0" smtClean="0">
                <a:solidFill>
                  <a:srgbClr val="C00000"/>
                </a:solidFill>
              </a:rPr>
              <a:t> края, затем –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Новосибирской области.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В это время организуется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автономная индустриальная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колония Кузбасса (АИК)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во главе с голландским инженером </a:t>
            </a:r>
            <a:r>
              <a:rPr lang="ru-RU" b="1" dirty="0" err="1" smtClean="0">
                <a:solidFill>
                  <a:srgbClr val="C00000"/>
                </a:solidFill>
              </a:rPr>
              <a:t>Рутгерсом</a:t>
            </a:r>
            <a:r>
              <a:rPr lang="ru-RU" b="1" dirty="0" smtClean="0">
                <a:solidFill>
                  <a:srgbClr val="C00000"/>
                </a:solidFill>
              </a:rPr>
              <a:t>. В эти годы завершилось строительство </a:t>
            </a:r>
            <a:r>
              <a:rPr lang="ru-RU" b="1" dirty="0" err="1" smtClean="0">
                <a:solidFill>
                  <a:srgbClr val="C00000"/>
                </a:solidFill>
              </a:rPr>
              <a:t>коксохимзавода</a:t>
            </a:r>
            <a:r>
              <a:rPr lang="ru-RU" b="1" dirty="0" smtClean="0">
                <a:solidFill>
                  <a:srgbClr val="C00000"/>
                </a:solidFill>
              </a:rPr>
              <a:t>, шахты были оснащены передовой техникой.</a:t>
            </a:r>
          </a:p>
          <a:p>
            <a:pPr algn="ctr">
              <a:buNone/>
            </a:pPr>
            <a:r>
              <a:rPr lang="ru-RU" sz="2000" b="1" dirty="0" smtClean="0"/>
              <a:t>Революция в экономике ознаменовалась переходом к плановому ведению хозяйства. В первом плане ГОЭЛРО важное место отводится созданию урало-кузбасского индустриального комплекса. Кузбасс превращается в огромную строительную площадку. Продолжает развиваться угольная промышленность, заложены основы металлургической и химической отраслей.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емеровский коксохимический завод, строительство 1 коксовой печ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6632"/>
            <a:ext cx="3816424" cy="288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5527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В 1941 в Кузбасс из оккупированных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районов было эвакуировано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оборудование 71 предприятия,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большинство из которых так 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остались в Кузбассе. Война вдвое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увеличила мощности Кузбасса.</a:t>
            </a: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26 января 1943 была образована Кемеровская область (до того находилась в составе Новосибирской области).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тюш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5" cy="662473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27 марта 1932 года Президиум ВЦИК вынес постановление о переименовании </a:t>
            </a:r>
            <a:r>
              <a:rPr lang="ru-RU" sz="3200" b="1" dirty="0" err="1" smtClean="0">
                <a:solidFill>
                  <a:srgbClr val="C00000"/>
                </a:solidFill>
              </a:rPr>
              <a:t>Щегловска</a:t>
            </a:r>
            <a:r>
              <a:rPr lang="ru-RU" sz="3200" b="1" dirty="0" smtClean="0">
                <a:solidFill>
                  <a:srgbClr val="C00000"/>
                </a:solidFill>
              </a:rPr>
              <a:t> в Кемерово.</a:t>
            </a:r>
          </a:p>
          <a:p>
            <a:pPr algn="ctr">
              <a:buNone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img-fotki.yandex.ru/get/4205/prof-kuzbass.3/0_2bdf6_b6f2feb5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5801">
            <a:off x="4217044" y="3040652"/>
            <a:ext cx="4536504" cy="321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3900/nkavkaeva.3/0_15dea_d1751ebb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2526">
            <a:off x="394805" y="2364101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7" cy="662473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 концу 1980-х гг. сложилась кризисная ситуация в угольной отрасли области, отягощенная социально-экономическим кризисом конца 1980-х гг. Это привело к забастовкам рабочих-горняков (1989) — первым организованным массовым выступлением рабочих с 1917.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img0.liveinternet.ru/images/attach/c/1/49/689/49689540_golodov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3672408" cy="24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db.rferl.org/CFA308FC-C45F-404D-AED7-355CABF6689A_mw800_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Кузбасс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Кузбасс</Template>
  <TotalTime>86</TotalTime>
  <Words>855</Words>
  <Application>Microsoft Office PowerPoint</Application>
  <PresentationFormat>Экран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Кузбасс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33</cp:revision>
  <dcterms:created xsi:type="dcterms:W3CDTF">2012-10-05T14:40:26Z</dcterms:created>
  <dcterms:modified xsi:type="dcterms:W3CDTF">2013-03-17T04:56:35Z</dcterms:modified>
</cp:coreProperties>
</file>