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70" r:id="rId11"/>
    <p:sldId id="271" r:id="rId12"/>
    <p:sldId id="272" r:id="rId13"/>
    <p:sldId id="275" r:id="rId14"/>
    <p:sldId id="276" r:id="rId15"/>
    <p:sldId id="277" r:id="rId16"/>
    <p:sldId id="261" r:id="rId17"/>
    <p:sldId id="279" r:id="rId18"/>
    <p:sldId id="295" r:id="rId19"/>
    <p:sldId id="281" r:id="rId20"/>
    <p:sldId id="294" r:id="rId21"/>
    <p:sldId id="298" r:id="rId22"/>
    <p:sldId id="296" r:id="rId23"/>
    <p:sldId id="297" r:id="rId24"/>
    <p:sldId id="29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FFFF00"/>
    <a:srgbClr val="B31F2A"/>
    <a:srgbClr val="4BF030"/>
    <a:srgbClr val="000099"/>
    <a:srgbClr val="000066"/>
    <a:srgbClr val="3E399D"/>
    <a:srgbClr val="C23A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005" autoAdjust="0"/>
    <p:restoredTop sz="94660"/>
  </p:normalViewPr>
  <p:slideViewPr>
    <p:cSldViewPr>
      <p:cViewPr>
        <p:scale>
          <a:sx n="75" d="100"/>
          <a:sy n="75" d="100"/>
        </p:scale>
        <p:origin x="-21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2CFDCD-B091-476A-B98F-01EA85266B44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F201E6-B797-4DCC-96C5-C0F8F16BE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892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D14391-7D7C-46D3-BF8A-FB21E05ED915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5327-38D7-495B-9973-0072EB9BC304}" type="datetimeFigureOut">
              <a:rPr lang="en-US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E96C8-012F-4999-9E7D-32B1C1F23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5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9BAAF-B20F-4888-BC45-CCF70DE724B5}" type="datetimeFigureOut">
              <a:rPr lang="en-US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B2BFD-A3C8-4012-A2DA-F3752C5E5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88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8AB56-E89C-4A38-8855-A90BDAD8CAFB}" type="datetimeFigureOut">
              <a:rPr lang="en-US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48AA8-47EA-40D4-A0C3-F8FB7D061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13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A959A-ADB8-4CE3-9FD2-D77FC500FF7B}" type="datetimeFigureOut">
              <a:rPr lang="en-US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C893F-09CB-4A52-819A-4E5621F65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21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08B6-C948-47A2-81FA-2D9F977CCDA1}" type="datetimeFigureOut">
              <a:rPr lang="en-US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95D4-4260-40CC-A047-211436125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468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6E1C6-56AE-4CA5-8C11-7151DC5B0F79}" type="datetimeFigureOut">
              <a:rPr lang="en-US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6BFE6-F760-4A99-871D-E388D1BC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03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8A86-DFAA-4211-9FBF-51FD146ECE47}" type="datetimeFigureOut">
              <a:rPr lang="en-US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F9DE-EBDE-4A6A-BEF5-2A769213B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4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699F-206B-421C-A101-C60940506510}" type="datetimeFigureOut">
              <a:rPr lang="en-US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5B88B-1717-4B4A-9B54-C7CD67AB3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3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FBD4-7D01-4BE4-B5B6-AC82962F3467}" type="datetimeFigureOut">
              <a:rPr lang="en-US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35710-A4E3-4235-AA59-A6F5895F2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18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B8FAE-532D-45D6-A50B-C687D7E4D60A}" type="datetimeFigureOut">
              <a:rPr lang="en-US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FACD-B459-4ECC-9E26-8F3127602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558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6318-E1C7-419C-B795-51DB75FF6D8F}" type="datetimeFigureOut">
              <a:rPr lang="en-US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F25A-274F-4FD5-A620-0645BABF5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82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F030">
            <a:alpha val="5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A130BF-ED2E-40D4-8108-835C0A935647}" type="datetimeFigureOut">
              <a:rPr lang="en-US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014F84-47ED-490A-9229-4D714CDA2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4100" y="762000"/>
            <a:ext cx="7239000" cy="2286000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второстепенных членов предложения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3035299"/>
            <a:ext cx="55626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2060"/>
              </a:extrusionClr>
              <a:contourClr>
                <a:srgbClr val="002060"/>
              </a:contourClr>
            </a:sp3d>
          </a:bodyPr>
          <a:lstStyle/>
          <a:p>
            <a:pPr algn="ctr">
              <a:defRPr/>
            </a:pPr>
            <a:r>
              <a:rPr lang="ru-RU" sz="5400" b="1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класс</a:t>
            </a:r>
            <a:endParaRPr lang="ru-RU" sz="5400" b="1" i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97852" y="381000"/>
            <a:ext cx="6084551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РАЗБЕРИТЕ  ПРЕДЛОЖЕНИЕ</a:t>
            </a:r>
          </a:p>
          <a:p>
            <a:pPr algn="ctr"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СИНТАКСИЧЕСКИ</a:t>
            </a:r>
          </a:p>
        </p:txBody>
      </p:sp>
      <p:pic>
        <p:nvPicPr>
          <p:cNvPr id="11267" name="Рисунок 11" descr="0_43196_214122ca_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505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12" descr="06bdaccaf57a07cb5fa4dbe8f2a147e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29432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13"/>
          <p:cNvSpPr txBox="1">
            <a:spLocks noChangeArrowheads="1"/>
          </p:cNvSpPr>
          <p:nvPr/>
        </p:nvSpPr>
        <p:spPr bwMode="auto">
          <a:xfrm>
            <a:off x="914400" y="2514600"/>
            <a:ext cx="3200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TextBox 14"/>
          <p:cNvSpPr txBox="1">
            <a:spLocks noChangeArrowheads="1"/>
          </p:cNvSpPr>
          <p:nvPr/>
        </p:nvSpPr>
        <p:spPr bwMode="auto">
          <a:xfrm>
            <a:off x="914400" y="4191000"/>
            <a:ext cx="2632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подкармливают птиц.</a:t>
            </a:r>
          </a:p>
        </p:txBody>
      </p:sp>
      <p:sp>
        <p:nvSpPr>
          <p:cNvPr id="11271" name="TextBox 15"/>
          <p:cNvSpPr txBox="1">
            <a:spLocks noChangeArrowheads="1"/>
          </p:cNvSpPr>
          <p:nvPr/>
        </p:nvSpPr>
        <p:spPr bwMode="auto">
          <a:xfrm>
            <a:off x="838200" y="2590800"/>
            <a:ext cx="2532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Добрые  люди  зимой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97852" y="381000"/>
            <a:ext cx="6084551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РАЗБЕРИТЕ  ПРЕДЛОЖЕНИЕ</a:t>
            </a:r>
          </a:p>
          <a:p>
            <a:pPr algn="ctr"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СИНТАКСИЧЕСКИ</a:t>
            </a:r>
          </a:p>
        </p:txBody>
      </p:sp>
      <p:pic>
        <p:nvPicPr>
          <p:cNvPr id="12291" name="Рисунок 11" descr="0_43196_214122ca_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505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12" descr="06bdaccaf57a07cb5fa4dbe8f2a147e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29432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3"/>
          <p:cNvSpPr txBox="1">
            <a:spLocks noChangeArrowheads="1"/>
          </p:cNvSpPr>
          <p:nvPr/>
        </p:nvSpPr>
        <p:spPr bwMode="auto">
          <a:xfrm>
            <a:off x="914400" y="2559050"/>
            <a:ext cx="3200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Box 14"/>
          <p:cNvSpPr txBox="1">
            <a:spLocks noChangeArrowheads="1"/>
          </p:cNvSpPr>
          <p:nvPr/>
        </p:nvSpPr>
        <p:spPr bwMode="auto">
          <a:xfrm>
            <a:off x="914400" y="4191000"/>
            <a:ext cx="2632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подкармливают птиц.</a:t>
            </a:r>
          </a:p>
        </p:txBody>
      </p:sp>
      <p:sp>
        <p:nvSpPr>
          <p:cNvPr id="12295" name="TextBox 15"/>
          <p:cNvSpPr txBox="1">
            <a:spLocks noChangeArrowheads="1"/>
          </p:cNvSpPr>
          <p:nvPr/>
        </p:nvSpPr>
        <p:spPr bwMode="auto">
          <a:xfrm>
            <a:off x="838200" y="2590800"/>
            <a:ext cx="2532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Добрые  люди  зимой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r="15418" b="34841"/>
          <a:stretch>
            <a:fillRect/>
          </a:stretch>
        </p:blipFill>
        <p:spPr bwMode="auto">
          <a:xfrm>
            <a:off x="838200" y="2971800"/>
            <a:ext cx="812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424" b="-59999"/>
          <a:stretch>
            <a:fillRect/>
          </a:stretch>
        </p:blipFill>
        <p:spPr bwMode="auto">
          <a:xfrm>
            <a:off x="1676400" y="2971800"/>
            <a:ext cx="83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74000"/>
          </a:blip>
          <a:srcRect r="54570" b="29411"/>
          <a:stretch>
            <a:fillRect/>
          </a:stretch>
        </p:blipFill>
        <p:spPr bwMode="auto">
          <a:xfrm>
            <a:off x="2514600" y="3048000"/>
            <a:ext cx="9144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558" b="-108693"/>
          <a:stretch>
            <a:fillRect/>
          </a:stretch>
        </p:blipFill>
        <p:spPr bwMode="auto">
          <a:xfrm>
            <a:off x="990600" y="4800600"/>
            <a:ext cx="16764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389" b="62500"/>
          <a:stretch>
            <a:fillRect/>
          </a:stretch>
        </p:blipFill>
        <p:spPr bwMode="auto">
          <a:xfrm>
            <a:off x="2743200" y="4638675"/>
            <a:ext cx="6858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Box 17"/>
          <p:cNvSpPr txBox="1">
            <a:spLocks noChangeArrowheads="1"/>
          </p:cNvSpPr>
          <p:nvPr/>
        </p:nvSpPr>
        <p:spPr bwMode="auto">
          <a:xfrm>
            <a:off x="1066800" y="2286000"/>
            <a:ext cx="2286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прил.       сущ.         сущ.</a:t>
            </a:r>
          </a:p>
        </p:txBody>
      </p:sp>
      <p:sp>
        <p:nvSpPr>
          <p:cNvPr id="12302" name="TextBox 18"/>
          <p:cNvSpPr txBox="1">
            <a:spLocks noChangeArrowheads="1"/>
          </p:cNvSpPr>
          <p:nvPr/>
        </p:nvSpPr>
        <p:spPr bwMode="auto">
          <a:xfrm>
            <a:off x="1295400" y="3962400"/>
            <a:ext cx="2089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Глагол                  сущ.</a:t>
            </a:r>
          </a:p>
        </p:txBody>
      </p:sp>
      <p:pic>
        <p:nvPicPr>
          <p:cNvPr id="1230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558" b="-108693"/>
          <a:stretch>
            <a:fillRect/>
          </a:stretch>
        </p:blipFill>
        <p:spPr bwMode="auto">
          <a:xfrm>
            <a:off x="990600" y="4591050"/>
            <a:ext cx="16764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524000" y="4800600"/>
            <a:ext cx="165083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100" y="381000"/>
            <a:ext cx="83058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ВСТАВЬТЕ  ЧЛЕН  ПРЕДЛОЖЕНИЯ</a:t>
            </a:r>
          </a:p>
        </p:txBody>
      </p:sp>
      <p:sp>
        <p:nvSpPr>
          <p:cNvPr id="13316" name="TextBox 13"/>
          <p:cNvSpPr txBox="1">
            <a:spLocks noChangeArrowheads="1"/>
          </p:cNvSpPr>
          <p:nvPr/>
        </p:nvSpPr>
        <p:spPr bwMode="auto">
          <a:xfrm>
            <a:off x="914400" y="2514600"/>
            <a:ext cx="3200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278313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21"/>
          <p:cNvSpPr txBox="1">
            <a:spLocks noChangeArrowheads="1"/>
          </p:cNvSpPr>
          <p:nvPr/>
        </p:nvSpPr>
        <p:spPr bwMode="auto">
          <a:xfrm>
            <a:off x="914400" y="1828800"/>
            <a:ext cx="272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Велик телом, да мал …</a:t>
            </a:r>
          </a:p>
        </p:txBody>
      </p:sp>
      <p:pic>
        <p:nvPicPr>
          <p:cNvPr id="23" name="Рисунок 22" descr="ar12802436441495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8" r="13635" b="12117"/>
          <a:stretch>
            <a:fillRect/>
          </a:stretch>
        </p:blipFill>
        <p:spPr bwMode="auto">
          <a:xfrm>
            <a:off x="1828800" y="28194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447800" y="4800600"/>
            <a:ext cx="158569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КНИГИ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100" y="381000"/>
            <a:ext cx="83058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ВСТАВЬТЕ  ЧЛЕН  ПРЕДЛОЖЕНИЯ</a:t>
            </a:r>
          </a:p>
        </p:txBody>
      </p:sp>
      <p:sp>
        <p:nvSpPr>
          <p:cNvPr id="14340" name="TextBox 13"/>
          <p:cNvSpPr txBox="1">
            <a:spLocks noChangeArrowheads="1"/>
          </p:cNvSpPr>
          <p:nvPr/>
        </p:nvSpPr>
        <p:spPr bwMode="auto">
          <a:xfrm>
            <a:off x="914400" y="2514600"/>
            <a:ext cx="3200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133600"/>
            <a:ext cx="3875087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21"/>
          <p:cNvSpPr txBox="1">
            <a:spLocks noChangeArrowheads="1"/>
          </p:cNvSpPr>
          <p:nvPr/>
        </p:nvSpPr>
        <p:spPr bwMode="auto">
          <a:xfrm>
            <a:off x="914400" y="1828800"/>
            <a:ext cx="4773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Золото добывают из земли, а знания из …</a:t>
            </a:r>
          </a:p>
        </p:txBody>
      </p:sp>
      <p:pic>
        <p:nvPicPr>
          <p:cNvPr id="23" name="Рисунок 22" descr="ar12802436441495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8" r="13635" b="12117"/>
          <a:stretch>
            <a:fillRect/>
          </a:stretch>
        </p:blipFill>
        <p:spPr bwMode="auto">
          <a:xfrm>
            <a:off x="1828800" y="28194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143000" y="4800600"/>
            <a:ext cx="240719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100" y="381000"/>
            <a:ext cx="83058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ВСТАВЬТЕ  ЧЛЕН  ПРЕДЛОЖЕНИЯ</a:t>
            </a:r>
          </a:p>
        </p:txBody>
      </p:sp>
      <p:sp>
        <p:nvSpPr>
          <p:cNvPr id="15364" name="TextBox 13"/>
          <p:cNvSpPr txBox="1">
            <a:spLocks noChangeArrowheads="1"/>
          </p:cNvSpPr>
          <p:nvPr/>
        </p:nvSpPr>
        <p:spPr bwMode="auto">
          <a:xfrm>
            <a:off x="914400" y="2514600"/>
            <a:ext cx="3200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43188"/>
            <a:ext cx="3262313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21"/>
          <p:cNvSpPr txBox="1">
            <a:spLocks noChangeArrowheads="1"/>
          </p:cNvSpPr>
          <p:nvPr/>
        </p:nvSpPr>
        <p:spPr bwMode="auto">
          <a:xfrm>
            <a:off x="914400" y="1828800"/>
            <a:ext cx="302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… теле – здоровый дух.</a:t>
            </a:r>
          </a:p>
        </p:txBody>
      </p:sp>
      <p:pic>
        <p:nvPicPr>
          <p:cNvPr id="23" name="Рисунок 22" descr="ar12802436441495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8" r="13635" b="12117"/>
          <a:stretch>
            <a:fillRect/>
          </a:stretch>
        </p:blipFill>
        <p:spPr bwMode="auto">
          <a:xfrm>
            <a:off x="1828800" y="28194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447800" y="4800600"/>
            <a:ext cx="139596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100" y="381000"/>
            <a:ext cx="83058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ВСТАВЬТЕ  ЧЛЕН  ПРЕДЛОЖЕНИЯ</a:t>
            </a:r>
          </a:p>
        </p:txBody>
      </p:sp>
      <p:sp>
        <p:nvSpPr>
          <p:cNvPr id="16388" name="TextBox 13"/>
          <p:cNvSpPr txBox="1">
            <a:spLocks noChangeArrowheads="1"/>
          </p:cNvSpPr>
          <p:nvPr/>
        </p:nvSpPr>
        <p:spPr bwMode="auto">
          <a:xfrm>
            <a:off x="914400" y="2514600"/>
            <a:ext cx="3200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262313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21"/>
          <p:cNvSpPr txBox="1">
            <a:spLocks noChangeArrowheads="1"/>
          </p:cNvSpPr>
          <p:nvPr/>
        </p:nvSpPr>
        <p:spPr bwMode="auto">
          <a:xfrm>
            <a:off x="914400" y="1828800"/>
            <a:ext cx="2446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Без … в жизни туго.</a:t>
            </a:r>
          </a:p>
        </p:txBody>
      </p:sp>
      <p:pic>
        <p:nvPicPr>
          <p:cNvPr id="23" name="Рисунок 22" descr="ar12802436441495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8" r="13635" b="12117"/>
          <a:stretch>
            <a:fillRect/>
          </a:stretch>
        </p:blipFill>
        <p:spPr bwMode="auto">
          <a:xfrm>
            <a:off x="1828800" y="28194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1454150" y="36513"/>
            <a:ext cx="63134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Задание: придумайте 2  предложения,</a:t>
            </a:r>
          </a:p>
          <a:p>
            <a:pPr algn="ctr" eaLnBrk="1" hangingPunct="1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укажите второстепенные члены</a:t>
            </a:r>
            <a:r>
              <a:rPr lang="kk-KZ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808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Школьные запросы\К уроку\Втор члены предл\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752600"/>
            <a:ext cx="236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2060"/>
              </a:extrusionClr>
              <a:contourClr>
                <a:srgbClr val="002060"/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Укажите предложение, в котором есть</a:t>
            </a:r>
          </a:p>
          <a:p>
            <a:pPr algn="ctr">
              <a:defRPr/>
            </a:pPr>
            <a:r>
              <a:rPr lang="ru-RU" sz="3200" b="1" i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ДОПОЛНЕНИЕ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400" y="1676400"/>
            <a:ext cx="6705600" cy="8382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Дорога была усыпана жёлтыми листьями.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400" y="3429000"/>
            <a:ext cx="6705600" cy="8382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землянке была кирпичная печь.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400" y="5181600"/>
            <a:ext cx="6629400" cy="914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Скоро на улице зажгутся огни.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2060"/>
              </a:extrusionClr>
              <a:contourClr>
                <a:srgbClr val="002060"/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Укажите предложение, в котором есть</a:t>
            </a:r>
          </a:p>
          <a:p>
            <a:pPr algn="ctr"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400" y="5181600"/>
            <a:ext cx="6705600" cy="914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Нам удалось достичь огромного острова.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400" y="3429000"/>
            <a:ext cx="6705600" cy="8382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комнате послышались звуки.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400" y="1676400"/>
            <a:ext cx="6629400" cy="8382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Котёнок громко мяукал.</a:t>
            </a:r>
          </a:p>
        </p:txBody>
      </p:sp>
      <p:pic>
        <p:nvPicPr>
          <p:cNvPr id="19468" name="Picture 2" descr="E:\Школьные запросы\К уроку\Втор члены предл\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752600"/>
            <a:ext cx="236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2060"/>
              </a:extrusionClr>
              <a:contourClr>
                <a:srgbClr val="002060"/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Укажите предложение, в котором есть</a:t>
            </a:r>
          </a:p>
          <a:p>
            <a:pPr algn="ctr"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ОБСТОЯТЕЛЬСТВО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400" y="3429000"/>
            <a:ext cx="6705600" cy="8382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Этим летом было жарко.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400" y="5181600"/>
            <a:ext cx="6705600" cy="914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Букет был из белых ромашек.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400" y="1676400"/>
            <a:ext cx="6629400" cy="8382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Раздавался топор дровосека.</a:t>
            </a:r>
          </a:p>
        </p:txBody>
      </p:sp>
      <p:pic>
        <p:nvPicPr>
          <p:cNvPr id="20492" name="Picture 2" descr="E:\Школьные запросы\К уроку\Втор члены предл\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752600"/>
            <a:ext cx="236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2400"/>
            <a:ext cx="9144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2060"/>
              </a:extrusionClr>
              <a:contourClr>
                <a:srgbClr val="002060"/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Второстепенные члены предложения</a:t>
            </a:r>
          </a:p>
        </p:txBody>
      </p:sp>
      <p:pic>
        <p:nvPicPr>
          <p:cNvPr id="3075" name="Picture 2" descr="E:\Школьные запросы\К уроку\Втор члены предл\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73"/>
          <a:stretch>
            <a:fillRect/>
          </a:stretch>
        </p:blipFill>
        <p:spPr bwMode="auto">
          <a:xfrm>
            <a:off x="5029200" y="1600200"/>
            <a:ext cx="381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838200" y="3200400"/>
            <a:ext cx="2046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533400" y="4495800"/>
            <a:ext cx="249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ОБСТОЯТЕЛЬСТВО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990600" y="2133600"/>
            <a:ext cx="195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ДОПОЛНЕНИЕ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1546225"/>
          <a:ext cx="8839200" cy="48228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59603"/>
                <a:gridCol w="1537252"/>
                <a:gridCol w="1460390"/>
                <a:gridCol w="1537252"/>
                <a:gridCol w="1844703"/>
              </a:tblGrid>
              <a:tr h="9675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Второстепенный член предложения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вопросы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Обозначает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Является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Подчёрки-вается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668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ДОПОЛНЕНИЕ</a:t>
                      </a:r>
                      <a:endParaRPr lang="ru-RU" sz="18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Косвенных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падежей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Существит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Местоимен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1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endParaRPr lang="ru-RU" sz="18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Какой?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Чей?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2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Признак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2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Прилагат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Существит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2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2">
                        <a:alpha val="81961"/>
                      </a:srgbClr>
                    </a:solidFill>
                  </a:tcPr>
                </a:tc>
              </a:tr>
              <a:tr h="164538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ОБСТОЯТЕЛЬСТВО</a:t>
                      </a:r>
                      <a:endParaRPr lang="ru-RU" sz="18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Где? Куда?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Когда?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Как? 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Откуда?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Зачем?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Почему?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действия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Наречие</a:t>
                      </a:r>
                    </a:p>
                    <a:p>
                      <a:pPr algn="ctr"/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Существит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2060"/>
              </a:extrusionClr>
              <a:contourClr>
                <a:srgbClr val="002060"/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Второстепенные члены предложения</a:t>
            </a:r>
          </a:p>
        </p:txBody>
      </p:sp>
      <p:pic>
        <p:nvPicPr>
          <p:cNvPr id="2153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74" b="25000"/>
          <a:stretch>
            <a:fillRect/>
          </a:stretch>
        </p:blipFill>
        <p:spPr bwMode="auto">
          <a:xfrm>
            <a:off x="7366000" y="2895600"/>
            <a:ext cx="152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74000"/>
          </a:blip>
          <a:srcRect r="16712" b="29411"/>
          <a:stretch>
            <a:fillRect/>
          </a:stretch>
        </p:blipFill>
        <p:spPr bwMode="auto">
          <a:xfrm>
            <a:off x="7239000" y="4876800"/>
            <a:ext cx="16764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37425" y="3833018"/>
            <a:ext cx="14414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381000"/>
            <a:ext cx="8305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Стратегия критического мышления: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«Перепутанные логические цепи»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Мудрец и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бабочка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1. В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одном городе жил мудрец.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2. Все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люди города обращались к нему с вопросами и на все вопросы 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он давал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свой мудрый ответ.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3. Это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произошло давным-давно.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4. Как-то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один человек решил перехитрить мудреца.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5. Легко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зажал ее между сомкнутых ладоней и подумал: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Пойду я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мудрецу.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Спрошу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какая у меня в руке бабочка – живая или мертвая?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6. Пришел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он на луг, поймал бабочку.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 Если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мудрец скажет, что живая, то зажму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сильнее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, придавлю ее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покажу, что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вот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, мол, мертвая.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 Пришел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и говорит: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Мудрец ты у нас все знаешь, тогда скажи мне, живая у меня в руке бабочка или мертвая?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Мудрец подумал и сказал: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10. А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если мудрец скажет, что мертвая, то выпущу еë, пусть летит.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530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33400" y="609600"/>
            <a:ext cx="80772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 по учебнику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Спишите</a:t>
            </a:r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поставьте слова данные в скобках в творительном падеже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kk-KZ" sz="2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1. П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еред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(здание) Дворца стоит памятник Абаю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2. Перед (институт) большой парк.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3. Перед (вход) в школу разбит красивый цветник.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4. Перед (роща) расстилается широкий луг.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5. Летом дети жили в лагере за (город).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6. За (деревня) находится поле, за (поле) лес.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7. Спортплощадка находится за (здание) школы.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8. За (дом) огромный фруктовый сад.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i="1" dirty="0"/>
              <a:t> 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9898468"/>
              </p:ext>
            </p:extLst>
          </p:nvPr>
        </p:nvGraphicFramePr>
        <p:xfrm>
          <a:off x="1130300" y="1219200"/>
          <a:ext cx="6946900" cy="50291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67142"/>
                <a:gridCol w="3835712"/>
                <a:gridCol w="2344046"/>
              </a:tblGrid>
              <a:tr h="294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Оценки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</a:tr>
              <a:tr h="364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</a:tr>
              <a:tr h="364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</a:tr>
              <a:tr h="364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</a:tr>
              <a:tr h="364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</a:tr>
              <a:tr h="364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</a:tr>
              <a:tr h="364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</a:tr>
              <a:tr h="364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</a:tr>
              <a:tr h="364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</a:tr>
              <a:tr h="364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</a:tr>
              <a:tr h="364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</a:tr>
              <a:tr h="364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</a:tr>
              <a:tr h="364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</a:tr>
              <a:tr h="364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16" marR="56516" marT="0" marB="0"/>
                </a:tc>
              </a:tr>
            </a:tbl>
          </a:graphicData>
        </a:graphic>
      </p:graphicFrame>
      <p:sp>
        <p:nvSpPr>
          <p:cNvPr id="24640" name="Rectangle 1"/>
          <p:cNvSpPr>
            <a:spLocks noChangeArrowheads="1"/>
          </p:cNvSpPr>
          <p:nvPr/>
        </p:nvSpPr>
        <p:spPr bwMode="auto">
          <a:xfrm>
            <a:off x="1371600" y="228600"/>
            <a:ext cx="6477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kk-KZ" sz="4000" b="1" i="1" dirty="0">
                <a:latin typeface="Times New Roman" pitchFamily="18" charset="0"/>
                <a:cs typeface="Times New Roman" pitchFamily="18" charset="0"/>
              </a:rPr>
              <a:t>О Ц Е Н И В А Н И 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838200"/>
            <a:ext cx="7086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kk-KZ" sz="3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kk-KZ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Упражнение 8 страница 185</a:t>
            </a:r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Упражнение 12 страница 189</a:t>
            </a:r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kk-KZ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9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381000"/>
            <a:ext cx="321472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ДОПОЛНЕНИЕ</a:t>
            </a:r>
          </a:p>
        </p:txBody>
      </p:sp>
      <p:pic>
        <p:nvPicPr>
          <p:cNvPr id="4099" name="Рисунок 8" descr="9192dc199d5a81d6f2a86527fc2236a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00" t="10001" r="3333" b="8888"/>
          <a:stretch>
            <a:fillRect/>
          </a:stretch>
        </p:blipFill>
        <p:spPr bwMode="auto">
          <a:xfrm>
            <a:off x="5867400" y="1981200"/>
            <a:ext cx="3048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228600" y="1447800"/>
            <a:ext cx="61309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Отвечает на вопросы косвенных падежей.</a:t>
            </a:r>
          </a:p>
          <a:p>
            <a:pPr eaLnBrk="1" hangingPunct="1">
              <a:buFontTx/>
              <a:buAutoNum type="arabicPeriod"/>
            </a:pPr>
            <a:endParaRPr 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endParaRPr 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endParaRPr 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Обозначает предмет.</a:t>
            </a:r>
          </a:p>
          <a:p>
            <a:pPr eaLnBrk="1" hangingPunct="1">
              <a:buFontTx/>
              <a:buAutoNum type="arabicPeriod"/>
            </a:pPr>
            <a:endParaRPr 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endParaRPr 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endParaRPr 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Выражается существительным или </a:t>
            </a:r>
          </a:p>
          <a:p>
            <a:pPr eaLnBrk="1" hangingPunct="1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местоимением в косвенном падеже.</a:t>
            </a:r>
          </a:p>
          <a:p>
            <a:pPr eaLnBrk="1" hangingPunct="1"/>
            <a:endParaRPr 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4.   Подчёркивается пунктиром.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381000"/>
            <a:ext cx="339009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</p:txBody>
      </p:sp>
      <p:pic>
        <p:nvPicPr>
          <p:cNvPr id="5123" name="Рисунок 8" descr="9192dc199d5a81d6f2a86527fc2236a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00" t="10001" r="3333" b="8888"/>
          <a:stretch>
            <a:fillRect/>
          </a:stretch>
        </p:blipFill>
        <p:spPr bwMode="auto">
          <a:xfrm>
            <a:off x="5867400" y="1981200"/>
            <a:ext cx="3048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228600" y="1752600"/>
            <a:ext cx="61309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Отвечает на вопросы КАКОЙ? ЧЕЙ?</a:t>
            </a:r>
          </a:p>
          <a:p>
            <a:pPr eaLnBrk="1" hangingPunct="1">
              <a:buFontTx/>
              <a:buAutoNum type="arabicPeriod"/>
            </a:pPr>
            <a:endParaRPr lang="ru-RU" sz="20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endParaRPr lang="ru-RU" sz="20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endParaRPr lang="ru-RU" sz="20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Обозначает признак.</a:t>
            </a:r>
          </a:p>
          <a:p>
            <a:pPr eaLnBrk="1" hangingPunct="1">
              <a:buFontTx/>
              <a:buAutoNum type="arabicPeriod"/>
            </a:pPr>
            <a:endParaRPr lang="ru-RU" sz="20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endParaRPr lang="ru-RU" sz="20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endParaRPr lang="ru-RU" sz="20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Выражается прилагательным,</a:t>
            </a:r>
          </a:p>
          <a:p>
            <a:pPr eaLnBrk="1" hangingPunct="1"/>
            <a:r>
              <a:rPr 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местоимением.</a:t>
            </a:r>
          </a:p>
          <a:p>
            <a:pPr eaLnBrk="1" hangingPunct="1"/>
            <a:endParaRPr lang="ru-RU" sz="20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4.   Подчёркивается волнистой линией.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52294" y="381000"/>
            <a:ext cx="39631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ОБСТОЯТЕЛЬСТВО</a:t>
            </a:r>
          </a:p>
        </p:txBody>
      </p:sp>
      <p:sp>
        <p:nvSpPr>
          <p:cNvPr id="6147" name="Прямоугольник 8"/>
          <p:cNvSpPr>
            <a:spLocks noChangeArrowheads="1"/>
          </p:cNvSpPr>
          <p:nvPr/>
        </p:nvSpPr>
        <p:spPr bwMode="auto">
          <a:xfrm>
            <a:off x="228600" y="1524000"/>
            <a:ext cx="6934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Отвечает на вопросы ГДЕ? КУДА? ОТКУДА? ЗАЧЕМ? КОГДА? КАК? ПОЧЕМУ?</a:t>
            </a:r>
          </a:p>
          <a:p>
            <a:pPr marL="342900" indent="-342900">
              <a:buFontTx/>
              <a:buAutoNum type="arabicPeriod"/>
            </a:pPr>
            <a:endParaRPr 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Обозначает место, образ, время, </a:t>
            </a:r>
          </a:p>
          <a:p>
            <a:pPr marL="342900" indent="-342900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действие и др.</a:t>
            </a:r>
          </a:p>
          <a:p>
            <a:pPr marL="342900" indent="-342900">
              <a:buFontTx/>
              <a:buAutoNum type="arabicPeriod"/>
            </a:pPr>
            <a:endParaRPr 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 Выражается наречием или </a:t>
            </a:r>
          </a:p>
          <a:p>
            <a:pPr marL="342900" indent="-342900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существительным в косвенном падеже.</a:t>
            </a:r>
          </a:p>
          <a:p>
            <a:pPr marL="342900" indent="-342900"/>
            <a:endParaRPr 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4.   Подчёркивается пунктиром с точкой.</a:t>
            </a:r>
          </a:p>
        </p:txBody>
      </p:sp>
      <p:pic>
        <p:nvPicPr>
          <p:cNvPr id="6148" name="Рисунок 8" descr="9192dc199d5a81d6f2a86527fc2236a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00" t="10001" r="3333" b="8888"/>
          <a:stretch>
            <a:fillRect/>
          </a:stretch>
        </p:blipFill>
        <p:spPr bwMode="auto">
          <a:xfrm>
            <a:off x="5867400" y="1981200"/>
            <a:ext cx="3048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381000"/>
            <a:ext cx="315445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ДОПОЛНЕНИЕ</a:t>
            </a:r>
          </a:p>
        </p:txBody>
      </p:sp>
      <p:pic>
        <p:nvPicPr>
          <p:cNvPr id="7171" name="Picture 5" descr="E:\Школьные запросы\К уроку\Втор члены предл\0013-021-FUTBOL-kogda-ljudi-begajut-po-spetsialnomu-polju-pinaja-mjach-nogami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6068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533400" y="2401888"/>
            <a:ext cx="3200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Мальчик пинает</a:t>
            </a:r>
          </a:p>
          <a:p>
            <a:pPr algn="ctr"/>
            <a:endParaRPr lang="ru-RU" sz="2000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ЧТО?</a:t>
            </a:r>
          </a:p>
          <a:p>
            <a:pPr algn="ctr"/>
            <a:endParaRPr lang="ru-RU" sz="2000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381000"/>
            <a:ext cx="339009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</p:txBody>
      </p:sp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541713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079500" y="1828800"/>
            <a:ext cx="27305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Зайчишка </a:t>
            </a:r>
          </a:p>
          <a:p>
            <a:pPr eaLnBrk="1" hangingPunct="1"/>
            <a:endParaRPr lang="ru-RU" sz="2000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КАКОЙ?</a:t>
            </a:r>
          </a:p>
          <a:p>
            <a:pPr eaLnBrk="1" hangingPunct="1"/>
            <a:endParaRPr lang="ru-RU" sz="2000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838200" y="4114800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Морковка</a:t>
            </a:r>
          </a:p>
          <a:p>
            <a:pPr algn="ctr"/>
            <a:endParaRPr lang="ru-RU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ЧЬЯ? </a:t>
            </a:r>
          </a:p>
          <a:p>
            <a:pPr algn="ctr"/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52294" y="381000"/>
            <a:ext cx="39631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ОБСТОЯТЕЛЬСТВО</a:t>
            </a:r>
          </a:p>
        </p:txBody>
      </p:sp>
      <p:pic>
        <p:nvPicPr>
          <p:cNvPr id="9219" name="Рисунок 5" descr="d20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743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228600" y="1600200"/>
            <a:ext cx="4572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Собака сидит </a:t>
            </a:r>
          </a:p>
          <a:p>
            <a:endParaRPr lang="ru-RU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ГДЕ? </a:t>
            </a:r>
            <a:r>
              <a:rPr lang="ru-RU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(место)</a:t>
            </a:r>
          </a:p>
          <a:p>
            <a:endParaRPr lang="ru-RU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Прямоугольник 10"/>
          <p:cNvSpPr>
            <a:spLocks noChangeArrowheads="1"/>
          </p:cNvSpPr>
          <p:nvPr/>
        </p:nvSpPr>
        <p:spPr bwMode="auto">
          <a:xfrm>
            <a:off x="228600" y="3886200"/>
            <a:ext cx="4800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Собака появляется </a:t>
            </a:r>
          </a:p>
          <a:p>
            <a:pPr algn="ctr"/>
            <a:endParaRPr lang="ru-RU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ОТКУДА? (место)</a:t>
            </a:r>
          </a:p>
          <a:p>
            <a:pPr algn="ctr"/>
            <a:endParaRPr lang="ru-RU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52294" y="381000"/>
            <a:ext cx="39631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ОБСТОЯТЕЛЬСТВО</a:t>
            </a:r>
          </a:p>
        </p:txBody>
      </p:sp>
      <p:sp>
        <p:nvSpPr>
          <p:cNvPr id="10243" name="Прямоугольник 6"/>
          <p:cNvSpPr>
            <a:spLocks noChangeArrowheads="1"/>
          </p:cNvSpPr>
          <p:nvPr/>
        </p:nvSpPr>
        <p:spPr bwMode="auto">
          <a:xfrm>
            <a:off x="228600" y="16002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Девочка плачет </a:t>
            </a:r>
          </a:p>
          <a:p>
            <a:endParaRPr lang="ru-RU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КАК? </a:t>
            </a:r>
            <a:r>
              <a:rPr lang="ru-RU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(способ действия)</a:t>
            </a:r>
          </a:p>
          <a:p>
            <a:endParaRPr lang="ru-RU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0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Прямоугольник 10"/>
          <p:cNvSpPr>
            <a:spLocks noChangeArrowheads="1"/>
          </p:cNvSpPr>
          <p:nvPr/>
        </p:nvSpPr>
        <p:spPr bwMode="auto">
          <a:xfrm>
            <a:off x="228600" y="3886200"/>
            <a:ext cx="4800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Случай произошёл</a:t>
            </a:r>
          </a:p>
          <a:p>
            <a:pPr algn="ctr"/>
            <a:endParaRPr lang="ru-RU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КОГДА? (время)</a:t>
            </a:r>
          </a:p>
          <a:p>
            <a:pPr algn="ctr"/>
            <a:endParaRPr lang="ru-RU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8" descr="b9b524433824d2d10ab8734ea99ae232_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590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514</Words>
  <Application>Microsoft Office PowerPoint</Application>
  <PresentationFormat>Экран (4:3)</PresentationFormat>
  <Paragraphs>237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Владимир</cp:lastModifiedBy>
  <cp:revision>71</cp:revision>
  <dcterms:created xsi:type="dcterms:W3CDTF">2011-11-06T07:23:07Z</dcterms:created>
  <dcterms:modified xsi:type="dcterms:W3CDTF">2016-02-28T10:24:14Z</dcterms:modified>
</cp:coreProperties>
</file>