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0"/>
  </p:notesMasterIdLst>
  <p:sldIdLst>
    <p:sldId id="351" r:id="rId2"/>
    <p:sldId id="322" r:id="rId3"/>
    <p:sldId id="335" r:id="rId4"/>
    <p:sldId id="332" r:id="rId5"/>
    <p:sldId id="333" r:id="rId6"/>
    <p:sldId id="337" r:id="rId7"/>
    <p:sldId id="338" r:id="rId8"/>
    <p:sldId id="342" r:id="rId9"/>
    <p:sldId id="340" r:id="rId10"/>
    <p:sldId id="344" r:id="rId11"/>
    <p:sldId id="345" r:id="rId12"/>
    <p:sldId id="347" r:id="rId13"/>
    <p:sldId id="304" r:id="rId14"/>
    <p:sldId id="305" r:id="rId15"/>
    <p:sldId id="311" r:id="rId16"/>
    <p:sldId id="313" r:id="rId17"/>
    <p:sldId id="316" r:id="rId18"/>
    <p:sldId id="346"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A17A6-E896-4833-BF54-A5475C0B0204}" type="datetimeFigureOut">
              <a:rPr lang="ru-RU" smtClean="0"/>
              <a:pPr/>
              <a:t>28.02.2016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05DF99-D708-4F48-829D-099F6DAFFC02}" type="slidenum">
              <a:rPr lang="ru-RU" smtClean="0"/>
              <a:pPr/>
              <a:t>‹#›</a:t>
            </a:fld>
            <a:endParaRPr lang="ru-RU"/>
          </a:p>
        </p:txBody>
      </p:sp>
    </p:spTree>
    <p:extLst>
      <p:ext uri="{BB962C8B-B14F-4D97-AF65-F5344CB8AC3E}">
        <p14:creationId xmlns:p14="http://schemas.microsoft.com/office/powerpoint/2010/main" xmlns="" val="1066426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4BC5CE-B4EF-43BC-9338-9DDFE579B3FA}" type="slidenum">
              <a:rPr lang="ru-RU"/>
              <a:pPr/>
              <a:t>1</a:t>
            </a:fld>
            <a:endParaRPr lang="ru-RU"/>
          </a:p>
        </p:txBody>
      </p:sp>
      <p:sp>
        <p:nvSpPr>
          <p:cNvPr id="206850" name="Rectangle 2"/>
          <p:cNvSpPr>
            <a:spLocks noGrp="1" noRot="1" noChangeAspect="1" noChangeArrowheads="1" noTextEdit="1"/>
          </p:cNvSpPr>
          <p:nvPr>
            <p:ph type="sldImg"/>
          </p:nvPr>
        </p:nvSpPr>
        <p:spPr>
          <a:ln/>
        </p:spPr>
      </p:sp>
      <p:sp>
        <p:nvSpPr>
          <p:cNvPr id="206851"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B0C64AF-D0CB-438B-AEBF-DDB8B0150471}"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B0C64AF-D0CB-438B-AEBF-DDB8B0150471}"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5B0C64AF-D0CB-438B-AEBF-DDB8B0150471}" type="slidenum">
              <a:rPr lang="ru-RU" smtClean="0"/>
              <a:pPr/>
              <a:t>12</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3D4EE22E-EB8B-45B4-A11F-69D4FB82ADC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D4EE22E-EB8B-45B4-A11F-69D4FB82ADC9}"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D4EE22E-EB8B-45B4-A11F-69D4FB82ADC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992C0C7-E2CC-43FB-81A3-92E3BF6B9CBA}" type="datetimeFigureOut">
              <a:rPr lang="ru-RU" smtClean="0"/>
              <a:pPr/>
              <a:t>28.02.2016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3D4EE22E-EB8B-45B4-A11F-69D4FB82ADC9}"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992C0C7-E2CC-43FB-81A3-92E3BF6B9CBA}" type="datetimeFigureOut">
              <a:rPr lang="ru-RU" smtClean="0"/>
              <a:pPr/>
              <a:t>28.02.2016</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3D4EE22E-EB8B-45B4-A11F-69D4FB82ADC9}"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0" y="2071679"/>
            <a:ext cx="3986186" cy="1428759"/>
          </a:xfrm>
        </p:spPr>
        <p:txBody>
          <a:bodyPr>
            <a:normAutofit fontScale="90000"/>
          </a:bodyPr>
          <a:lstStyle/>
          <a:p>
            <a:r>
              <a:rPr lang="ru-RU" sz="4400" dirty="0" smtClean="0">
                <a:solidFill>
                  <a:schemeClr val="bg1"/>
                </a:solidFill>
                <a:latin typeface="Times New Roman" pitchFamily="18" charset="0"/>
                <a:cs typeface="Times New Roman" pitchFamily="18" charset="0"/>
              </a:rPr>
              <a:t>«Русской речи чудеса»</a:t>
            </a:r>
            <a:br>
              <a:rPr lang="ru-RU" sz="4400" dirty="0" smtClean="0">
                <a:solidFill>
                  <a:schemeClr val="bg1"/>
                </a:solidFill>
                <a:latin typeface="Times New Roman" pitchFamily="18" charset="0"/>
                <a:cs typeface="Times New Roman" pitchFamily="18" charset="0"/>
              </a:rPr>
            </a:br>
            <a:endParaRPr lang="ru-RU" sz="4400" dirty="0">
              <a:solidFill>
                <a:schemeClr val="bg1"/>
              </a:solidFill>
              <a:latin typeface="Times New Roman" pitchFamily="18" charset="0"/>
              <a:cs typeface="Times New Roman" pitchFamily="18" charset="0"/>
            </a:endParaRPr>
          </a:p>
        </p:txBody>
      </p:sp>
      <p:sp>
        <p:nvSpPr>
          <p:cNvPr id="6" name="Rectangle 22"/>
          <p:cNvSpPr>
            <a:spLocks noGrp="1" noChangeArrowheads="1"/>
          </p:cNvSpPr>
          <p:nvPr>
            <p:ph type="sldNum" sz="quarter" idx="12"/>
          </p:nvPr>
        </p:nvSpPr>
        <p:spPr>
          <a:xfrm>
            <a:off x="6553200" y="6243638"/>
            <a:ext cx="2133600" cy="457200"/>
          </a:xfrm>
          <a:prstGeom prst="rect">
            <a:avLst/>
          </a:prstGeom>
        </p:spPr>
        <p:txBody>
          <a:bodyPr/>
          <a:lstStyle/>
          <a:p>
            <a:fld id="{76E75D67-B052-489E-A1CC-A3846D8694AE}" type="slidenum">
              <a:rPr lang="ru-RU"/>
              <a:pPr/>
              <a:t>1</a:t>
            </a:fld>
            <a:endParaRPr lang="ru-RU"/>
          </a:p>
        </p:txBody>
      </p:sp>
      <p:sp>
        <p:nvSpPr>
          <p:cNvPr id="2052" name="Rectangle 4"/>
          <p:cNvSpPr>
            <a:spLocks noChangeArrowheads="1"/>
          </p:cNvSpPr>
          <p:nvPr/>
        </p:nvSpPr>
        <p:spPr bwMode="auto">
          <a:xfrm>
            <a:off x="3000364" y="714357"/>
            <a:ext cx="4143404" cy="1015663"/>
          </a:xfrm>
          <a:prstGeom prst="rect">
            <a:avLst/>
          </a:prstGeom>
          <a:noFill/>
          <a:ln w="9525">
            <a:noFill/>
            <a:miter lim="800000"/>
            <a:headEnd/>
            <a:tailEnd/>
          </a:ln>
          <a:effectLst/>
        </p:spPr>
        <p:txBody>
          <a:bodyPr wrap="square">
            <a:spAutoFit/>
          </a:bodyPr>
          <a:lstStyle/>
          <a:p>
            <a:r>
              <a:rPr lang="ru-RU" dirty="0">
                <a:solidFill>
                  <a:schemeClr val="bg1"/>
                </a:solidFill>
                <a:latin typeface="Times New Roman" pitchFamily="18" charset="0"/>
                <a:cs typeface="Times New Roman" pitchFamily="18" charset="0"/>
              </a:rPr>
              <a:t>«</a:t>
            </a:r>
            <a:r>
              <a:rPr lang="ru-RU" sz="2000" dirty="0">
                <a:solidFill>
                  <a:schemeClr val="bg1"/>
                </a:solidFill>
                <a:latin typeface="Times New Roman" pitchFamily="18" charset="0"/>
                <a:cs typeface="Times New Roman" pitchFamily="18" charset="0"/>
              </a:rPr>
              <a:t>Я полезу на нож за правду, за отечество, за русское слово, язык» </a:t>
            </a:r>
          </a:p>
          <a:p>
            <a:pPr algn="r"/>
            <a:r>
              <a:rPr lang="ru-RU" sz="2000" dirty="0">
                <a:solidFill>
                  <a:schemeClr val="bg1"/>
                </a:solidFill>
                <a:latin typeface="Times New Roman" pitchFamily="18" charset="0"/>
                <a:cs typeface="Times New Roman" pitchFamily="18" charset="0"/>
              </a:rPr>
              <a:t>В.И.Даль.</a:t>
            </a:r>
          </a:p>
        </p:txBody>
      </p:sp>
      <p:pic>
        <p:nvPicPr>
          <p:cNvPr id="2079" name="Picture 31" descr="123"/>
          <p:cNvPicPr>
            <a:picLocks noChangeAspect="1" noChangeArrowheads="1"/>
          </p:cNvPicPr>
          <p:nvPr/>
        </p:nvPicPr>
        <p:blipFill>
          <a:blip r:embed="rId3"/>
          <a:srcRect/>
          <a:stretch>
            <a:fillRect/>
          </a:stretch>
        </p:blipFill>
        <p:spPr bwMode="auto">
          <a:xfrm>
            <a:off x="468313" y="476250"/>
            <a:ext cx="1881187" cy="1895475"/>
          </a:xfrm>
          <a:prstGeom prst="rect">
            <a:avLst/>
          </a:prstGeom>
          <a:noFill/>
        </p:spPr>
      </p:pic>
      <p:pic>
        <p:nvPicPr>
          <p:cNvPr id="7" name="Рисунок 6" descr="dal.jpg"/>
          <p:cNvPicPr>
            <a:picLocks noChangeAspect="1"/>
          </p:cNvPicPr>
          <p:nvPr/>
        </p:nvPicPr>
        <p:blipFill>
          <a:blip r:embed="rId4"/>
          <a:stretch>
            <a:fillRect/>
          </a:stretch>
        </p:blipFill>
        <p:spPr>
          <a:xfrm>
            <a:off x="5357818" y="3071810"/>
            <a:ext cx="2996375" cy="3374731"/>
          </a:xfrm>
          <a:prstGeom prst="rect">
            <a:avLst/>
          </a:prstGeom>
        </p:spPr>
      </p:pic>
      <p:sp>
        <p:nvSpPr>
          <p:cNvPr id="8" name="Прямоугольник 7"/>
          <p:cNvSpPr/>
          <p:nvPr/>
        </p:nvSpPr>
        <p:spPr>
          <a:xfrm>
            <a:off x="357158" y="4214818"/>
            <a:ext cx="4429156" cy="1754326"/>
          </a:xfrm>
          <a:prstGeom prst="rect">
            <a:avLst/>
          </a:prstGeom>
        </p:spPr>
        <p:txBody>
          <a:bodyPr wrap="square">
            <a:spAutoFit/>
          </a:bodyPr>
          <a:lstStyle/>
          <a:p>
            <a:pPr algn="ctr">
              <a:spcBef>
                <a:spcPts val="0"/>
              </a:spcBef>
              <a:buNone/>
            </a:pPr>
            <a:r>
              <a:rPr lang="ru-RU" b="1" i="1" dirty="0" smtClean="0">
                <a:latin typeface="Times New Roman" pitchFamily="18" charset="0"/>
                <a:cs typeface="Times New Roman" pitchFamily="18" charset="0"/>
              </a:rPr>
              <a:t>Работу выполнила</a:t>
            </a:r>
          </a:p>
          <a:p>
            <a:pPr algn="ctr">
              <a:spcBef>
                <a:spcPts val="0"/>
              </a:spcBef>
              <a:buNone/>
            </a:pPr>
            <a:r>
              <a:rPr lang="ru-RU" b="1" i="1" dirty="0" smtClean="0">
                <a:latin typeface="Times New Roman" pitchFamily="18" charset="0"/>
                <a:cs typeface="Times New Roman" pitchFamily="18" charset="0"/>
              </a:rPr>
              <a:t>Волошина  Людмила Константиновна</a:t>
            </a:r>
          </a:p>
          <a:p>
            <a:pPr algn="ctr">
              <a:spcBef>
                <a:spcPts val="0"/>
              </a:spcBef>
              <a:buNone/>
            </a:pPr>
            <a:r>
              <a:rPr lang="ru-RU" b="1" i="1" dirty="0" smtClean="0">
                <a:latin typeface="Times New Roman" pitchFamily="18" charset="0"/>
                <a:cs typeface="Times New Roman" pitchFamily="18" charset="0"/>
              </a:rPr>
              <a:t>учитель русского языка и литературы</a:t>
            </a:r>
          </a:p>
          <a:p>
            <a:pPr algn="ctr">
              <a:spcBef>
                <a:spcPts val="0"/>
              </a:spcBef>
              <a:buNone/>
            </a:pPr>
            <a:r>
              <a:rPr lang="ru-RU" b="1" i="1" smtClean="0">
                <a:latin typeface="Times New Roman" pitchFamily="18" charset="0"/>
                <a:cs typeface="Times New Roman" pitchFamily="18" charset="0"/>
              </a:rPr>
              <a:t>филиала МОУ- </a:t>
            </a:r>
            <a:r>
              <a:rPr lang="ru-RU" b="1" i="1" dirty="0" smtClean="0">
                <a:latin typeface="Times New Roman" pitchFamily="18" charset="0"/>
                <a:cs typeface="Times New Roman" pitchFamily="18" charset="0"/>
              </a:rPr>
              <a:t>СОШ  с. Кочетовка  </a:t>
            </a:r>
            <a:r>
              <a:rPr lang="ru-RU" b="1" i="1" dirty="0" err="1" smtClean="0">
                <a:latin typeface="Times New Roman" pitchFamily="18" charset="0"/>
                <a:cs typeface="Times New Roman" pitchFamily="18" charset="0"/>
              </a:rPr>
              <a:t>Аткарского</a:t>
            </a:r>
            <a:r>
              <a:rPr lang="ru-RU" b="1" i="1" dirty="0" smtClean="0">
                <a:latin typeface="Times New Roman" pitchFamily="18" charset="0"/>
                <a:cs typeface="Times New Roman" pitchFamily="18" charset="0"/>
              </a:rPr>
              <a:t> района Саратовской области в с. </a:t>
            </a:r>
            <a:r>
              <a:rPr lang="ru-RU" b="1" i="1" dirty="0" err="1" smtClean="0">
                <a:latin typeface="Times New Roman" pitchFamily="18" charset="0"/>
                <a:cs typeface="Times New Roman" pitchFamily="18" charset="0"/>
              </a:rPr>
              <a:t>Белгаза</a:t>
            </a:r>
            <a:endParaRPr lang="ru-RU" b="1" i="1" dirty="0" smtClean="0">
              <a:latin typeface="Times New Roman" pitchFamily="18" charset="0"/>
              <a:cs typeface="Times New Roman" pitchFamily="18" charset="0"/>
            </a:endParaRPr>
          </a:p>
        </p:txBody>
      </p:sp>
    </p:spTree>
  </p:cSld>
  <p:clrMapOvr>
    <a:masterClrMapping/>
  </p:clrMapOvr>
  <p:transition advClick="0" advTm="1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2079"/>
                                        </p:tgtEl>
                                        <p:attrNameLst>
                                          <p:attrName>style.visibility</p:attrName>
                                        </p:attrNameLst>
                                      </p:cBhvr>
                                      <p:to>
                                        <p:strVal val="visible"/>
                                      </p:to>
                                    </p:set>
                                    <p:animEffect transition="in" filter="fade">
                                      <p:cBhvr>
                                        <p:cTn id="7" dur="2000"/>
                                        <p:tgtEl>
                                          <p:spTgt spid="2079"/>
                                        </p:tgtEl>
                                      </p:cBhvr>
                                    </p:animEffect>
                                  </p:childTnLst>
                                </p:cTn>
                              </p:par>
                            </p:childTnLst>
                          </p:cTn>
                        </p:par>
                        <p:par>
                          <p:cTn id="8" fill="hold">
                            <p:stCondLst>
                              <p:cond delay="2500"/>
                            </p:stCondLst>
                            <p:childTnLst>
                              <p:par>
                                <p:cTn id="9" presetID="27" presetClass="entr" presetSubtype="0" fill="hold" grpId="0" nodeType="afterEffect">
                                  <p:stCondLst>
                                    <p:cond delay="1000"/>
                                  </p:stCondLst>
                                  <p:iterate type="lt">
                                    <p:tmPct val="50000"/>
                                  </p:iterate>
                                  <p:childTnLst>
                                    <p:set>
                                      <p:cBhvr>
                                        <p:cTn id="10" dur="1" fill="hold">
                                          <p:stCondLst>
                                            <p:cond delay="0"/>
                                          </p:stCondLst>
                                        </p:cTn>
                                        <p:tgtEl>
                                          <p:spTgt spid="2052"/>
                                        </p:tgtEl>
                                        <p:attrNameLst>
                                          <p:attrName>style.visibility</p:attrName>
                                        </p:attrNameLst>
                                      </p:cBhvr>
                                      <p:to>
                                        <p:strVal val="visible"/>
                                      </p:to>
                                    </p:set>
                                    <p:anim calcmode="discrete" valueType="clr">
                                      <p:cBhvr override="childStyle">
                                        <p:cTn id="11" dur="80"/>
                                        <p:tgtEl>
                                          <p:spTgt spid="2052"/>
                                        </p:tgtEl>
                                        <p:attrNameLst>
                                          <p:attrName>style.color</p:attrName>
                                        </p:attrNameLst>
                                      </p:cBhvr>
                                      <p:tavLst>
                                        <p:tav tm="0">
                                          <p:val>
                                            <p:clrVal>
                                              <a:schemeClr val="accent2"/>
                                            </p:clrVal>
                                          </p:val>
                                        </p:tav>
                                        <p:tav tm="50000">
                                          <p:val>
                                            <p:clrVal>
                                              <a:schemeClr val="hlink"/>
                                            </p:clrVal>
                                          </p:val>
                                        </p:tav>
                                      </p:tavLst>
                                    </p:anim>
                                    <p:anim calcmode="discrete" valueType="clr">
                                      <p:cBhvr>
                                        <p:cTn id="12" dur="80"/>
                                        <p:tgtEl>
                                          <p:spTgt spid="2052"/>
                                        </p:tgtEl>
                                        <p:attrNameLst>
                                          <p:attrName>fillcolor</p:attrName>
                                        </p:attrNameLst>
                                      </p:cBhvr>
                                      <p:tavLst>
                                        <p:tav tm="0">
                                          <p:val>
                                            <p:clrVal>
                                              <a:schemeClr val="accent2"/>
                                            </p:clrVal>
                                          </p:val>
                                        </p:tav>
                                        <p:tav tm="50000">
                                          <p:val>
                                            <p:clrVal>
                                              <a:schemeClr val="hlink"/>
                                            </p:clrVal>
                                          </p:val>
                                        </p:tav>
                                      </p:tavLst>
                                    </p:anim>
                                    <p:set>
                                      <p:cBhvr>
                                        <p:cTn id="13" dur="80"/>
                                        <p:tgtEl>
                                          <p:spTgt spid="2052"/>
                                        </p:tgtEl>
                                        <p:attrNameLst>
                                          <p:attrName>fill.type</p:attrName>
                                        </p:attrNameLst>
                                      </p:cBhvr>
                                      <p:to>
                                        <p:strVal val="solid"/>
                                      </p:to>
                                    </p:set>
                                  </p:childTnLst>
                                </p:cTn>
                              </p:par>
                            </p:childTnLst>
                          </p:cTn>
                        </p:par>
                        <p:par>
                          <p:cTn id="14" fill="hold">
                            <p:stCondLst>
                              <p:cond delay="6060"/>
                            </p:stCondLst>
                            <p:childTnLst>
                              <p:par>
                                <p:cTn id="15" presetID="40" presetClass="entr" presetSubtype="0" fill="hold" grpId="0" nodeType="afterEffect">
                                  <p:stCondLst>
                                    <p:cond delay="1000"/>
                                  </p:stCondLst>
                                  <p:iterate type="lt">
                                    <p:tmPct val="10000"/>
                                  </p:iterate>
                                  <p:childTnLst>
                                    <p:set>
                                      <p:cBhvr>
                                        <p:cTn id="16" dur="1" fill="hold">
                                          <p:stCondLst>
                                            <p:cond delay="0"/>
                                          </p:stCondLst>
                                        </p:cTn>
                                        <p:tgtEl>
                                          <p:spTgt spid="2050"/>
                                        </p:tgtEl>
                                        <p:attrNameLst>
                                          <p:attrName>style.visibility</p:attrName>
                                        </p:attrNameLst>
                                      </p:cBhvr>
                                      <p:to>
                                        <p:strVal val="visible"/>
                                      </p:to>
                                    </p:set>
                                    <p:animEffect transition="in" filter="fade">
                                      <p:cBhvr>
                                        <p:cTn id="17" dur="1000"/>
                                        <p:tgtEl>
                                          <p:spTgt spid="2050"/>
                                        </p:tgtEl>
                                      </p:cBhvr>
                                    </p:animEffect>
                                    <p:anim calcmode="lin" valueType="num">
                                      <p:cBhvr>
                                        <p:cTn id="18" dur="1000" fill="hold"/>
                                        <p:tgtEl>
                                          <p:spTgt spid="2050"/>
                                        </p:tgtEl>
                                        <p:attrNameLst>
                                          <p:attrName>ppt_x</p:attrName>
                                        </p:attrNameLst>
                                      </p:cBhvr>
                                      <p:tavLst>
                                        <p:tav tm="0">
                                          <p:val>
                                            <p:strVal val="#ppt_x-.1"/>
                                          </p:val>
                                        </p:tav>
                                        <p:tav tm="100000">
                                          <p:val>
                                            <p:strVal val="#ppt_x"/>
                                          </p:val>
                                        </p:tav>
                                      </p:tavLst>
                                    </p:anim>
                                    <p:anim calcmode="lin" valueType="num">
                                      <p:cBhvr>
                                        <p:cTn id="19" dur="1000" fill="hold"/>
                                        <p:tgtEl>
                                          <p:spTgt spid="205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p:cNvSpPr>
            <a:spLocks noGrp="1" noChangeArrowheads="1"/>
          </p:cNvSpPr>
          <p:nvPr>
            <p:ph type="title"/>
          </p:nvPr>
        </p:nvSpPr>
        <p:spPr>
          <a:xfrm>
            <a:off x="609600" y="6429396"/>
            <a:ext cx="8534400" cy="228600"/>
          </a:xfrm>
          <a:noFill/>
          <a:ln/>
        </p:spPr>
        <p:txBody>
          <a:bodyPr>
            <a:normAutofit fontScale="90000"/>
          </a:bodyPr>
          <a:lstStyle/>
          <a:p>
            <a:r>
              <a:rPr lang="ru-RU" sz="2400" b="1" dirty="0">
                <a:solidFill>
                  <a:schemeClr val="tx1"/>
                </a:solidFill>
                <a:latin typeface="Times New Roman" pitchFamily="18" charset="0"/>
                <a:cs typeface="Times New Roman" pitchFamily="18" charset="0"/>
              </a:rPr>
              <a:t>                 В</a:t>
            </a:r>
            <a:r>
              <a:rPr lang="ru-RU" sz="2400" dirty="0">
                <a:solidFill>
                  <a:schemeClr val="tx1"/>
                </a:solidFill>
                <a:latin typeface="Times New Roman" pitchFamily="18" charset="0"/>
                <a:cs typeface="Times New Roman" pitchFamily="18" charset="0"/>
              </a:rPr>
              <a:t>.</a:t>
            </a:r>
            <a:r>
              <a:rPr lang="ru-RU" sz="2400" b="1" dirty="0">
                <a:solidFill>
                  <a:schemeClr val="tx1"/>
                </a:solidFill>
                <a:latin typeface="Times New Roman" pitchFamily="18" charset="0"/>
                <a:cs typeface="Times New Roman" pitchFamily="18" charset="0"/>
              </a:rPr>
              <a:t>Даль</a:t>
            </a:r>
            <a:r>
              <a:rPr lang="ru-RU" sz="2400" dirty="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у</a:t>
            </a:r>
            <a:r>
              <a:rPr lang="ru-RU" sz="2400" dirty="0">
                <a:solidFill>
                  <a:schemeClr val="tx1"/>
                </a:solidFill>
                <a:latin typeface="Times New Roman" pitchFamily="18" charset="0"/>
                <a:cs typeface="Times New Roman" pitchFamily="18" charset="0"/>
              </a:rPr>
              <a:t> </a:t>
            </a:r>
            <a:r>
              <a:rPr lang="ru-RU" sz="2400" b="1" dirty="0">
                <a:solidFill>
                  <a:schemeClr val="tx1"/>
                </a:solidFill>
                <a:latin typeface="Times New Roman" pitchFamily="18" charset="0"/>
                <a:cs typeface="Times New Roman" pitchFamily="18" charset="0"/>
              </a:rPr>
              <a:t>Пушкина</a:t>
            </a:r>
            <a:r>
              <a:rPr lang="ru-RU" sz="2400" dirty="0">
                <a:solidFill>
                  <a:schemeClr val="tx1"/>
                </a:solidFill>
                <a:latin typeface="Times New Roman" pitchFamily="18" charset="0"/>
                <a:cs typeface="Times New Roman" pitchFamily="18" charset="0"/>
              </a:rPr>
              <a:t>. Чтение сказок</a:t>
            </a:r>
            <a:r>
              <a:rPr lang="ru-RU" sz="4000" dirty="0">
                <a:solidFill>
                  <a:schemeClr val="tx1"/>
                </a:solidFill>
                <a:latin typeface="Times New Roman" pitchFamily="18" charset="0"/>
                <a:cs typeface="Times New Roman" pitchFamily="18" charset="0"/>
              </a:rPr>
              <a:t> </a:t>
            </a:r>
          </a:p>
        </p:txBody>
      </p:sp>
      <p:sp>
        <p:nvSpPr>
          <p:cNvPr id="27651" name="Rectangle 3"/>
          <p:cNvSpPr>
            <a:spLocks noGrp="1" noChangeArrowheads="1"/>
          </p:cNvSpPr>
          <p:nvPr>
            <p:ph idx="1"/>
          </p:nvPr>
        </p:nvSpPr>
        <p:spPr>
          <a:xfrm>
            <a:off x="152400" y="285728"/>
            <a:ext cx="8839200" cy="2792435"/>
          </a:xfrm>
        </p:spPr>
        <p:txBody>
          <a:bodyPr/>
          <a:lstStyle/>
          <a:p>
            <a:pPr>
              <a:lnSpc>
                <a:spcPct val="90000"/>
              </a:lnSpc>
              <a:buFontTx/>
              <a:buNone/>
            </a:pPr>
            <a:r>
              <a:rPr lang="ru-RU" sz="2400" dirty="0"/>
              <a:t>		</a:t>
            </a:r>
            <a:r>
              <a:rPr lang="ru-RU" sz="2000" dirty="0">
                <a:latin typeface="Times New Roman" pitchFamily="18" charset="0"/>
                <a:cs typeface="Times New Roman" pitchFamily="18" charset="0"/>
              </a:rPr>
              <a:t>О русских пословицах в беседах с Далем Пушкин восклицал: «Что за роскошь, что за смысл, какой толк в каждой поговорке нашей! Что за золото! А не даётся в руки, нет!»</a:t>
            </a:r>
          </a:p>
          <a:p>
            <a:pPr>
              <a:lnSpc>
                <a:spcPct val="90000"/>
              </a:lnSpc>
              <a:buFontTx/>
              <a:buNone/>
            </a:pPr>
            <a:r>
              <a:rPr lang="ru-RU" sz="2000" dirty="0">
                <a:latin typeface="Times New Roman" pitchFamily="18" charset="0"/>
                <a:cs typeface="Times New Roman" pitchFamily="18" charset="0"/>
              </a:rPr>
              <a:t>		 Чтобы это «золото» русского языка – поговорки, пословицы, загадки  - «дались всем в руки», надо было его собрать.</a:t>
            </a:r>
          </a:p>
          <a:p>
            <a:pPr>
              <a:lnSpc>
                <a:spcPct val="90000"/>
              </a:lnSpc>
            </a:pPr>
            <a:endParaRPr lang="ru-RU" sz="2400" dirty="0"/>
          </a:p>
        </p:txBody>
      </p:sp>
      <p:pic>
        <p:nvPicPr>
          <p:cNvPr id="27652" name="Picture 4" descr="6"/>
          <p:cNvPicPr>
            <a:picLocks noChangeAspect="1" noChangeArrowheads="1"/>
          </p:cNvPicPr>
          <p:nvPr/>
        </p:nvPicPr>
        <p:blipFill>
          <a:blip r:embed="rId2" cstate="email"/>
          <a:srcRect b="13722"/>
          <a:stretch>
            <a:fillRect/>
          </a:stretch>
        </p:blipFill>
        <p:spPr bwMode="auto">
          <a:xfrm>
            <a:off x="2362200" y="2133600"/>
            <a:ext cx="5943600" cy="41608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b5332a2910a5"/>
          <p:cNvPicPr>
            <a:picLocks noChangeAspect="1" noChangeArrowheads="1"/>
          </p:cNvPicPr>
          <p:nvPr/>
        </p:nvPicPr>
        <p:blipFill>
          <a:blip r:embed="rId2" cstate="email"/>
          <a:srcRect/>
          <a:stretch>
            <a:fillRect/>
          </a:stretch>
        </p:blipFill>
        <p:spPr bwMode="auto">
          <a:xfrm>
            <a:off x="4953000" y="836712"/>
            <a:ext cx="3570288" cy="5745063"/>
          </a:xfrm>
          <a:prstGeom prst="rect">
            <a:avLst/>
          </a:prstGeom>
          <a:noFill/>
        </p:spPr>
      </p:pic>
      <p:pic>
        <p:nvPicPr>
          <p:cNvPr id="10246" name="Picture 6" descr="Даль Владимир Иванович (1801-1872"/>
          <p:cNvPicPr>
            <a:picLocks noChangeAspect="1" noChangeArrowheads="1"/>
          </p:cNvPicPr>
          <p:nvPr/>
        </p:nvPicPr>
        <p:blipFill>
          <a:blip r:embed="rId3" cstate="email"/>
          <a:srcRect/>
          <a:stretch>
            <a:fillRect/>
          </a:stretch>
        </p:blipFill>
        <p:spPr bwMode="auto">
          <a:xfrm>
            <a:off x="762000" y="2362200"/>
            <a:ext cx="2968625" cy="4219575"/>
          </a:xfrm>
          <a:prstGeom prst="rect">
            <a:avLst/>
          </a:prstGeom>
          <a:noFill/>
        </p:spPr>
      </p:pic>
      <p:sp>
        <p:nvSpPr>
          <p:cNvPr id="10247" name="Rectangle 7"/>
          <p:cNvSpPr>
            <a:spLocks noChangeArrowheads="1"/>
          </p:cNvSpPr>
          <p:nvPr/>
        </p:nvSpPr>
        <p:spPr bwMode="auto">
          <a:xfrm>
            <a:off x="381000" y="908720"/>
            <a:ext cx="4038600" cy="1682080"/>
          </a:xfrm>
          <a:prstGeom prst="rect">
            <a:avLst/>
          </a:prstGeom>
          <a:noFill/>
          <a:ln w="9525">
            <a:noFill/>
            <a:miter lim="800000"/>
            <a:headEnd/>
            <a:tailEnd/>
          </a:ln>
          <a:effectLst/>
        </p:spPr>
        <p:txBody>
          <a:bodyPr/>
          <a:lstStyle/>
          <a:p>
            <a:pPr marL="342900" indent="-342900">
              <a:spcBef>
                <a:spcPct val="20000"/>
              </a:spcBef>
            </a:pPr>
            <a:r>
              <a:rPr lang="ru-RU" sz="2800" dirty="0"/>
              <a:t>		</a:t>
            </a:r>
            <a:r>
              <a:rPr lang="ru-RU" sz="2400" dirty="0">
                <a:latin typeface="Times New Roman" pitchFamily="18" charset="0"/>
                <a:cs typeface="Times New Roman" pitchFamily="18" charset="0"/>
              </a:rPr>
              <a:t>И Даль всю свою жизнь отдал этому делу. Он стал искателем, собирателем слов.</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strips(downLeft)">
                                      <p:cBhvr>
                                        <p:cTn id="7" dur="3000"/>
                                        <p:tgtEl>
                                          <p:spTgt spid="1024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iterate type="lt">
                                    <p:tmPct val="5000"/>
                                  </p:iterate>
                                  <p:childTnLst>
                                    <p:set>
                                      <p:cBhvr>
                                        <p:cTn id="11" dur="1" fill="hold">
                                          <p:stCondLst>
                                            <p:cond delay="0"/>
                                          </p:stCondLst>
                                        </p:cTn>
                                        <p:tgtEl>
                                          <p:spTgt spid="10246"/>
                                        </p:tgtEl>
                                        <p:attrNameLst>
                                          <p:attrName>style.visibility</p:attrName>
                                        </p:attrNameLst>
                                      </p:cBhvr>
                                      <p:to>
                                        <p:strVal val="visible"/>
                                      </p:to>
                                    </p:set>
                                    <p:anim calcmode="lin" valueType="num">
                                      <p:cBhvr>
                                        <p:cTn id="12" dur="3000" fill="hold"/>
                                        <p:tgtEl>
                                          <p:spTgt spid="10246"/>
                                        </p:tgtEl>
                                        <p:attrNameLst>
                                          <p:attrName>ppt_w</p:attrName>
                                        </p:attrNameLst>
                                      </p:cBhvr>
                                      <p:tavLst>
                                        <p:tav tm="0">
                                          <p:val>
                                            <p:fltVal val="0"/>
                                          </p:val>
                                        </p:tav>
                                        <p:tav tm="100000">
                                          <p:val>
                                            <p:strVal val="#ppt_w"/>
                                          </p:val>
                                        </p:tav>
                                      </p:tavLst>
                                    </p:anim>
                                    <p:anim calcmode="lin" valueType="num">
                                      <p:cBhvr>
                                        <p:cTn id="13" dur="3000" fill="hold"/>
                                        <p:tgtEl>
                                          <p:spTgt spid="10246"/>
                                        </p:tgtEl>
                                        <p:attrNameLst>
                                          <p:attrName>ppt_h</p:attrName>
                                        </p:attrNameLst>
                                      </p:cBhvr>
                                      <p:tavLst>
                                        <p:tav tm="0">
                                          <p:val>
                                            <p:fltVal val="0"/>
                                          </p:val>
                                        </p:tav>
                                        <p:tav tm="100000">
                                          <p:val>
                                            <p:strVal val="#ppt_h"/>
                                          </p:val>
                                        </p:tav>
                                      </p:tavLst>
                                    </p:anim>
                                    <p:anim calcmode="lin" valueType="num">
                                      <p:cBhvr>
                                        <p:cTn id="14" dur="3000" fill="hold"/>
                                        <p:tgtEl>
                                          <p:spTgt spid="10246"/>
                                        </p:tgtEl>
                                        <p:attrNameLst>
                                          <p:attrName>style.rotation</p:attrName>
                                        </p:attrNameLst>
                                      </p:cBhvr>
                                      <p:tavLst>
                                        <p:tav tm="0">
                                          <p:val>
                                            <p:fltVal val="90"/>
                                          </p:val>
                                        </p:tav>
                                        <p:tav tm="100000">
                                          <p:val>
                                            <p:fltVal val="0"/>
                                          </p:val>
                                        </p:tav>
                                      </p:tavLst>
                                    </p:anim>
                                    <p:animEffect transition="in" filter="fade">
                                      <p:cBhvr>
                                        <p:cTn id="15" dur="30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007.jpg"/>
          <p:cNvPicPr>
            <a:picLocks noChangeAspect="1"/>
          </p:cNvPicPr>
          <p:nvPr/>
        </p:nvPicPr>
        <p:blipFill>
          <a:blip r:embed="rId3" cstate="print"/>
          <a:stretch>
            <a:fillRect/>
          </a:stretch>
        </p:blipFill>
        <p:spPr>
          <a:xfrm>
            <a:off x="10196" y="908720"/>
            <a:ext cx="8572500" cy="6000458"/>
          </a:xfrm>
          <a:prstGeom prst="rect">
            <a:avLst/>
          </a:prstGeom>
        </p:spPr>
      </p:pic>
      <p:sp>
        <p:nvSpPr>
          <p:cNvPr id="2" name="Прямоугольник 1"/>
          <p:cNvSpPr/>
          <p:nvPr/>
        </p:nvSpPr>
        <p:spPr>
          <a:xfrm>
            <a:off x="5724128" y="2708920"/>
            <a:ext cx="3168352" cy="3139321"/>
          </a:xfrm>
          <a:prstGeom prst="rect">
            <a:avLst/>
          </a:prstGeom>
        </p:spPr>
        <p:txBody>
          <a:bodyPr wrap="square">
            <a:spAutoFit/>
          </a:bodyPr>
          <a:lstStyle/>
          <a:p>
            <a:r>
              <a:rPr lang="ru-RU" sz="1300" dirty="0" smtClean="0">
                <a:latin typeface="Times New Roman" pitchFamily="18" charset="0"/>
                <a:cs typeface="Times New Roman" pitchFamily="18" charset="0"/>
              </a:rPr>
              <a:t>Даль приложил все своё врачебное мастерство, три дня и три ночи неотлучно провёл у постели раненого друга, но спасти его не смог. </a:t>
            </a:r>
          </a:p>
          <a:p>
            <a:endParaRPr lang="ru-RU" sz="8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Александр Сергеевич умер на руках у Даля, завещав ему сюртук-«</a:t>
            </a:r>
            <a:r>
              <a:rPr lang="ru-RU" sz="1300" dirty="0" err="1" smtClean="0">
                <a:latin typeface="Times New Roman" pitchFamily="18" charset="0"/>
                <a:cs typeface="Times New Roman" pitchFamily="18" charset="0"/>
              </a:rPr>
              <a:t>выползину</a:t>
            </a:r>
            <a:r>
              <a:rPr lang="ru-RU" sz="1300" dirty="0" smtClean="0">
                <a:latin typeface="Times New Roman" pitchFamily="18" charset="0"/>
                <a:cs typeface="Times New Roman" pitchFamily="18" charset="0"/>
              </a:rPr>
              <a:t>» </a:t>
            </a:r>
          </a:p>
          <a:p>
            <a:r>
              <a:rPr lang="ru-RU" sz="1300" dirty="0" smtClean="0">
                <a:latin typeface="Times New Roman" pitchFamily="18" charset="0"/>
                <a:cs typeface="Times New Roman" pitchFamily="18" charset="0"/>
              </a:rPr>
              <a:t>с маленькой дырочкой от пули  и перстень с изумрудом. </a:t>
            </a:r>
          </a:p>
          <a:p>
            <a:endParaRPr lang="ru-RU" sz="8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Даль писал поэту В.Одоевскому: </a:t>
            </a:r>
          </a:p>
          <a:p>
            <a:r>
              <a:rPr lang="ru-RU" sz="1300" i="1" dirty="0" smtClean="0">
                <a:latin typeface="Times New Roman" pitchFamily="18" charset="0"/>
                <a:cs typeface="Times New Roman" pitchFamily="18" charset="0"/>
              </a:rPr>
              <a:t>«Как гляну на этот перстень, хочется приняться за что-либо порядочное».</a:t>
            </a:r>
          </a:p>
          <a:p>
            <a:endParaRPr lang="ru-RU" sz="800" i="1"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Этот перстень Владимир Иванович носил всю оставшуюся жизнь</a:t>
            </a:r>
            <a:r>
              <a:rPr lang="ru-RU" sz="1300" dirty="0" smtClean="0"/>
              <a:t>…</a:t>
            </a:r>
            <a:endParaRPr lang="ru-RU" sz="1300" dirty="0"/>
          </a:p>
        </p:txBody>
      </p:sp>
      <p:pic>
        <p:nvPicPr>
          <p:cNvPr id="3" name="Рисунок 2" descr="21.jpg"/>
          <p:cNvPicPr>
            <a:picLocks noChangeAspect="1"/>
          </p:cNvPicPr>
          <p:nvPr/>
        </p:nvPicPr>
        <p:blipFill>
          <a:blip r:embed="rId4" cstate="print"/>
          <a:srcRect l="2020" r="2020"/>
          <a:stretch>
            <a:fillRect/>
          </a:stretch>
        </p:blipFill>
        <p:spPr>
          <a:xfrm>
            <a:off x="323528" y="2060848"/>
            <a:ext cx="5328592" cy="4536504"/>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Рисунок 3" descr="____1_~1.JPG"/>
          <p:cNvPicPr>
            <a:picLocks noChangeAspect="1"/>
          </p:cNvPicPr>
          <p:nvPr/>
        </p:nvPicPr>
        <p:blipFill>
          <a:blip r:embed="rId5" cstate="print">
            <a:lum contrast="30000"/>
          </a:blip>
          <a:stretch>
            <a:fillRect/>
          </a:stretch>
        </p:blipFill>
        <p:spPr>
          <a:xfrm>
            <a:off x="323528" y="1340768"/>
            <a:ext cx="2426568" cy="1544915"/>
          </a:xfrm>
          <a:prstGeom prst="ellipse">
            <a:avLst/>
          </a:prstGeom>
          <a:ln>
            <a:noFill/>
          </a:ln>
          <a:effectLst>
            <a:softEdge rad="112500"/>
          </a:effectLst>
        </p:spPr>
      </p:pic>
      <p:sp>
        <p:nvSpPr>
          <p:cNvPr id="6" name="TextBox 5"/>
          <p:cNvSpPr txBox="1"/>
          <p:nvPr/>
        </p:nvSpPr>
        <p:spPr>
          <a:xfrm>
            <a:off x="3995936" y="188640"/>
            <a:ext cx="4896544" cy="2092881"/>
          </a:xfrm>
          <a:prstGeom prst="rect">
            <a:avLst/>
          </a:prstGeom>
          <a:noFill/>
        </p:spPr>
        <p:txBody>
          <a:bodyPr wrap="square" rtlCol="0">
            <a:spAutoFit/>
          </a:bodyPr>
          <a:lstStyle/>
          <a:p>
            <a:r>
              <a:rPr lang="ru-RU" sz="1300" dirty="0" smtClean="0">
                <a:latin typeface="Times New Roman" pitchFamily="18" charset="0"/>
                <a:cs typeface="Times New Roman" pitchFamily="18" charset="0"/>
              </a:rPr>
              <a:t>Узнав о дуэли  и смертельном ранении А.С.  Пушкина, Даль сразу же приехал к другу. </a:t>
            </a:r>
          </a:p>
          <a:p>
            <a:r>
              <a:rPr lang="ru-RU" sz="1300" dirty="0" smtClean="0">
                <a:latin typeface="Times New Roman" pitchFamily="18" charset="0"/>
                <a:cs typeface="Times New Roman" pitchFamily="18" charset="0"/>
              </a:rPr>
              <a:t>Доктор </a:t>
            </a:r>
            <a:r>
              <a:rPr lang="ru-RU" sz="1300" dirty="0" err="1" smtClean="0">
                <a:latin typeface="Times New Roman" pitchFamily="18" charset="0"/>
                <a:cs typeface="Times New Roman" pitchFamily="18" charset="0"/>
              </a:rPr>
              <a:t>Малис</a:t>
            </a:r>
            <a:r>
              <a:rPr lang="ru-RU" sz="1300" dirty="0" smtClean="0">
                <a:latin typeface="Times New Roman" pitchFamily="18" charset="0"/>
                <a:cs typeface="Times New Roman" pitchFamily="18" charset="0"/>
              </a:rPr>
              <a:t>, изучая ранение и смерть поэта, говорил, что Даль оказался более мудрым врачом-психологом, чем столичные знаменитости: </a:t>
            </a:r>
            <a:r>
              <a:rPr lang="ru-RU" sz="1300" i="1" dirty="0" smtClean="0">
                <a:latin typeface="Times New Roman" pitchFamily="18" charset="0"/>
                <a:cs typeface="Times New Roman" pitchFamily="18" charset="0"/>
              </a:rPr>
              <a:t>«У  постели Пушкина оказался врач, который понимал, что больного прежде всего надо утешить, подбодрить, внушить ему трогательный принцип:  </a:t>
            </a:r>
            <a:r>
              <a:rPr lang="en-US" sz="1300" i="1" dirty="0" err="1" smtClean="0">
                <a:latin typeface="Times New Roman" pitchFamily="18" charset="0"/>
                <a:cs typeface="Times New Roman" pitchFamily="18" charset="0"/>
              </a:rPr>
              <a:t>spiro</a:t>
            </a:r>
            <a:r>
              <a:rPr lang="en-US" sz="1300" i="1" dirty="0" smtClean="0">
                <a:latin typeface="Times New Roman" pitchFamily="18" charset="0"/>
                <a:cs typeface="Times New Roman" pitchFamily="18" charset="0"/>
              </a:rPr>
              <a:t>, </a:t>
            </a:r>
            <a:r>
              <a:rPr lang="en-US" sz="1300" i="1" dirty="0" err="1" smtClean="0">
                <a:latin typeface="Times New Roman" pitchFamily="18" charset="0"/>
                <a:cs typeface="Times New Roman" pitchFamily="18" charset="0"/>
              </a:rPr>
              <a:t>spero</a:t>
            </a:r>
            <a:r>
              <a:rPr lang="en-US" sz="1300" i="1" dirty="0" smtClean="0">
                <a:latin typeface="Times New Roman" pitchFamily="18" charset="0"/>
                <a:cs typeface="Times New Roman" pitchFamily="18" charset="0"/>
              </a:rPr>
              <a:t> </a:t>
            </a:r>
            <a:r>
              <a:rPr lang="ru-RU" sz="1300" i="1" dirty="0" smtClean="0">
                <a:latin typeface="Times New Roman" pitchFamily="18" charset="0"/>
                <a:cs typeface="Times New Roman" pitchFamily="18" charset="0"/>
              </a:rPr>
              <a:t>(дышу, надеюсь)».  </a:t>
            </a:r>
          </a:p>
          <a:p>
            <a:r>
              <a:rPr lang="ru-RU" sz="1300" dirty="0" smtClean="0">
                <a:latin typeface="Times New Roman" pitchFamily="18" charset="0"/>
                <a:cs typeface="Times New Roman" pitchFamily="18" charset="0"/>
              </a:rPr>
              <a:t>Даль вспоминал:  </a:t>
            </a:r>
            <a:r>
              <a:rPr lang="ru-RU" sz="1300" i="1" dirty="0" smtClean="0">
                <a:latin typeface="Times New Roman" pitchFamily="18" charset="0"/>
                <a:cs typeface="Times New Roman" pitchFamily="18" charset="0"/>
              </a:rPr>
              <a:t>«В первый раз сказал он мне «ты», </a:t>
            </a:r>
            <a:r>
              <a:rPr lang="ru-RU" sz="1300" i="1" dirty="0" smtClean="0">
                <a:latin typeface="Times New Roman" pitchFamily="18" charset="0"/>
                <a:cs typeface="Times New Roman" pitchFamily="18" charset="0"/>
                <a:sym typeface="Symbol"/>
              </a:rPr>
              <a:t></a:t>
            </a:r>
            <a:r>
              <a:rPr lang="ru-RU" sz="1300" i="1" dirty="0" smtClean="0">
                <a:latin typeface="Times New Roman" pitchFamily="18" charset="0"/>
                <a:cs typeface="Times New Roman" pitchFamily="18" charset="0"/>
              </a:rPr>
              <a:t> я отвечал ему так же, и побратался с ним уже не для здешнего мира»</a:t>
            </a:r>
            <a:endParaRPr lang="ru-RU" sz="1300" i="1" dirty="0">
              <a:latin typeface="Times New Roman" pitchFamily="18" charset="0"/>
              <a:cs typeface="Times New Roman" pitchFamily="18" charset="0"/>
            </a:endParaRPr>
          </a:p>
        </p:txBody>
      </p:sp>
      <p:sp>
        <p:nvSpPr>
          <p:cNvPr id="7" name="Номер слайда 6"/>
          <p:cNvSpPr>
            <a:spLocks noGrp="1"/>
          </p:cNvSpPr>
          <p:nvPr>
            <p:ph type="sldNum" sz="quarter" idx="12"/>
          </p:nvPr>
        </p:nvSpPr>
        <p:spPr/>
        <p:txBody>
          <a:bodyPr/>
          <a:lstStyle/>
          <a:p>
            <a:fld id="{E855811C-E140-406B-8760-E2B474EDEA2D}" type="slidenum">
              <a:rPr lang="ru-RU" smtClean="0"/>
              <a:pPr/>
              <a:t>12</a:t>
            </a:fld>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3"/>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childTnLst>
                                </p:cTn>
                              </p:par>
                            </p:childTnLst>
                          </p:cTn>
                        </p:par>
                        <p:par>
                          <p:cTn id="14" fill="hold">
                            <p:stCondLst>
                              <p:cond delay="2000"/>
                            </p:stCondLst>
                            <p:childTnLst>
                              <p:par>
                                <p:cTn id="15" presetID="50" presetClass="entr" presetSubtype="0" decel="10000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p:stCondLst>
                              <p:cond delay="3000"/>
                            </p:stCondLst>
                            <p:childTnLst>
                              <p:par>
                                <p:cTn id="21" presetID="6"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857224" y="4357694"/>
            <a:ext cx="7215238" cy="1643074"/>
          </a:xfrm>
        </p:spPr>
        <p:txBody>
          <a:bodyPr>
            <a:noAutofit/>
          </a:bodyPr>
          <a:lstStyle/>
          <a:p>
            <a:r>
              <a:rPr lang="ru-RU" sz="1800" dirty="0" smtClean="0">
                <a:latin typeface="Times New Roman" pitchFamily="18" charset="0"/>
                <a:cs typeface="Times New Roman" pitchFamily="18" charset="0"/>
              </a:rPr>
              <a:t>    В. И Даль колесил по России, менял профессии, изучал ремёсла - и всё время чутко прислушивался к речи разных людей, с которыми встречался.</a:t>
            </a:r>
          </a:p>
          <a:p>
            <a:r>
              <a:rPr lang="ru-RU" sz="1800" dirty="0" smtClean="0">
                <a:latin typeface="Times New Roman" pitchFamily="18" charset="0"/>
                <a:cs typeface="Times New Roman" pitchFamily="18" charset="0"/>
              </a:rPr>
              <a:t>    Запасы Даля росли не по дням, а по часам. Но пока всё это пряталось у него в тетрадках, бесценное сокровище принадлежало ему одному. А Владимир Иванович хотел отдать его всем, сберечь для всех живой язык народа. </a:t>
            </a:r>
            <a:endParaRPr lang="ru-RU" sz="1800" dirty="0">
              <a:latin typeface="Times New Roman" pitchFamily="18" charset="0"/>
              <a:cs typeface="Times New Roman" pitchFamily="18" charset="0"/>
            </a:endParaRPr>
          </a:p>
        </p:txBody>
      </p:sp>
      <p:pic>
        <p:nvPicPr>
          <p:cNvPr id="5" name="Содержимое 4" descr="ямщик.jpg"/>
          <p:cNvPicPr>
            <a:picLocks noGrp="1" noChangeAspect="1"/>
          </p:cNvPicPr>
          <p:nvPr>
            <p:ph sz="half" idx="1"/>
          </p:nvPr>
        </p:nvPicPr>
        <p:blipFill>
          <a:blip r:embed="rId2" cstate="print"/>
          <a:stretch>
            <a:fillRect/>
          </a:stretch>
        </p:blipFill>
        <p:spPr>
          <a:xfrm>
            <a:off x="2214546" y="714356"/>
            <a:ext cx="4286280" cy="31542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Admin\Рабочий стол\работа\посл1.jpg"/>
          <p:cNvPicPr>
            <a:picLocks noChangeAspect="1" noChangeArrowheads="1"/>
          </p:cNvPicPr>
          <p:nvPr/>
        </p:nvPicPr>
        <p:blipFill>
          <a:blip r:embed="rId2" cstate="print"/>
          <a:srcRect/>
          <a:stretch>
            <a:fillRect/>
          </a:stretch>
        </p:blipFill>
        <p:spPr bwMode="auto">
          <a:xfrm>
            <a:off x="7358082" y="4286256"/>
            <a:ext cx="1617057" cy="2333613"/>
          </a:xfrm>
          <a:prstGeom prst="rect">
            <a:avLst/>
          </a:prstGeom>
          <a:noFill/>
        </p:spPr>
      </p:pic>
      <p:pic>
        <p:nvPicPr>
          <p:cNvPr id="4" name="Содержимое 3"/>
          <p:cNvPicPr>
            <a:picLocks noGrp="1"/>
          </p:cNvPicPr>
          <p:nvPr>
            <p:ph idx="1"/>
          </p:nvPr>
        </p:nvPicPr>
        <p:blipFill>
          <a:blip r:embed="rId3" cstate="print"/>
          <a:srcRect/>
          <a:stretch>
            <a:fillRect/>
          </a:stretch>
        </p:blipFill>
        <p:spPr bwMode="auto">
          <a:xfrm>
            <a:off x="500034" y="642918"/>
            <a:ext cx="2238374" cy="2881311"/>
          </a:xfrm>
          <a:prstGeom prst="rect">
            <a:avLst/>
          </a:prstGeom>
          <a:noFill/>
          <a:ln w="9525">
            <a:noFill/>
            <a:miter lim="800000"/>
            <a:headEnd/>
            <a:tailEnd/>
          </a:ln>
        </p:spPr>
      </p:pic>
      <p:pic>
        <p:nvPicPr>
          <p:cNvPr id="2051" name="Picture 3" descr="C:\Documents and Settings\Admin\Рабочий стол\работа\посл3.jpg"/>
          <p:cNvPicPr>
            <a:picLocks noChangeAspect="1" noChangeArrowheads="1"/>
          </p:cNvPicPr>
          <p:nvPr/>
        </p:nvPicPr>
        <p:blipFill>
          <a:blip r:embed="rId4" cstate="print"/>
          <a:srcRect/>
          <a:stretch>
            <a:fillRect/>
          </a:stretch>
        </p:blipFill>
        <p:spPr bwMode="auto">
          <a:xfrm>
            <a:off x="6072198" y="2357430"/>
            <a:ext cx="1531967" cy="2214578"/>
          </a:xfrm>
          <a:prstGeom prst="rect">
            <a:avLst/>
          </a:prstGeom>
          <a:noFill/>
        </p:spPr>
      </p:pic>
      <p:pic>
        <p:nvPicPr>
          <p:cNvPr id="2052" name="Picture 4" descr="C:\Documents and Settings\Admin\Рабочий стол\работа\посл2.jpg"/>
          <p:cNvPicPr>
            <a:picLocks noChangeAspect="1" noChangeArrowheads="1"/>
          </p:cNvPicPr>
          <p:nvPr/>
        </p:nvPicPr>
        <p:blipFill>
          <a:blip r:embed="rId5" cstate="print"/>
          <a:srcRect/>
          <a:stretch>
            <a:fillRect/>
          </a:stretch>
        </p:blipFill>
        <p:spPr bwMode="auto">
          <a:xfrm>
            <a:off x="7429520" y="642918"/>
            <a:ext cx="1542388" cy="2214578"/>
          </a:xfrm>
          <a:prstGeom prst="rect">
            <a:avLst/>
          </a:prstGeom>
          <a:noFill/>
        </p:spPr>
      </p:pic>
      <p:sp>
        <p:nvSpPr>
          <p:cNvPr id="7" name="TextBox 6"/>
          <p:cNvSpPr txBox="1"/>
          <p:nvPr/>
        </p:nvSpPr>
        <p:spPr>
          <a:xfrm>
            <a:off x="3286116" y="857232"/>
            <a:ext cx="3857652" cy="1815882"/>
          </a:xfrm>
          <a:prstGeom prst="rect">
            <a:avLst/>
          </a:prstGeom>
          <a:noFill/>
        </p:spPr>
        <p:txBody>
          <a:bodyPr wrap="square" rtlCol="0">
            <a:spAutoFit/>
          </a:bodyPr>
          <a:lstStyle/>
          <a:p>
            <a:r>
              <a:rPr lang="ru-RU" sz="1600" dirty="0" smtClean="0">
                <a:latin typeface="Times New Roman" pitchFamily="18" charset="0"/>
                <a:cs typeface="Times New Roman" pitchFamily="18" charset="0"/>
              </a:rPr>
              <a:t>    В 1859 году действительный статский советник В.И.Даль вышел в отставку и переехал в Москву. Здесь он подготовил к изданию свое </a:t>
            </a:r>
            <a:r>
              <a:rPr lang="ru-RU" sz="1600" dirty="0" err="1" smtClean="0">
                <a:latin typeface="Times New Roman" pitchFamily="18" charset="0"/>
                <a:cs typeface="Times New Roman" pitchFamily="18" charset="0"/>
              </a:rPr>
              <a:t>восьмитомное</a:t>
            </a:r>
            <a:r>
              <a:rPr lang="ru-RU" sz="1600" dirty="0" smtClean="0">
                <a:latin typeface="Times New Roman" pitchFamily="18" charset="0"/>
                <a:cs typeface="Times New Roman" pitchFamily="18" charset="0"/>
              </a:rPr>
              <a:t> собрание сочинений, а также сборник</a:t>
            </a:r>
          </a:p>
          <a:p>
            <a:r>
              <a:rPr lang="ru-RU" sz="1600" dirty="0" smtClean="0">
                <a:latin typeface="Times New Roman" pitchFamily="18" charset="0"/>
                <a:cs typeface="Times New Roman" pitchFamily="18" charset="0"/>
              </a:rPr>
              <a:t> «Пословицы </a:t>
            </a:r>
          </a:p>
          <a:p>
            <a:r>
              <a:rPr lang="ru-RU" sz="1600" dirty="0" smtClean="0">
                <a:latin typeface="Times New Roman" pitchFamily="18" charset="0"/>
                <a:cs typeface="Times New Roman" pitchFamily="18" charset="0"/>
              </a:rPr>
              <a:t>русского народа».</a:t>
            </a:r>
            <a:endParaRPr lang="ru-RU" sz="1600" dirty="0">
              <a:latin typeface="Times New Roman" pitchFamily="18" charset="0"/>
              <a:cs typeface="Times New Roman" pitchFamily="18" charset="0"/>
            </a:endParaRPr>
          </a:p>
        </p:txBody>
      </p:sp>
      <p:sp>
        <p:nvSpPr>
          <p:cNvPr id="8" name="TextBox 7"/>
          <p:cNvSpPr txBox="1"/>
          <p:nvPr/>
        </p:nvSpPr>
        <p:spPr>
          <a:xfrm>
            <a:off x="1000100" y="3786190"/>
            <a:ext cx="5143536" cy="2062103"/>
          </a:xfrm>
          <a:prstGeom prst="rect">
            <a:avLst/>
          </a:prstGeom>
          <a:noFill/>
        </p:spPr>
        <p:txBody>
          <a:bodyPr wrap="square" rtlCol="0">
            <a:spAutoFit/>
          </a:bodyPr>
          <a:lstStyle/>
          <a:p>
            <a:r>
              <a:rPr lang="ru-RU" sz="1600" dirty="0" smtClean="0">
                <a:latin typeface="Times New Roman" pitchFamily="18" charset="0"/>
                <a:cs typeface="Times New Roman" pitchFamily="18" charset="0"/>
              </a:rPr>
              <a:t>    В пословицах, опубликованных Далем, раскрываются моральные и этические идеалы русского человека, семейные и общественные отношения, бытовой уклад, черты характера. Старинные пословицы и поговорки продолжают жить и сейчас, применяются к современным событиям, характеризуют современных людей, воплощая великий творческий потенциал и вечную мудрость народа.</a:t>
            </a: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Текст 7"/>
          <p:cNvSpPr>
            <a:spLocks noGrp="1"/>
          </p:cNvSpPr>
          <p:nvPr>
            <p:ph type="body" idx="2"/>
          </p:nvPr>
        </p:nvSpPr>
        <p:spPr>
          <a:xfrm>
            <a:off x="428596" y="1142984"/>
            <a:ext cx="3008313" cy="4143404"/>
          </a:xfrm>
        </p:spPr>
        <p:txBody>
          <a:bodyPr>
            <a:noAutofit/>
          </a:bodyPr>
          <a:lstStyle/>
          <a:p>
            <a:r>
              <a:rPr lang="ru-RU" sz="2000" dirty="0" smtClean="0">
                <a:latin typeface="Times New Roman" pitchFamily="18" charset="0"/>
                <a:cs typeface="Times New Roman" pitchFamily="18" charset="0"/>
              </a:rPr>
              <a:t>    С 1859 года В.И.Даль жил в Москве, в особняке на Пресне. </a:t>
            </a:r>
          </a:p>
          <a:p>
            <a:pPr lvl="0">
              <a:buClr>
                <a:srgbClr val="0BD0D9"/>
              </a:buClr>
            </a:pPr>
            <a:r>
              <a:rPr lang="ru-RU" sz="2000" dirty="0">
                <a:solidFill>
                  <a:prstClr val="black"/>
                </a:solidFill>
                <a:latin typeface="Times New Roman" pitchFamily="18" charset="0"/>
                <a:cs typeface="Times New Roman" pitchFamily="18" charset="0"/>
              </a:rPr>
              <a:t>Дом Даля представляет собой старинный деревянный особняк, чудом сохранившийся во время пожара Москвы 1812 года. После смерти В. И. Даля в этом доме жил его сын Лев Владимирович Даль, академик архитектуры, принимавший участие в сооружении Храма Христа Спасителя.</a:t>
            </a:r>
          </a:p>
          <a:p>
            <a:endParaRPr lang="ru-RU" sz="2000" dirty="0">
              <a:latin typeface="Times New Roman" pitchFamily="18" charset="0"/>
              <a:cs typeface="Times New Roman" pitchFamily="18" charset="0"/>
            </a:endParaRPr>
          </a:p>
        </p:txBody>
      </p:sp>
      <p:pic>
        <p:nvPicPr>
          <p:cNvPr id="9" name="Содержимое 8" descr="2дом Даля.jpg"/>
          <p:cNvPicPr>
            <a:picLocks noGrp="1" noChangeAspect="1"/>
          </p:cNvPicPr>
          <p:nvPr>
            <p:ph sz="half" idx="1"/>
          </p:nvPr>
        </p:nvPicPr>
        <p:blipFill>
          <a:blip r:embed="rId2" cstate="print"/>
          <a:stretch>
            <a:fillRect/>
          </a:stretch>
        </p:blipFill>
        <p:spPr>
          <a:xfrm>
            <a:off x="3575050" y="1340768"/>
            <a:ext cx="5111750" cy="4302120"/>
          </a:xfrm>
        </p:spPr>
      </p:pic>
      <p:sp>
        <p:nvSpPr>
          <p:cNvPr id="4" name="TextBox 3"/>
          <p:cNvSpPr txBox="1"/>
          <p:nvPr/>
        </p:nvSpPr>
        <p:spPr>
          <a:xfrm>
            <a:off x="3131840" y="4929198"/>
            <a:ext cx="4320480" cy="646331"/>
          </a:xfrm>
          <a:prstGeom prst="rect">
            <a:avLst/>
          </a:prstGeom>
          <a:noFill/>
        </p:spPr>
        <p:txBody>
          <a:bodyPr wrap="square" rtlCol="0">
            <a:spAutoFit/>
          </a:bodyPr>
          <a:lstStyle/>
          <a:p>
            <a:pPr algn="ctr"/>
            <a:r>
              <a:rPr lang="ru-RU" dirty="0" smtClean="0">
                <a:solidFill>
                  <a:srgbClr val="C00000"/>
                </a:solidFill>
                <a:latin typeface="Times New Roman" pitchFamily="18" charset="0"/>
                <a:cs typeface="Times New Roman" pitchFamily="18" charset="0"/>
              </a:rPr>
              <a:t>Дом В.И.Даля на Пресне, ныне ул.Большая Грузинская</a:t>
            </a:r>
            <a:endParaRPr lang="ru-RU"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500034" y="908720"/>
            <a:ext cx="3757610" cy="4931691"/>
          </a:xfrm>
        </p:spPr>
        <p:txBody>
          <a:bodyPr>
            <a:noAutofit/>
          </a:bodyPr>
          <a:lstStyle/>
          <a:p>
            <a:r>
              <a:rPr lang="ru-RU" sz="1400" dirty="0" smtClean="0">
                <a:solidFill>
                  <a:schemeClr val="bg1"/>
                </a:solidFill>
                <a:latin typeface="Times New Roman" pitchFamily="18" charset="0"/>
                <a:cs typeface="Times New Roman" pitchFamily="18" charset="0"/>
              </a:rPr>
              <a:t>    </a:t>
            </a:r>
            <a:r>
              <a:rPr lang="ru-RU" sz="1600" dirty="0" smtClean="0">
                <a:latin typeface="Times New Roman" pitchFamily="18" charset="0"/>
                <a:cs typeface="Times New Roman" pitchFamily="18" charset="0"/>
              </a:rPr>
              <a:t>За год до своей смерти Владимир Иванович  получил свидетельства того, что его род по отцовской линии - отнюдь не датский, а чистейше русский.</a:t>
            </a:r>
          </a:p>
          <a:p>
            <a:r>
              <a:rPr lang="ru-RU" sz="1600" dirty="0" smtClean="0">
                <a:latin typeface="Times New Roman" pitchFamily="18" charset="0"/>
                <a:cs typeface="Times New Roman" pitchFamily="18" charset="0"/>
              </a:rPr>
              <a:t>    Оказывается, предки Даля, богатые старообрядцы, вынуждены были при царе Алексее Михайловиче бежать из России в Данию, спасаясь от религиозных гонений.</a:t>
            </a:r>
          </a:p>
          <a:p>
            <a:r>
              <a:rPr lang="ru-RU" sz="1600" dirty="0" smtClean="0">
                <a:latin typeface="Times New Roman" pitchFamily="18" charset="0"/>
                <a:cs typeface="Times New Roman" pitchFamily="18" charset="0"/>
              </a:rPr>
              <a:t>    Владимир Иванович с душевной радостью перешел из лютеранства в православие. Он и без того всю свою сознательную жизнь считал себя русским человеком, всю жизнь боролся с засильем чужеземных словес в нашем языке, был славянофилом почище иного славянина. И вот наконец наследовал родовое право отстаивать честь и достоинство нашей древней, великой речи.</a:t>
            </a:r>
          </a:p>
          <a:p>
            <a:r>
              <a:rPr lang="ru-RU" sz="1600" dirty="0" smtClean="0">
                <a:latin typeface="Times New Roman" pitchFamily="18" charset="0"/>
                <a:cs typeface="Times New Roman" pitchFamily="18" charset="0"/>
              </a:rPr>
              <a:t>    22 сентября 1872 года В.Даль скончался. Он похоронен в Москве на Ваганьковском кладбище.</a:t>
            </a:r>
            <a:endParaRPr lang="ru-RU" sz="1600" dirty="0">
              <a:latin typeface="Times New Roman" pitchFamily="18" charset="0"/>
              <a:cs typeface="Times New Roman" pitchFamily="18" charset="0"/>
            </a:endParaRPr>
          </a:p>
        </p:txBody>
      </p:sp>
      <p:pic>
        <p:nvPicPr>
          <p:cNvPr id="8" name="Содержимое 7" descr="мог.jpg"/>
          <p:cNvPicPr>
            <a:picLocks noGrp="1" noChangeAspect="1"/>
          </p:cNvPicPr>
          <p:nvPr>
            <p:ph sz="half" idx="1"/>
          </p:nvPr>
        </p:nvPicPr>
        <p:blipFill>
          <a:blip r:embed="rId2" cstate="print"/>
          <a:stretch>
            <a:fillRect/>
          </a:stretch>
        </p:blipFill>
        <p:spPr>
          <a:xfrm>
            <a:off x="4415353" y="1676400"/>
            <a:ext cx="3431144" cy="4572000"/>
          </a:xfrm>
        </p:spPr>
      </p:pic>
      <p:sp>
        <p:nvSpPr>
          <p:cNvPr id="6" name="TextBox 5"/>
          <p:cNvSpPr txBox="1"/>
          <p:nvPr/>
        </p:nvSpPr>
        <p:spPr>
          <a:xfrm>
            <a:off x="4929190" y="4929198"/>
            <a:ext cx="3714776" cy="646331"/>
          </a:xfrm>
          <a:prstGeom prst="rect">
            <a:avLst/>
          </a:prstGeom>
          <a:noFill/>
        </p:spPr>
        <p:txBody>
          <a:bodyPr wrap="square" rtlCol="0">
            <a:spAutoFit/>
          </a:bodyPr>
          <a:lstStyle/>
          <a:p>
            <a:pPr algn="ctr"/>
            <a:r>
              <a:rPr lang="ru-RU" dirty="0" smtClean="0">
                <a:solidFill>
                  <a:schemeClr val="bg1"/>
                </a:solidFill>
                <a:latin typeface="Times New Roman" pitchFamily="18" charset="0"/>
                <a:cs typeface="Times New Roman" pitchFamily="18" charset="0"/>
              </a:rPr>
              <a:t>Могила В.И.Даля, его жены и сына на Ваганьковском кладбище</a:t>
            </a:r>
            <a:endParaRPr lang="ru-RU"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4429125" y="1071546"/>
            <a:ext cx="4000528" cy="4000528"/>
          </a:xfrm>
        </p:spPr>
        <p:txBody>
          <a:bodyPr>
            <a:noAutofit/>
          </a:bodyPr>
          <a:lstStyle/>
          <a:p>
            <a:r>
              <a:rPr lang="ru-RU" sz="2400" dirty="0" smtClean="0">
                <a:solidFill>
                  <a:schemeClr val="tx1"/>
                </a:solidFill>
                <a:latin typeface="Times New Roman" pitchFamily="18" charset="0"/>
                <a:cs typeface="Times New Roman" pitchFamily="18" charset="0"/>
              </a:rPr>
              <a:t>Что значит В.И.Даль в наши дни? В чём притягательная сила его личности и таланта? В.И.Даль дорог и необходим нам и как автор уникального словаря, какого нет ни у одного из славянских народов, и как человек, совершивший созданием этого словаря научный и патриотический подвиг. </a:t>
            </a:r>
            <a:endParaRPr lang="ru-RU" sz="2400" dirty="0">
              <a:solidFill>
                <a:schemeClr val="tx1"/>
              </a:solidFill>
              <a:latin typeface="Times New Roman" pitchFamily="18" charset="0"/>
              <a:cs typeface="Times New Roman" pitchFamily="18" charset="0"/>
            </a:endParaRPr>
          </a:p>
        </p:txBody>
      </p:sp>
      <p:pic>
        <p:nvPicPr>
          <p:cNvPr id="6" name="Содержимое 5" descr="портрет Даля.jpg"/>
          <p:cNvPicPr>
            <a:picLocks noGrp="1" noChangeAspect="1"/>
          </p:cNvPicPr>
          <p:nvPr>
            <p:ph idx="4294967295"/>
          </p:nvPr>
        </p:nvPicPr>
        <p:blipFill>
          <a:blip r:embed="rId2" cstate="print"/>
          <a:stretch>
            <a:fillRect/>
          </a:stretch>
        </p:blipFill>
        <p:spPr>
          <a:xfrm>
            <a:off x="714348" y="1124744"/>
            <a:ext cx="3137572" cy="4248472"/>
          </a:xfrm>
          <a:ln>
            <a:noFill/>
          </a:ln>
          <a:effectLst>
            <a:outerShdw blurRad="225425" dist="50800" dir="5220000" algn="ctr">
              <a:srgbClr val="000000">
                <a:alpha val="33000"/>
              </a:srgbClr>
            </a:outerShdw>
          </a:effectLst>
          <a:scene3d>
            <a:camera prst="perspectiveRight"/>
            <a:lightRig rig="harsh" dir="t">
              <a:rot lat="0" lon="0" rev="3000000"/>
            </a:lightRig>
          </a:scene3d>
          <a:sp3d extrusionH="254000" contourW="19050">
            <a:bevelT w="82550" h="44450" prst="angle"/>
            <a:bevelB w="82550" h="44450" prst="angle"/>
            <a:contourClr>
              <a:srgbClr val="FFFFFF"/>
            </a:contourClr>
          </a:sp3d>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457200" y="908720"/>
            <a:ext cx="8229600" cy="5217443"/>
          </a:xfrm>
        </p:spPr>
        <p:txBody>
          <a:bodyPr>
            <a:normAutofit fontScale="92500" lnSpcReduction="10000"/>
          </a:bodyPr>
          <a:lstStyle/>
          <a:p>
            <a:pPr>
              <a:lnSpc>
                <a:spcPct val="80000"/>
              </a:lnSpc>
              <a:buFontTx/>
              <a:buNone/>
            </a:pPr>
            <a:r>
              <a:rPr lang="ru-RU" sz="2400" dirty="0"/>
              <a:t>	</a:t>
            </a:r>
          </a:p>
          <a:p>
            <a:pPr>
              <a:lnSpc>
                <a:spcPct val="80000"/>
              </a:lnSpc>
              <a:buFontTx/>
              <a:buNone/>
            </a:pPr>
            <a:r>
              <a:rPr lang="ru-RU" sz="2400" dirty="0">
                <a:solidFill>
                  <a:schemeClr val="bg1"/>
                </a:solidFill>
              </a:rPr>
              <a:t> </a:t>
            </a:r>
            <a:r>
              <a:rPr lang="ru-RU" sz="2400" dirty="0"/>
              <a:t>…</a:t>
            </a:r>
            <a:r>
              <a:rPr lang="ru-RU" sz="2400" dirty="0">
                <a:latin typeface="Times New Roman" pitchFamily="18" charset="0"/>
                <a:cs typeface="Times New Roman" pitchFamily="18" charset="0"/>
              </a:rPr>
              <a:t>Гаснет устная словесность,</a:t>
            </a:r>
          </a:p>
          <a:p>
            <a:pPr>
              <a:lnSpc>
                <a:spcPct val="80000"/>
              </a:lnSpc>
              <a:buFontTx/>
              <a:buNone/>
            </a:pPr>
            <a:r>
              <a:rPr lang="ru-RU" sz="2400" dirty="0">
                <a:latin typeface="Times New Roman" pitchFamily="18" charset="0"/>
                <a:cs typeface="Times New Roman" pitchFamily="18" charset="0"/>
              </a:rPr>
              <a:t>	Разговорная краса,</a:t>
            </a:r>
          </a:p>
          <a:p>
            <a:pPr>
              <a:lnSpc>
                <a:spcPct val="80000"/>
              </a:lnSpc>
              <a:buFontTx/>
              <a:buNone/>
            </a:pPr>
            <a:r>
              <a:rPr lang="ru-RU" sz="2400" dirty="0">
                <a:latin typeface="Times New Roman" pitchFamily="18" charset="0"/>
                <a:cs typeface="Times New Roman" pitchFamily="18" charset="0"/>
              </a:rPr>
              <a:t>	Отступают в неизвестность</a:t>
            </a:r>
          </a:p>
          <a:p>
            <a:pPr>
              <a:lnSpc>
                <a:spcPct val="80000"/>
              </a:lnSpc>
              <a:buFontTx/>
              <a:buNone/>
            </a:pPr>
            <a:r>
              <a:rPr lang="ru-RU" sz="2400" dirty="0">
                <a:latin typeface="Times New Roman" pitchFamily="18" charset="0"/>
                <a:cs typeface="Times New Roman" pitchFamily="18" charset="0"/>
              </a:rPr>
              <a:t>	Русской речи чудеса.</a:t>
            </a:r>
          </a:p>
          <a:p>
            <a:pPr>
              <a:lnSpc>
                <a:spcPct val="80000"/>
              </a:lnSpc>
              <a:buFontTx/>
              <a:buNone/>
            </a:pPr>
            <a:endParaRPr lang="ru-RU" sz="2400" dirty="0">
              <a:latin typeface="Times New Roman" pitchFamily="18" charset="0"/>
              <a:cs typeface="Times New Roman" pitchFamily="18" charset="0"/>
            </a:endParaRPr>
          </a:p>
          <a:p>
            <a:pPr>
              <a:lnSpc>
                <a:spcPct val="80000"/>
              </a:lnSpc>
              <a:buFontTx/>
              <a:buNone/>
            </a:pPr>
            <a:r>
              <a:rPr lang="ru-RU" sz="2400" dirty="0">
                <a:latin typeface="Times New Roman" pitchFamily="18" charset="0"/>
                <a:cs typeface="Times New Roman" pitchFamily="18" charset="0"/>
              </a:rPr>
              <a:t>	Сотни слов родных и метких,</a:t>
            </a:r>
          </a:p>
          <a:p>
            <a:pPr>
              <a:lnSpc>
                <a:spcPct val="80000"/>
              </a:lnSpc>
              <a:buFontTx/>
              <a:buNone/>
            </a:pPr>
            <a:r>
              <a:rPr lang="ru-RU" sz="2400" dirty="0">
                <a:latin typeface="Times New Roman" pitchFamily="18" charset="0"/>
                <a:cs typeface="Times New Roman" pitchFamily="18" charset="0"/>
              </a:rPr>
              <a:t>	Сникнув, голос потеряв,</a:t>
            </a:r>
          </a:p>
          <a:p>
            <a:pPr>
              <a:lnSpc>
                <a:spcPct val="80000"/>
              </a:lnSpc>
              <a:buFontTx/>
              <a:buNone/>
            </a:pPr>
            <a:r>
              <a:rPr lang="ru-RU" sz="2400" dirty="0">
                <a:latin typeface="Times New Roman" pitchFamily="18" charset="0"/>
                <a:cs typeface="Times New Roman" pitchFamily="18" charset="0"/>
              </a:rPr>
              <a:t>	Взаперти, как птицы в клетках,</a:t>
            </a:r>
          </a:p>
          <a:p>
            <a:pPr>
              <a:lnSpc>
                <a:spcPct val="80000"/>
              </a:lnSpc>
              <a:buFontTx/>
              <a:buNone/>
            </a:pPr>
            <a:r>
              <a:rPr lang="ru-RU" sz="2400" dirty="0">
                <a:latin typeface="Times New Roman" pitchFamily="18" charset="0"/>
                <a:cs typeface="Times New Roman" pitchFamily="18" charset="0"/>
              </a:rPr>
              <a:t>	Дремлют в толстых словарях.</a:t>
            </a:r>
          </a:p>
          <a:p>
            <a:pPr>
              <a:lnSpc>
                <a:spcPct val="80000"/>
              </a:lnSpc>
              <a:buFontTx/>
              <a:buNone/>
            </a:pPr>
            <a:endParaRPr lang="ru-RU" sz="2400" dirty="0">
              <a:latin typeface="Times New Roman" pitchFamily="18" charset="0"/>
              <a:cs typeface="Times New Roman" pitchFamily="18" charset="0"/>
            </a:endParaRPr>
          </a:p>
          <a:p>
            <a:pPr>
              <a:lnSpc>
                <a:spcPct val="80000"/>
              </a:lnSpc>
              <a:buFontTx/>
              <a:buNone/>
            </a:pPr>
            <a:r>
              <a:rPr lang="ru-RU" sz="2400" dirty="0">
                <a:latin typeface="Times New Roman" pitchFamily="18" charset="0"/>
                <a:cs typeface="Times New Roman" pitchFamily="18" charset="0"/>
              </a:rPr>
              <a:t>    Ты их выпусти оттуда,</a:t>
            </a:r>
          </a:p>
          <a:p>
            <a:pPr>
              <a:lnSpc>
                <a:spcPct val="80000"/>
              </a:lnSpc>
              <a:buFontTx/>
              <a:buNone/>
            </a:pPr>
            <a:r>
              <a:rPr lang="ru-RU" sz="2400" dirty="0">
                <a:latin typeface="Times New Roman" pitchFamily="18" charset="0"/>
                <a:cs typeface="Times New Roman" pitchFamily="18" charset="0"/>
              </a:rPr>
              <a:t>	В быт обыденный верни,</a:t>
            </a:r>
          </a:p>
          <a:p>
            <a:pPr>
              <a:lnSpc>
                <a:spcPct val="80000"/>
              </a:lnSpc>
              <a:buFontTx/>
              <a:buNone/>
            </a:pPr>
            <a:r>
              <a:rPr lang="ru-RU" sz="2400" dirty="0">
                <a:latin typeface="Times New Roman" pitchFamily="18" charset="0"/>
                <a:cs typeface="Times New Roman" pitchFamily="18" charset="0"/>
              </a:rPr>
              <a:t>	Чтобы речь – людское чудо – </a:t>
            </a:r>
          </a:p>
          <a:p>
            <a:pPr>
              <a:lnSpc>
                <a:spcPct val="80000"/>
              </a:lnSpc>
              <a:buFontTx/>
              <a:buNone/>
            </a:pPr>
            <a:r>
              <a:rPr lang="ru-RU" sz="2400" dirty="0">
                <a:latin typeface="Times New Roman" pitchFamily="18" charset="0"/>
                <a:cs typeface="Times New Roman" pitchFamily="18" charset="0"/>
              </a:rPr>
              <a:t>	Не скудела в наши дни.</a:t>
            </a:r>
          </a:p>
          <a:p>
            <a:pPr>
              <a:lnSpc>
                <a:spcPct val="80000"/>
              </a:lnSpc>
              <a:buFontTx/>
              <a:buNone/>
            </a:pPr>
            <a:r>
              <a:rPr lang="ru-RU" sz="2400" dirty="0">
                <a:latin typeface="Times New Roman" pitchFamily="18" charset="0"/>
                <a:cs typeface="Times New Roman" pitchFamily="18" charset="0"/>
              </a:rPr>
              <a:t>			В </a:t>
            </a:r>
            <a:r>
              <a:rPr lang="ru-RU" sz="2400" dirty="0" err="1">
                <a:latin typeface="Times New Roman" pitchFamily="18" charset="0"/>
                <a:cs typeface="Times New Roman" pitchFamily="18" charset="0"/>
              </a:rPr>
              <a:t>Шефнер</a:t>
            </a:r>
            <a:r>
              <a:rPr lang="ru-RU" sz="2400" dirty="0">
                <a:latin typeface="Times New Roman" pitchFamily="18" charset="0"/>
                <a:cs typeface="Times New Roman" pitchFamily="18" charset="0"/>
              </a:rPr>
              <a:t>	</a:t>
            </a:r>
          </a:p>
        </p:txBody>
      </p:sp>
      <p:pic>
        <p:nvPicPr>
          <p:cNvPr id="51204" name="Picture 4" descr="29"/>
          <p:cNvPicPr>
            <a:picLocks noChangeAspect="1" noChangeArrowheads="1"/>
          </p:cNvPicPr>
          <p:nvPr/>
        </p:nvPicPr>
        <p:blipFill>
          <a:blip r:embed="rId2" cstate="email"/>
          <a:srcRect/>
          <a:stretch>
            <a:fillRect/>
          </a:stretch>
        </p:blipFill>
        <p:spPr bwMode="auto">
          <a:xfrm>
            <a:off x="5410200" y="2971800"/>
            <a:ext cx="3236913" cy="3505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dahl"/>
          <p:cNvPicPr>
            <a:picLocks noChangeAspect="1" noChangeArrowheads="1"/>
          </p:cNvPicPr>
          <p:nvPr/>
        </p:nvPicPr>
        <p:blipFill>
          <a:blip r:embed="rId2" cstate="email"/>
          <a:srcRect/>
          <a:stretch>
            <a:fillRect/>
          </a:stretch>
        </p:blipFill>
        <p:spPr bwMode="auto">
          <a:xfrm>
            <a:off x="2667000" y="228600"/>
            <a:ext cx="3640138" cy="4772036"/>
          </a:xfrm>
          <a:prstGeom prst="rect">
            <a:avLst/>
          </a:prstGeom>
          <a:noFill/>
        </p:spPr>
      </p:pic>
      <p:sp>
        <p:nvSpPr>
          <p:cNvPr id="5127" name="Rectangle 7"/>
          <p:cNvSpPr>
            <a:spLocks noGrp="1" noChangeArrowheads="1"/>
          </p:cNvSpPr>
          <p:nvPr>
            <p:ph idx="1"/>
          </p:nvPr>
        </p:nvSpPr>
        <p:spPr>
          <a:xfrm>
            <a:off x="428596" y="4786322"/>
            <a:ext cx="8229600" cy="1714512"/>
          </a:xfrm>
          <a:noFill/>
          <a:ln/>
        </p:spPr>
        <p:txBody>
          <a:bodyPr/>
          <a:lstStyle/>
          <a:p>
            <a:pPr algn="ctr">
              <a:lnSpc>
                <a:spcPct val="90000"/>
              </a:lnSpc>
              <a:buFontTx/>
              <a:buNone/>
            </a:pPr>
            <a:r>
              <a:rPr lang="ru-RU" sz="2400" b="1" dirty="0">
                <a:latin typeface="Times New Roman" pitchFamily="18" charset="0"/>
                <a:cs typeface="Times New Roman" pitchFamily="18" charset="0"/>
              </a:rPr>
              <a:t>22 ноября -это день рождения Владимира Ивановича Даля (1801 - 1872), создателя</a:t>
            </a:r>
          </a:p>
          <a:p>
            <a:pPr algn="ctr">
              <a:lnSpc>
                <a:spcPct val="90000"/>
              </a:lnSpc>
              <a:buFontTx/>
              <a:buNone/>
            </a:pPr>
            <a:r>
              <a:rPr lang="ru-RU" sz="2400" b="1" dirty="0">
                <a:latin typeface="Times New Roman" pitchFamily="18" charset="0"/>
                <a:cs typeface="Times New Roman" pitchFamily="18" charset="0"/>
              </a:rPr>
              <a:t>"Толкового словаря живого великорусского языка</a:t>
            </a:r>
            <a:r>
              <a:rPr lang="ru-RU" sz="2400" b="1" dirty="0">
                <a:solidFill>
                  <a:schemeClr val="bg1"/>
                </a:solidFill>
                <a:latin typeface="Times New Roman" pitchFamily="18" charset="0"/>
                <a:cs typeface="Times New Roman" pitchFamily="18" charset="0"/>
              </a:rPr>
              <a:t>"</a:t>
            </a:r>
            <a:endParaRPr lang="ru-RU" sz="2400" dirty="0">
              <a:solidFill>
                <a:schemeClr val="bg1"/>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wedge">
                                      <p:cBhvr>
                                        <p:cTn id="7" dur="2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n089_kristian_dalj.jpg"/>
          <p:cNvPicPr>
            <a:picLocks noChangeAspect="1"/>
          </p:cNvPicPr>
          <p:nvPr/>
        </p:nvPicPr>
        <p:blipFill>
          <a:blip r:embed="rId3"/>
          <a:stretch>
            <a:fillRect/>
          </a:stretch>
        </p:blipFill>
        <p:spPr>
          <a:xfrm>
            <a:off x="1187624" y="2132856"/>
            <a:ext cx="2095277" cy="2901958"/>
          </a:xfrm>
          <a:prstGeom prst="rect">
            <a:avLst/>
          </a:prstGeom>
        </p:spPr>
      </p:pic>
      <p:pic>
        <p:nvPicPr>
          <p:cNvPr id="5" name="Рисунок 4" descr="0007.jpg"/>
          <p:cNvPicPr>
            <a:picLocks noChangeAspect="1"/>
          </p:cNvPicPr>
          <p:nvPr/>
        </p:nvPicPr>
        <p:blipFill>
          <a:blip r:embed="rId4" cstate="print"/>
          <a:stretch>
            <a:fillRect/>
          </a:stretch>
        </p:blipFill>
        <p:spPr>
          <a:xfrm>
            <a:off x="0" y="980728"/>
            <a:ext cx="8572500" cy="5877272"/>
          </a:xfrm>
          <a:prstGeom prst="rect">
            <a:avLst/>
          </a:prstGeom>
        </p:spPr>
      </p:pic>
      <p:sp>
        <p:nvSpPr>
          <p:cNvPr id="3" name="TextBox 2"/>
          <p:cNvSpPr txBox="1"/>
          <p:nvPr/>
        </p:nvSpPr>
        <p:spPr>
          <a:xfrm>
            <a:off x="4067944" y="1071547"/>
            <a:ext cx="4176464" cy="5663089"/>
          </a:xfrm>
          <a:prstGeom prst="rect">
            <a:avLst/>
          </a:prstGeom>
          <a:noFill/>
        </p:spPr>
        <p:txBody>
          <a:bodyPr wrap="square" rtlCol="0">
            <a:spAutoFit/>
          </a:bodyPr>
          <a:lstStyle/>
          <a:p>
            <a:r>
              <a:rPr lang="ru-RU" sz="1300" dirty="0" smtClean="0">
                <a:latin typeface="Times New Roman" pitchFamily="18" charset="0"/>
                <a:cs typeface="Times New Roman" pitchFamily="18" charset="0"/>
              </a:rPr>
              <a:t>Отец его, </a:t>
            </a:r>
            <a:r>
              <a:rPr lang="ru-RU" sz="1300" b="1" dirty="0" smtClean="0">
                <a:latin typeface="Times New Roman" pitchFamily="18" charset="0"/>
                <a:cs typeface="Times New Roman" pitchFamily="18" charset="0"/>
              </a:rPr>
              <a:t>Иван Матвеевич Даль </a:t>
            </a:r>
            <a:r>
              <a:rPr lang="ru-RU" sz="1300" dirty="0" smtClean="0">
                <a:latin typeface="Times New Roman" pitchFamily="18" charset="0"/>
                <a:cs typeface="Times New Roman" pitchFamily="18" charset="0"/>
              </a:rPr>
              <a:t>(от рождения носивший имя Иоганн Христиан), был выходцем из Дании, «из датских офицерских детей». Это был многосторонне образованный лингвист, медик и богослов. </a:t>
            </a:r>
          </a:p>
          <a:p>
            <a:endParaRPr lang="ru-RU" sz="8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Иоганну </a:t>
            </a:r>
            <a:r>
              <a:rPr lang="ru-RU" sz="1300" dirty="0" err="1" smtClean="0">
                <a:latin typeface="Times New Roman" pitchFamily="18" charset="0"/>
                <a:cs typeface="Times New Roman" pitchFamily="18" charset="0"/>
              </a:rPr>
              <a:t>Христиану</a:t>
            </a:r>
            <a:r>
              <a:rPr lang="ru-RU" sz="1300" dirty="0" smtClean="0">
                <a:latin typeface="Times New Roman" pitchFamily="18" charset="0"/>
                <a:cs typeface="Times New Roman" pitchFamily="18" charset="0"/>
              </a:rPr>
              <a:t> Далю было немногим более двадцати, когда Екатерина Вторая, прослышавшая об учёности и «</a:t>
            </a:r>
            <a:r>
              <a:rPr lang="ru-RU" sz="1300" dirty="0" err="1" smtClean="0">
                <a:latin typeface="Times New Roman" pitchFamily="18" charset="0"/>
                <a:cs typeface="Times New Roman" pitchFamily="18" charset="0"/>
              </a:rPr>
              <a:t>многоязычии</a:t>
            </a:r>
            <a:r>
              <a:rPr lang="ru-RU" sz="1300" dirty="0" smtClean="0">
                <a:latin typeface="Times New Roman" pitchFamily="18" charset="0"/>
                <a:cs typeface="Times New Roman" pitchFamily="18" charset="0"/>
              </a:rPr>
              <a:t>» юноши, «выписала» его к себе и определила придворным библиотекарем.</a:t>
            </a:r>
          </a:p>
          <a:p>
            <a:endParaRPr lang="ru-RU" sz="800" dirty="0" smtClean="0">
              <a:latin typeface="Times New Roman" pitchFamily="18" charset="0"/>
              <a:cs typeface="Times New Roman" pitchFamily="18" charset="0"/>
            </a:endParaRPr>
          </a:p>
          <a:p>
            <a:pPr lvl="0"/>
            <a:r>
              <a:rPr lang="ru-RU" sz="1300" dirty="0" smtClean="0">
                <a:latin typeface="Times New Roman" pitchFamily="18" charset="0"/>
                <a:ea typeface="Times New Roman" pitchFamily="18" charset="0"/>
                <a:cs typeface="Times New Roman" pitchFamily="18" charset="0"/>
              </a:rPr>
              <a:t>Прослужив некоторое время библиотекарем при дворе, Даль-отец покинул Россию, окончил в Германии медицинский факультет и вновь возвратился в Петербург — уже врачом:  8 марта 1792 года «удостоен управлять </a:t>
            </a:r>
            <a:r>
              <a:rPr lang="ru-RU" sz="1300" dirty="0" err="1" smtClean="0">
                <a:latin typeface="Times New Roman" pitchFamily="18" charset="0"/>
                <a:ea typeface="Times New Roman" pitchFamily="18" charset="0"/>
                <a:cs typeface="Times New Roman" pitchFamily="18" charset="0"/>
              </a:rPr>
              <a:t>медическую</a:t>
            </a:r>
            <a:r>
              <a:rPr lang="ru-RU" sz="1300" dirty="0" smtClean="0">
                <a:latin typeface="Times New Roman" pitchFamily="18" charset="0"/>
                <a:ea typeface="Times New Roman" pitchFamily="18" charset="0"/>
                <a:cs typeface="Times New Roman" pitchFamily="18" charset="0"/>
              </a:rPr>
              <a:t> практику».</a:t>
            </a:r>
          </a:p>
          <a:p>
            <a:pPr lvl="0"/>
            <a:endParaRPr lang="ru-RU" sz="800"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Владимир вспоминал о «нравственных правилах», которые «умел вкоренить» в него отец: </a:t>
            </a:r>
          </a:p>
          <a:p>
            <a:r>
              <a:rPr lang="ru-RU" sz="1300" i="1" dirty="0" smtClean="0">
                <a:latin typeface="Times New Roman" pitchFamily="18" charset="0"/>
                <a:cs typeface="Times New Roman" pitchFamily="18" charset="0"/>
              </a:rPr>
              <a:t>«Видя человека такого ума, учёности и силы воли, как он, </a:t>
            </a:r>
          </a:p>
          <a:p>
            <a:r>
              <a:rPr lang="ru-RU" sz="1300" i="1" dirty="0" smtClean="0">
                <a:latin typeface="Times New Roman" pitchFamily="18" charset="0"/>
                <a:cs typeface="Times New Roman" pitchFamily="18" charset="0"/>
              </a:rPr>
              <a:t>невольно навсегда подчиняешься его убеждениям».  </a:t>
            </a:r>
          </a:p>
          <a:p>
            <a:endParaRPr lang="ru-RU" sz="1300" i="1" dirty="0" smtClean="0">
              <a:latin typeface="Times New Roman" pitchFamily="18" charset="0"/>
              <a:cs typeface="Times New Roman" pitchFamily="18" charset="0"/>
            </a:endParaRPr>
          </a:p>
          <a:p>
            <a:r>
              <a:rPr lang="ru-RU" sz="1300" dirty="0" smtClean="0">
                <a:latin typeface="Times New Roman" pitchFamily="18" charset="0"/>
                <a:cs typeface="Times New Roman" pitchFamily="18" charset="0"/>
              </a:rPr>
              <a:t>В  1814 году Иван Матвеевич, старший лекарь Черноморского флота, получил  дворянство  и  право на обучение своих детей в Петербургском морском кадетском корпусе за казённый счёт.</a:t>
            </a:r>
          </a:p>
          <a:p>
            <a:endParaRPr lang="ru-RU" sz="1300" dirty="0" smtClean="0">
              <a:cs typeface="Arial" pitchFamily="34" charset="0"/>
            </a:endParaRPr>
          </a:p>
          <a:p>
            <a:endParaRPr lang="ru-RU" sz="1300" dirty="0" smtClean="0"/>
          </a:p>
        </p:txBody>
      </p:sp>
      <p:sp>
        <p:nvSpPr>
          <p:cNvPr id="7" name="TextBox 6"/>
          <p:cNvSpPr txBox="1"/>
          <p:nvPr/>
        </p:nvSpPr>
        <p:spPr>
          <a:xfrm>
            <a:off x="5868144" y="5877272"/>
            <a:ext cx="2808312" cy="307777"/>
          </a:xfrm>
          <a:prstGeom prst="rect">
            <a:avLst/>
          </a:prstGeom>
          <a:noFill/>
        </p:spPr>
        <p:txBody>
          <a:bodyPr wrap="square" rtlCol="0">
            <a:spAutoFit/>
          </a:bodyPr>
          <a:lstStyle/>
          <a:p>
            <a:r>
              <a:rPr lang="ru-RU" sz="1400" dirty="0" smtClean="0">
                <a:solidFill>
                  <a:schemeClr val="bg1"/>
                </a:solidFill>
              </a:rPr>
              <a:t>В библиотеке Екатерины </a:t>
            </a:r>
            <a:r>
              <a:rPr lang="en-US" sz="1400" dirty="0" smtClean="0">
                <a:solidFill>
                  <a:schemeClr val="bg1"/>
                </a:solidFill>
              </a:rPr>
              <a:t>II</a:t>
            </a:r>
            <a:endParaRPr lang="ru-RU" sz="1400" dirty="0">
              <a:solidFill>
                <a:schemeClr val="bg1"/>
              </a:solidFill>
            </a:endParaRPr>
          </a:p>
        </p:txBody>
      </p:sp>
      <p:sp>
        <p:nvSpPr>
          <p:cNvPr id="8" name="Номер слайда 7"/>
          <p:cNvSpPr>
            <a:spLocks noGrp="1"/>
          </p:cNvSpPr>
          <p:nvPr>
            <p:ph type="sldNum" sz="quarter" idx="12"/>
          </p:nvPr>
        </p:nvSpPr>
        <p:spPr/>
        <p:txBody>
          <a:bodyPr/>
          <a:lstStyle/>
          <a:p>
            <a:fld id="{E855811C-E140-406B-8760-E2B474EDEA2D}" type="slidenum">
              <a:rPr lang="ru-RU" smtClean="0"/>
              <a:pPr/>
              <a:t>3</a:t>
            </a:fld>
            <a:endParaRPr lang="ru-RU"/>
          </a:p>
        </p:txBody>
      </p:sp>
      <p:pic>
        <p:nvPicPr>
          <p:cNvPr id="11" name="Рисунок 10" descr="n089_kristian_dalj.jpg"/>
          <p:cNvPicPr>
            <a:picLocks noChangeAspect="1"/>
          </p:cNvPicPr>
          <p:nvPr/>
        </p:nvPicPr>
        <p:blipFill>
          <a:blip r:embed="rId3"/>
          <a:stretch>
            <a:fillRect/>
          </a:stretch>
        </p:blipFill>
        <p:spPr>
          <a:xfrm>
            <a:off x="1340024" y="2285256"/>
            <a:ext cx="2095277" cy="290195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0007.jpg"/>
          <p:cNvPicPr>
            <a:picLocks noChangeAspect="1"/>
          </p:cNvPicPr>
          <p:nvPr/>
        </p:nvPicPr>
        <p:blipFill>
          <a:blip r:embed="rId3" cstate="print"/>
          <a:stretch>
            <a:fillRect/>
          </a:stretch>
        </p:blipFill>
        <p:spPr>
          <a:xfrm>
            <a:off x="0" y="980728"/>
            <a:ext cx="8572500" cy="5877272"/>
          </a:xfrm>
          <a:prstGeom prst="rect">
            <a:avLst/>
          </a:prstGeom>
        </p:spPr>
      </p:pic>
      <p:sp>
        <p:nvSpPr>
          <p:cNvPr id="3" name="TextBox 2"/>
          <p:cNvSpPr txBox="1"/>
          <p:nvPr/>
        </p:nvSpPr>
        <p:spPr>
          <a:xfrm>
            <a:off x="4788024" y="3212976"/>
            <a:ext cx="4032448" cy="2939266"/>
          </a:xfrm>
          <a:prstGeom prst="rect">
            <a:avLst/>
          </a:prstGeom>
          <a:noFill/>
        </p:spPr>
        <p:txBody>
          <a:bodyPr wrap="square" rtlCol="0">
            <a:spAutoFit/>
          </a:bodyPr>
          <a:lstStyle/>
          <a:p>
            <a:pPr algn="just"/>
            <a:r>
              <a:rPr lang="ru-RU" sz="1300" dirty="0" smtClean="0">
                <a:latin typeface="Times New Roman" pitchFamily="18" charset="0"/>
                <a:cs typeface="Times New Roman" pitchFamily="18" charset="0"/>
              </a:rPr>
              <a:t>Даль вспоминал перед смертью: </a:t>
            </a:r>
            <a:r>
              <a:rPr lang="ru-RU" sz="1300" i="1" dirty="0" smtClean="0">
                <a:latin typeface="Times New Roman" pitchFamily="18" charset="0"/>
                <a:cs typeface="Times New Roman" pitchFamily="18" charset="0"/>
              </a:rPr>
              <a:t>«Мать разумным и мягким обращением своим,  а более всего примером, с самого детства поселила во мне нравственное начало».  </a:t>
            </a:r>
          </a:p>
          <a:p>
            <a:pPr algn="just"/>
            <a:endParaRPr lang="ru-RU" sz="800" dirty="0" smtClean="0">
              <a:latin typeface="Times New Roman" pitchFamily="18" charset="0"/>
              <a:cs typeface="Times New Roman" pitchFamily="18" charset="0"/>
            </a:endParaRPr>
          </a:p>
          <a:p>
            <a:pPr algn="just"/>
            <a:r>
              <a:rPr lang="ru-RU" sz="1300" dirty="0" smtClean="0">
                <a:latin typeface="Times New Roman" pitchFamily="18" charset="0"/>
                <a:cs typeface="Times New Roman" pitchFamily="18" charset="0"/>
              </a:rPr>
              <a:t>В характеристиках первых своих воспитателей — родителей — у Даля есть заметные оттенки:   мягкий нрав матери и сильная убежденность отца:  </a:t>
            </a:r>
          </a:p>
          <a:p>
            <a:pPr algn="just"/>
            <a:r>
              <a:rPr lang="ru-RU" sz="1300" i="1" dirty="0" smtClean="0">
                <a:latin typeface="Times New Roman" pitchFamily="18" charset="0"/>
                <a:cs typeface="Times New Roman" pitchFamily="18" charset="0"/>
              </a:rPr>
              <a:t>«отец при каждом случае напоминал нам, что мы — </a:t>
            </a:r>
          </a:p>
          <a:p>
            <a:pPr algn="just"/>
            <a:r>
              <a:rPr lang="ru-RU" sz="1300" i="1" dirty="0" smtClean="0">
                <a:latin typeface="Times New Roman" pitchFamily="18" charset="0"/>
                <a:cs typeface="Times New Roman" pitchFamily="18" charset="0"/>
              </a:rPr>
              <a:t>русские»;   </a:t>
            </a:r>
            <a:r>
              <a:rPr lang="ru-RU" sz="1300" dirty="0" smtClean="0">
                <a:latin typeface="Times New Roman" pitchFamily="18" charset="0"/>
                <a:cs typeface="Times New Roman" pitchFamily="18" charset="0"/>
              </a:rPr>
              <a:t>дома говорили только по-русски. </a:t>
            </a:r>
          </a:p>
          <a:p>
            <a:pPr algn="just"/>
            <a:endParaRPr lang="ru-RU" sz="800" dirty="0" smtClean="0">
              <a:latin typeface="Times New Roman" pitchFamily="18" charset="0"/>
              <a:cs typeface="Times New Roman" pitchFamily="18" charset="0"/>
            </a:endParaRPr>
          </a:p>
          <a:p>
            <a:pPr algn="just"/>
            <a:r>
              <a:rPr lang="ru-RU" sz="1300" dirty="0" smtClean="0">
                <a:latin typeface="Times New Roman" pitchFamily="18" charset="0"/>
                <a:cs typeface="Times New Roman" pitchFamily="18" charset="0"/>
              </a:rPr>
              <a:t>Древние и новые языки, которыми владел отец, </a:t>
            </a:r>
          </a:p>
          <a:p>
            <a:pPr algn="just"/>
            <a:r>
              <a:rPr lang="ru-RU" sz="1300" dirty="0" smtClean="0">
                <a:latin typeface="Times New Roman" pitchFamily="18" charset="0"/>
                <a:cs typeface="Times New Roman" pitchFamily="18" charset="0"/>
              </a:rPr>
              <a:t>пять языков, на которых говорила мать, — всё это </a:t>
            </a:r>
          </a:p>
          <a:p>
            <a:pPr algn="just"/>
            <a:r>
              <a:rPr lang="ru-RU" sz="1300" dirty="0" smtClean="0">
                <a:latin typeface="Times New Roman" pitchFamily="18" charset="0"/>
                <a:cs typeface="Times New Roman" pitchFamily="18" charset="0"/>
              </a:rPr>
              <a:t>не могло не рождать в ребёнке-Дале острого «чувства </a:t>
            </a:r>
          </a:p>
          <a:p>
            <a:pPr algn="just"/>
            <a:r>
              <a:rPr lang="ru-RU" sz="1300" dirty="0" smtClean="0">
                <a:latin typeface="Times New Roman" pitchFamily="18" charset="0"/>
                <a:cs typeface="Times New Roman" pitchFamily="18" charset="0"/>
              </a:rPr>
              <a:t>языка».</a:t>
            </a:r>
          </a:p>
        </p:txBody>
      </p:sp>
      <p:pic>
        <p:nvPicPr>
          <p:cNvPr id="8" name="Рисунок 7" descr="mama.jpg"/>
          <p:cNvPicPr>
            <a:picLocks noChangeAspect="1"/>
          </p:cNvPicPr>
          <p:nvPr/>
        </p:nvPicPr>
        <p:blipFill>
          <a:blip r:embed="rId4" cstate="print">
            <a:duotone>
              <a:prstClr val="black"/>
              <a:srgbClr val="D9C3A5">
                <a:tint val="50000"/>
                <a:satMod val="180000"/>
              </a:srgbClr>
            </a:duotone>
          </a:blip>
          <a:srcRect l="11416" t="17010" r="12478" b="12116"/>
          <a:stretch>
            <a:fillRect/>
          </a:stretch>
        </p:blipFill>
        <p:spPr>
          <a:xfrm>
            <a:off x="6876256" y="1052736"/>
            <a:ext cx="1843405" cy="2160240"/>
          </a:xfrm>
          <a:prstGeom prst="ellipse">
            <a:avLst/>
          </a:prstGeom>
          <a:ln w="63500" cap="rnd">
            <a:solidFill>
              <a:schemeClr val="bg2">
                <a:lumMod val="9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9" name="Прямоугольник 8"/>
          <p:cNvSpPr/>
          <p:nvPr/>
        </p:nvSpPr>
        <p:spPr>
          <a:xfrm>
            <a:off x="539552" y="980728"/>
            <a:ext cx="5976664" cy="1615827"/>
          </a:xfrm>
          <a:prstGeom prst="rect">
            <a:avLst/>
          </a:prstGeom>
        </p:spPr>
        <p:txBody>
          <a:bodyPr wrap="square">
            <a:spAutoFit/>
          </a:bodyPr>
          <a:lstStyle/>
          <a:p>
            <a:pPr algn="just"/>
            <a:r>
              <a:rPr lang="ru-RU" sz="1300" dirty="0" smtClean="0">
                <a:latin typeface="Times New Roman" pitchFamily="18" charset="0"/>
                <a:cs typeface="Times New Roman" pitchFamily="18" charset="0"/>
              </a:rPr>
              <a:t>Мать Даля, </a:t>
            </a:r>
            <a:r>
              <a:rPr lang="ru-RU" sz="1300" b="1" dirty="0" smtClean="0">
                <a:latin typeface="Times New Roman" pitchFamily="18" charset="0"/>
                <a:cs typeface="Times New Roman" pitchFamily="18" charset="0"/>
              </a:rPr>
              <a:t>Мария Христофоровна (урожденная </a:t>
            </a:r>
            <a:r>
              <a:rPr lang="ru-RU" sz="1300" b="1" dirty="0" err="1" smtClean="0">
                <a:latin typeface="Times New Roman" pitchFamily="18" charset="0"/>
                <a:cs typeface="Times New Roman" pitchFamily="18" charset="0"/>
              </a:rPr>
              <a:t>Фрейтаг</a:t>
            </a:r>
            <a:r>
              <a:rPr lang="ru-RU" sz="1300" dirty="0" smtClean="0">
                <a:latin typeface="Times New Roman" pitchFamily="18" charset="0"/>
                <a:cs typeface="Times New Roman" pitchFamily="18" charset="0"/>
              </a:rPr>
              <a:t>),  тоже была хорошо образованна: свободно владела пятью языками, детей учила всему сама (только математику и рисование преподавали педагоги Штурманского училища), давала уроки и брала на дом воспитанниц. </a:t>
            </a:r>
          </a:p>
          <a:p>
            <a:pPr algn="just"/>
            <a:endParaRPr lang="ru-RU" sz="800" dirty="0" smtClean="0">
              <a:latin typeface="Times New Roman" pitchFamily="18" charset="0"/>
              <a:cs typeface="Times New Roman" pitchFamily="18" charset="0"/>
            </a:endParaRPr>
          </a:p>
          <a:p>
            <a:pPr algn="just"/>
            <a:r>
              <a:rPr lang="ru-RU" sz="1300" dirty="0" smtClean="0">
                <a:latin typeface="Times New Roman" pitchFamily="18" charset="0"/>
                <a:cs typeface="Times New Roman" pitchFamily="18" charset="0"/>
              </a:rPr>
              <a:t>Позже, овдовев и перебравшись на жительство в Дерпт, она зарабатывала репетиторством среди студентов университета. Была музыкальна, обладала «голосом европейской певицы», играла на фортепьяно.</a:t>
            </a:r>
          </a:p>
        </p:txBody>
      </p:sp>
      <p:pic>
        <p:nvPicPr>
          <p:cNvPr id="6" name="Рисунок 5" descr="01030.jpg"/>
          <p:cNvPicPr>
            <a:picLocks noChangeAspect="1"/>
          </p:cNvPicPr>
          <p:nvPr/>
        </p:nvPicPr>
        <p:blipFill>
          <a:blip r:embed="rId5" cstate="print"/>
          <a:stretch>
            <a:fillRect/>
          </a:stretch>
        </p:blipFill>
        <p:spPr>
          <a:xfrm>
            <a:off x="395536" y="2924944"/>
            <a:ext cx="4020894" cy="3024336"/>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Box 6"/>
          <p:cNvSpPr txBox="1"/>
          <p:nvPr/>
        </p:nvSpPr>
        <p:spPr>
          <a:xfrm>
            <a:off x="611560" y="6021288"/>
            <a:ext cx="3528392" cy="276999"/>
          </a:xfrm>
          <a:prstGeom prst="rect">
            <a:avLst/>
          </a:prstGeom>
          <a:noFill/>
        </p:spPr>
        <p:txBody>
          <a:bodyPr wrap="square" rtlCol="0">
            <a:spAutoFit/>
          </a:bodyPr>
          <a:lstStyle/>
          <a:p>
            <a:pPr algn="ctr"/>
            <a:r>
              <a:rPr lang="ru-RU" sz="1200" i="1" dirty="0" smtClean="0">
                <a:solidFill>
                  <a:schemeClr val="bg1"/>
                </a:solidFill>
              </a:rPr>
              <a:t>Старый Луганск. </a:t>
            </a:r>
            <a:r>
              <a:rPr lang="ru-RU" sz="1200" i="1" dirty="0" err="1" smtClean="0">
                <a:solidFill>
                  <a:schemeClr val="bg1"/>
                </a:solidFill>
              </a:rPr>
              <a:t>Старобазарная</a:t>
            </a:r>
            <a:r>
              <a:rPr lang="ru-RU" sz="1200" i="1" dirty="0" smtClean="0">
                <a:solidFill>
                  <a:schemeClr val="bg1"/>
                </a:solidFill>
              </a:rPr>
              <a:t> площадь</a:t>
            </a:r>
            <a:endParaRPr lang="ru-RU" sz="1200" i="1" dirty="0">
              <a:solidFill>
                <a:schemeClr val="bg1"/>
              </a:solidFill>
            </a:endParaRPr>
          </a:p>
        </p:txBody>
      </p:sp>
      <p:sp>
        <p:nvSpPr>
          <p:cNvPr id="10" name="Номер слайда 9"/>
          <p:cNvSpPr>
            <a:spLocks noGrp="1"/>
          </p:cNvSpPr>
          <p:nvPr>
            <p:ph type="sldNum" sz="quarter" idx="12"/>
          </p:nvPr>
        </p:nvSpPr>
        <p:spPr/>
        <p:txBody>
          <a:bodyPr/>
          <a:lstStyle/>
          <a:p>
            <a:fld id="{E855811C-E140-406B-8760-E2B474EDEA2D}" type="slidenum">
              <a:rPr lang="ru-RU" smtClean="0"/>
              <a:pPr/>
              <a:t>4</a:t>
            </a:fld>
            <a:endParaRPr lang="ru-RU"/>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1124744"/>
            <a:ext cx="4929223" cy="4804586"/>
          </a:xfrm>
        </p:spPr>
        <p:txBody>
          <a:bodyPr rtlCol="0">
            <a:normAutofit fontScale="70000" lnSpcReduction="20000"/>
          </a:bodyPr>
          <a:lstStyle/>
          <a:p>
            <a:pPr algn="just">
              <a:buNone/>
              <a:defRPr/>
            </a:pPr>
            <a:r>
              <a:rPr lang="ru-RU" dirty="0" smtClean="0">
                <a:latin typeface="Times New Roman" pitchFamily="18" charset="0"/>
                <a:cs typeface="Times New Roman" pitchFamily="18" charset="0"/>
              </a:rPr>
              <a:t>В 1814 году В.И.Даль поступает учиться  в Морской кадетский корпус в Петербурге. Именно здесь проявился у него интерес к русскому языку, он составил первый словарь, в который входило 34 слова кадетского жаргона. В 1819 году Даль поступил на службу морским офицером, сначала на Черноморский, а затем на Балтийский флот. В этом же году Владимир Даль записал свое первое заинтересовавшее слово “замолаживать”. Это слово произнес новгородский мужик, который вез Даля. Неоценимые пополнения для словаря приносили и военные походы. “Бывало, на дневке где - </a:t>
            </a:r>
            <a:r>
              <a:rPr lang="ru-RU" dirty="0" err="1" smtClean="0">
                <a:latin typeface="Times New Roman" pitchFamily="18" charset="0"/>
                <a:cs typeface="Times New Roman" pitchFamily="18" charset="0"/>
              </a:rPr>
              <a:t>нибудь</a:t>
            </a:r>
            <a:r>
              <a:rPr lang="ru-RU" dirty="0" smtClean="0">
                <a:latin typeface="Times New Roman" pitchFamily="18" charset="0"/>
                <a:cs typeface="Times New Roman" pitchFamily="18" charset="0"/>
              </a:rPr>
              <a:t> соберешь вокруг себя солдат из разных мест, да и начнешь расспрашивать, как такой-то предмет в той губернии зовется, как в другой, в третьей, взглянешь в книжечку, а там уж целая вереница областных речений”.</a:t>
            </a:r>
            <a:br>
              <a:rPr lang="ru-RU" dirty="0" smtClean="0">
                <a:latin typeface="Times New Roman" pitchFamily="18" charset="0"/>
                <a:cs typeface="Times New Roman" pitchFamily="18" charset="0"/>
              </a:rPr>
            </a:br>
            <a:endParaRPr lang="ru-RU" i="1" dirty="0" smtClean="0">
              <a:latin typeface="Times New Roman" pitchFamily="18" charset="0"/>
              <a:cs typeface="Times New Roman" pitchFamily="18" charset="0"/>
            </a:endParaRPr>
          </a:p>
          <a:p>
            <a:pPr fontAlgn="auto">
              <a:spcAft>
                <a:spcPts val="0"/>
              </a:spcAft>
              <a:buFont typeface="Arial" pitchFamily="34" charset="0"/>
              <a:buNone/>
              <a:defRPr/>
            </a:pPr>
            <a:endParaRPr lang="ru-RU" i="1" dirty="0"/>
          </a:p>
        </p:txBody>
      </p:sp>
      <p:sp>
        <p:nvSpPr>
          <p:cNvPr id="6148" name="TextBox 4"/>
          <p:cNvSpPr txBox="1">
            <a:spLocks noChangeArrowheads="1"/>
          </p:cNvSpPr>
          <p:nvPr/>
        </p:nvSpPr>
        <p:spPr bwMode="auto">
          <a:xfrm rot="10800000" flipV="1">
            <a:off x="6000760" y="5839852"/>
            <a:ext cx="2857490" cy="369332"/>
          </a:xfrm>
          <a:prstGeom prst="rect">
            <a:avLst/>
          </a:prstGeom>
          <a:noFill/>
          <a:ln w="9525">
            <a:noFill/>
            <a:miter lim="800000"/>
            <a:headEnd/>
            <a:tailEnd/>
          </a:ln>
        </p:spPr>
        <p:txBody>
          <a:bodyPr wrap="square">
            <a:spAutoFit/>
          </a:bodyPr>
          <a:lstStyle/>
          <a:p>
            <a:pPr algn="ctr">
              <a:spcBef>
                <a:spcPct val="50000"/>
              </a:spcBef>
            </a:pPr>
            <a:r>
              <a:rPr lang="ru-RU" b="1" dirty="0">
                <a:latin typeface="Times New Roman" pitchFamily="18" charset="0"/>
                <a:cs typeface="Times New Roman" pitchFamily="18" charset="0"/>
              </a:rPr>
              <a:t>Форма кадета с 1812 года</a:t>
            </a:r>
          </a:p>
        </p:txBody>
      </p:sp>
      <p:pic>
        <p:nvPicPr>
          <p:cNvPr id="5" name="Рисунок 4" descr="ФОРМА.jpg"/>
          <p:cNvPicPr>
            <a:picLocks noChangeAspect="1"/>
          </p:cNvPicPr>
          <p:nvPr/>
        </p:nvPicPr>
        <p:blipFill>
          <a:blip r:embed="rId2" cstate="print"/>
          <a:srcRect t="10794" b="5919"/>
          <a:stretch>
            <a:fillRect/>
          </a:stretch>
        </p:blipFill>
        <p:spPr>
          <a:xfrm>
            <a:off x="5715008" y="2852936"/>
            <a:ext cx="3087566" cy="3096344"/>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descr="6043054sh6.jpg"/>
          <p:cNvPicPr>
            <a:picLocks noChangeAspect="1"/>
          </p:cNvPicPr>
          <p:nvPr/>
        </p:nvPicPr>
        <p:blipFill>
          <a:blip r:embed="rId3" cstate="print"/>
          <a:stretch>
            <a:fillRect/>
          </a:stretch>
        </p:blipFill>
        <p:spPr>
          <a:xfrm>
            <a:off x="5357818" y="836712"/>
            <a:ext cx="3457917" cy="187220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23928" y="1646237"/>
            <a:ext cx="4762872" cy="4526280"/>
          </a:xfrm>
        </p:spPr>
        <p:txBody>
          <a:bodyPr>
            <a:normAutofit fontScale="92500" lnSpcReduction="20000"/>
          </a:bodyPr>
          <a:lstStyle/>
          <a:p>
            <a:r>
              <a:rPr lang="ru-RU" sz="2400" dirty="0" smtClean="0"/>
              <a:t>В 1826 году Даль меняет профессию и поступает на медицинский факультет Дерптского университета (ныне г.Тарту.) Именно здесь началась его дружба с выдающимся русским хирургом Н.И.Пироговым. Досрочно завершив образование, двадцатилетний хирург отправляется на русско-турецкую войну. Он не только оперирует солдат и офицеров, но и спасает гражданское население от эпидемии чумы.</a:t>
            </a:r>
            <a:br>
              <a:rPr lang="ru-RU" sz="2400" dirty="0" smtClean="0"/>
            </a:b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1600" y="1916832"/>
            <a:ext cx="2544862" cy="3168352"/>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779912" y="1686985"/>
            <a:ext cx="4834880" cy="4526280"/>
          </a:xfrm>
        </p:spPr>
        <p:txBody>
          <a:bodyPr>
            <a:normAutofit fontScale="92500" lnSpcReduction="20000"/>
          </a:bodyPr>
          <a:lstStyle/>
          <a:p>
            <a:r>
              <a:rPr lang="ru-RU" dirty="0" smtClean="0">
                <a:latin typeface="Times New Roman" pitchFamily="18" charset="0"/>
                <a:cs typeface="Times New Roman" pitchFamily="18" charset="0"/>
              </a:rPr>
              <a:t>К этому времени у Владимира Ивановича накопилось столько записей, что чемодан стал тесен, и командование выделило Далю вьючного верблюда для перевозки груза. Однажды верблюд пропал, попал в плен к неприятелю. Даль был грустен: “Я осиротел без своих записей”. Но, к счастью, через неделю казаки отбили верблюда и привели его в лагерь. С тех пор он не расставался с записями, постоянно пополняя их новыми словами. </a:t>
            </a:r>
            <a:endParaRPr lang="ru-RU" dirty="0">
              <a:latin typeface="Times New Roman" pitchFamily="18" charset="0"/>
              <a:cs typeface="Times New Roman"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55577" y="1700808"/>
            <a:ext cx="2718048" cy="371466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idx="2"/>
          </p:nvPr>
        </p:nvSpPr>
        <p:spPr>
          <a:xfrm>
            <a:off x="357158" y="714332"/>
            <a:ext cx="3571900" cy="6143668"/>
          </a:xfrm>
        </p:spPr>
        <p:txBody>
          <a:bodyPr>
            <a:normAutofit/>
          </a:bodyPr>
          <a:lstStyle/>
          <a:p>
            <a:r>
              <a:rPr lang="ru-RU" sz="1600" dirty="0" smtClean="0">
                <a:latin typeface="Times New Roman" pitchFamily="18" charset="0"/>
                <a:cs typeface="Times New Roman" pitchFamily="18" charset="0"/>
              </a:rPr>
              <a:t>    Начало литературной деятельности Даля относится к 1830 г. А прославили его как литератора «</a:t>
            </a:r>
            <a:r>
              <a:rPr lang="ru-RU" sz="1600" i="1" dirty="0" smtClean="0">
                <a:latin typeface="Times New Roman" pitchFamily="18" charset="0"/>
                <a:cs typeface="Times New Roman" pitchFamily="18" charset="0"/>
              </a:rPr>
              <a:t>Русские сказки из предания народного изустного на грамоту гражданскую переложенные, к быту житейскому приноровленные и поговорками ходячими разукрашенные Казаком Владимиром Луганским. Пяток первый</a:t>
            </a:r>
            <a:r>
              <a:rPr lang="ru-RU" sz="1600" dirty="0" smtClean="0">
                <a:latin typeface="Times New Roman" pitchFamily="18" charset="0"/>
                <a:cs typeface="Times New Roman" pitchFamily="18" charset="0"/>
              </a:rPr>
              <a:t>» (1832 год). Псевдоним «Казак Луганский» Владимир Даль взял в честь своей родины - Луганска. Сказочник ориентировался на простых слушателей, тех, кто поймет и сочувственно отнесется к его героям.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Народный колорит сказок был усилен Далем множеством пословиц, поговорок, метких образных словечек, введенных в текст сказок.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endParaRPr lang="ru-RU" sz="1600" dirty="0" smtClean="0">
              <a:latin typeface="Times New Roman" pitchFamily="18" charset="0"/>
              <a:cs typeface="Times New Roman" pitchFamily="18" charset="0"/>
            </a:endParaRPr>
          </a:p>
          <a:p>
            <a:endParaRPr lang="ru-RU" dirty="0" smtClean="0"/>
          </a:p>
          <a:p>
            <a:endParaRPr lang="ru-RU" dirty="0"/>
          </a:p>
        </p:txBody>
      </p:sp>
      <p:pic>
        <p:nvPicPr>
          <p:cNvPr id="7" name="Содержимое 6" descr="кн.jpg"/>
          <p:cNvPicPr>
            <a:picLocks noGrp="1" noChangeAspect="1"/>
          </p:cNvPicPr>
          <p:nvPr>
            <p:ph sz="half" idx="1"/>
          </p:nvPr>
        </p:nvPicPr>
        <p:blipFill>
          <a:blip r:embed="rId2" cstate="print"/>
          <a:stretch>
            <a:fillRect/>
          </a:stretch>
        </p:blipFill>
        <p:spPr>
          <a:xfrm>
            <a:off x="5286380" y="214290"/>
            <a:ext cx="2083325" cy="2754549"/>
          </a:xfrm>
        </p:spPr>
      </p:pic>
      <p:sp>
        <p:nvSpPr>
          <p:cNvPr id="6" name="TextBox 5"/>
          <p:cNvSpPr txBox="1"/>
          <p:nvPr/>
        </p:nvSpPr>
        <p:spPr>
          <a:xfrm>
            <a:off x="4214810" y="3214686"/>
            <a:ext cx="4357718" cy="2677656"/>
          </a:xfrm>
          <a:prstGeom prst="rect">
            <a:avLst/>
          </a:prstGeom>
          <a:noFill/>
        </p:spPr>
        <p:txBody>
          <a:bodyPr wrap="square" rtlCol="0">
            <a:spAutoFit/>
          </a:bodyPr>
          <a:lstStyle/>
          <a:p>
            <a:r>
              <a:rPr lang="ru-RU" sz="1400" b="1" i="1" dirty="0" smtClean="0">
                <a:latin typeface="Times New Roman" pitchFamily="18" charset="0"/>
                <a:cs typeface="Times New Roman" pitchFamily="18" charset="0"/>
              </a:rPr>
              <a:t>«Кто сказку мою слушать собирается, тот пусть на русские поговорки не прогневается,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языка доморощенного не пугается;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у меня сказочник в лаптях;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по паркетам не </a:t>
            </a:r>
            <a:r>
              <a:rPr lang="ru-RU" sz="1400" b="1" i="1" dirty="0" err="1" smtClean="0">
                <a:latin typeface="Times New Roman" pitchFamily="18" charset="0"/>
                <a:cs typeface="Times New Roman" pitchFamily="18" charset="0"/>
              </a:rPr>
              <a:t>шатывался</a:t>
            </a:r>
            <a:r>
              <a:rPr lang="ru-RU" sz="1400" b="1" i="1" dirty="0" smtClean="0">
                <a:latin typeface="Times New Roman" pitchFamily="18" charset="0"/>
                <a:cs typeface="Times New Roman" pitchFamily="18" charset="0"/>
              </a:rPr>
              <a:t>,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своды расписные,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речи затейливые только по сказкам одним и знает.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А кому не нравятся эти сказки,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тот садись за грамоты французские,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переплеты сафьяновые,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листы золото­обрезные, </a:t>
            </a:r>
            <a:endParaRPr lang="ru-RU" sz="1400" dirty="0" smtClean="0">
              <a:latin typeface="Times New Roman" pitchFamily="18" charset="0"/>
              <a:cs typeface="Times New Roman" pitchFamily="18" charset="0"/>
            </a:endParaRPr>
          </a:p>
          <a:p>
            <a:r>
              <a:rPr lang="ru-RU" sz="1400" b="1" i="1" dirty="0" smtClean="0">
                <a:latin typeface="Times New Roman" pitchFamily="18" charset="0"/>
                <a:cs typeface="Times New Roman" pitchFamily="18" charset="0"/>
              </a:rPr>
              <a:t>читайте бредни высокоумные»! </a:t>
            </a:r>
            <a:endParaRPr lang="ru-RU" sz="1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23528" y="622264"/>
            <a:ext cx="2753075" cy="2826246"/>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5004048" y="1484784"/>
            <a:ext cx="3682752" cy="4687733"/>
          </a:xfrm>
        </p:spPr>
        <p:txBody>
          <a:bodyPr>
            <a:noAutofit/>
          </a:bodyPr>
          <a:lstStyle/>
          <a:p>
            <a:r>
              <a:rPr lang="ru-RU" sz="1600" dirty="0" smtClean="0">
                <a:latin typeface="Times New Roman" pitchFamily="18" charset="0"/>
                <a:cs typeface="Times New Roman" pitchFamily="18" charset="0"/>
              </a:rPr>
              <a:t>Особенно дороги нам страницы жизни Даля, связанные с Пушкиным. Друг Пушкина, Даль делил с поэтом все тяготы нелегких путешествий по дорогам России. Вместе они ездили по местам движения Пугачева. Не исключено, что именно Пушкин подал мысль Далю взяться за словарь. Восхищенный сказками Даля, Пушкин подарил ему рукописный текст одной из своих сказок с дарственной надписью "Сказочнику Казаку Луганскому - сказочник Александр Пушкин". Сейчас мало кто знает, что первая сказка нашего детства "Курочка Ряба" принадлежит сказочнику Казаку Луганскому (Далю).</a:t>
            </a:r>
            <a:endParaRPr lang="ru-RU" sz="1600" dirty="0">
              <a:latin typeface="Times New Roman" pitchFamily="18" charset="0"/>
              <a:cs typeface="Times New Roman" pitchFamily="18" charset="0"/>
            </a:endParaRPr>
          </a:p>
        </p:txBody>
      </p:sp>
      <p:pic>
        <p:nvPicPr>
          <p:cNvPr id="4" name="Рисунок 3" descr="Kiprensky_Pushkin.jpg"/>
          <p:cNvPicPr>
            <a:picLocks noChangeAspect="1"/>
          </p:cNvPicPr>
          <p:nvPr/>
        </p:nvPicPr>
        <p:blipFill>
          <a:blip r:embed="rId3" cstate="print"/>
          <a:stretch>
            <a:fillRect/>
          </a:stretch>
        </p:blipFill>
        <p:spPr>
          <a:xfrm>
            <a:off x="2411760" y="2924944"/>
            <a:ext cx="2416152" cy="2808312"/>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500</TotalTime>
  <Words>1480</Words>
  <Application>Microsoft Office PowerPoint</Application>
  <PresentationFormat>Экран (4:3)</PresentationFormat>
  <Paragraphs>107</Paragraphs>
  <Slides>18</Slides>
  <Notes>4</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Поток</vt:lpstr>
      <vt:lpstr>«Русской речи чудеса» </vt:lpstr>
      <vt:lpstr>Слайд 2</vt:lpstr>
      <vt:lpstr>Слайд 3</vt:lpstr>
      <vt:lpstr>Слайд 4</vt:lpstr>
      <vt:lpstr>Слайд 5</vt:lpstr>
      <vt:lpstr>Слайд 6</vt:lpstr>
      <vt:lpstr>Слайд 7</vt:lpstr>
      <vt:lpstr>Слайд 8</vt:lpstr>
      <vt:lpstr>Слайд 9</vt:lpstr>
      <vt:lpstr>                 В.Даль у Пушкина. Чтение сказок </vt:lpstr>
      <vt:lpstr>Слайд 11</vt:lpstr>
      <vt:lpstr>Слайд 12</vt:lpstr>
      <vt:lpstr>Слайд 13</vt:lpstr>
      <vt:lpstr>Слайд 14</vt:lpstr>
      <vt:lpstr>Слайд 15</vt:lpstr>
      <vt:lpstr>Слайд 16</vt:lpstr>
      <vt:lpstr>Что значит В.И.Даль в наши дни? В чём притягательная сила его личности и таланта? В.И.Даль дорог и необходим нам и как автор уникального словаря, какого нет ни у одного из славянских народов, и как человек, совершивший созданием этого словаря научный и патриотический подвиг. </vt:lpstr>
      <vt:lpstr>Слайд 18</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Светик</dc:creator>
  <cp:lastModifiedBy>Светик</cp:lastModifiedBy>
  <cp:revision>28</cp:revision>
  <dcterms:created xsi:type="dcterms:W3CDTF">2015-11-11T03:39:07Z</dcterms:created>
  <dcterms:modified xsi:type="dcterms:W3CDTF">2016-02-28T15:26:06Z</dcterms:modified>
</cp:coreProperties>
</file>