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63" r:id="rId5"/>
    <p:sldId id="272" r:id="rId6"/>
    <p:sldId id="264" r:id="rId7"/>
    <p:sldId id="276" r:id="rId8"/>
    <p:sldId id="258" r:id="rId9"/>
    <p:sldId id="284" r:id="rId10"/>
    <p:sldId id="259" r:id="rId11"/>
    <p:sldId id="281" r:id="rId12"/>
    <p:sldId id="260" r:id="rId13"/>
    <p:sldId id="275" r:id="rId14"/>
    <p:sldId id="265" r:id="rId15"/>
    <p:sldId id="282" r:id="rId16"/>
    <p:sldId id="266" r:id="rId17"/>
    <p:sldId id="28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7E7F-3685-4DC3-A83B-A040051C23F0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D036-B28C-4369-A7E8-185A0CA50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035068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7E7F-3685-4DC3-A83B-A040051C23F0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D036-B28C-4369-A7E8-185A0CA50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303057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7E7F-3685-4DC3-A83B-A040051C23F0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D036-B28C-4369-A7E8-185A0CA50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90494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7E7F-3685-4DC3-A83B-A040051C23F0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D036-B28C-4369-A7E8-185A0CA50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8328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7E7F-3685-4DC3-A83B-A040051C23F0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D036-B28C-4369-A7E8-185A0CA50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134643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7E7F-3685-4DC3-A83B-A040051C23F0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D036-B28C-4369-A7E8-185A0CA50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44362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7E7F-3685-4DC3-A83B-A040051C23F0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D036-B28C-4369-A7E8-185A0CA50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489320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7E7F-3685-4DC3-A83B-A040051C23F0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D036-B28C-4369-A7E8-185A0CA50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842195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7E7F-3685-4DC3-A83B-A040051C23F0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D036-B28C-4369-A7E8-185A0CA50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63204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7E7F-3685-4DC3-A83B-A040051C23F0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D036-B28C-4369-A7E8-185A0CA50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56144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7E7F-3685-4DC3-A83B-A040051C23F0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D036-B28C-4369-A7E8-185A0CA50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777303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57E7F-3685-4DC3-A83B-A040051C23F0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9D036-B28C-4369-A7E8-185A0CA50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48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Сания\Desktop\шаблон 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19075"/>
            <a:ext cx="9753600" cy="729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1470025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Односоставные предложения. Повторение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7920880" cy="4392488"/>
          </a:xfrm>
        </p:spPr>
        <p:txBody>
          <a:bodyPr/>
          <a:lstStyle/>
          <a:p>
            <a:endParaRPr lang="ru-RU" dirty="0" smtClean="0">
              <a:solidFill>
                <a:srgbClr val="92D050"/>
              </a:solidFill>
            </a:endParaRPr>
          </a:p>
          <a:p>
            <a:pPr marL="342900" indent="-342900" algn="l">
              <a:buFont typeface="+mj-lt"/>
              <a:buAutoNum type="arabicParenR"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определенно-личные</a:t>
            </a:r>
          </a:p>
          <a:p>
            <a:pPr marL="342900" lvl="0" indent="-342900" algn="l">
              <a:spcAft>
                <a:spcPts val="0"/>
              </a:spcAft>
              <a:buFont typeface="+mj-lt"/>
              <a:buAutoNum type="arabicParenR"/>
            </a:pPr>
            <a:r>
              <a:rPr lang="ru-RU" dirty="0" smtClean="0">
                <a:solidFill>
                  <a:schemeClr val="bg1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 неопределенно-личные</a:t>
            </a:r>
          </a:p>
          <a:p>
            <a:pPr marL="342900" lvl="0" indent="-342900" algn="l">
              <a:spcAft>
                <a:spcPts val="0"/>
              </a:spcAft>
              <a:buFont typeface="+mj-lt"/>
              <a:buAutoNum type="arabicParenR"/>
            </a:pPr>
            <a:r>
              <a:rPr lang="ru-RU" dirty="0" smtClean="0">
                <a:solidFill>
                  <a:schemeClr val="bg1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 безличные</a:t>
            </a:r>
          </a:p>
          <a:p>
            <a:pPr marL="342900" lvl="0" indent="-342900" algn="l">
              <a:spcAft>
                <a:spcPts val="0"/>
              </a:spcAft>
              <a:buFont typeface="+mj-lt"/>
              <a:buAutoNum type="arabicParenR"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ea typeface="Times New Roman"/>
                <a:cs typeface="Arial" pitchFamily="34" charset="0"/>
              </a:rPr>
              <a:t> н</a:t>
            </a:r>
            <a:r>
              <a:rPr lang="ru-RU" dirty="0" smtClean="0">
                <a:solidFill>
                  <a:schemeClr val="bg1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азывные</a:t>
            </a:r>
          </a:p>
          <a:p>
            <a:pPr marL="342900" lvl="0" indent="-342900" algn="l">
              <a:spcAft>
                <a:spcPts val="0"/>
              </a:spcAft>
              <a:buFont typeface="+mj-lt"/>
              <a:buAutoNum type="arabicParenR"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ea typeface="Times New Roman"/>
                <a:cs typeface="Arial" pitchFamily="34" charset="0"/>
              </a:rPr>
              <a:t> обобщенно-личные</a:t>
            </a:r>
            <a:endParaRPr lang="ru-RU" dirty="0" smtClean="0">
              <a:solidFill>
                <a:schemeClr val="bg1"/>
              </a:solidFill>
              <a:effectLst/>
              <a:latin typeface="Arial" pitchFamily="34" charset="0"/>
              <a:ea typeface="Times New Roman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6960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Сания\Desktop\шаблон 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19075"/>
            <a:ext cx="9753600" cy="729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476672"/>
            <a:ext cx="83529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dirty="0" smtClean="0">
                <a:solidFill>
                  <a:srgbClr val="FFC000"/>
                </a:solidFill>
              </a:rPr>
              <a:t>5. Отметить </a:t>
            </a:r>
            <a:r>
              <a:rPr lang="ru-RU" sz="3200" dirty="0">
                <a:solidFill>
                  <a:srgbClr val="FFC000"/>
                </a:solidFill>
              </a:rPr>
              <a:t>предложение, </a:t>
            </a:r>
            <a:endParaRPr lang="ru-RU" sz="3200" dirty="0" smtClean="0">
              <a:solidFill>
                <a:srgbClr val="FFC000"/>
              </a:solidFill>
            </a:endParaRPr>
          </a:p>
          <a:p>
            <a:pPr lvl="0" algn="ctr"/>
            <a:r>
              <a:rPr lang="ru-RU" sz="3200" dirty="0" smtClean="0">
                <a:solidFill>
                  <a:srgbClr val="FFC000"/>
                </a:solidFill>
              </a:rPr>
              <a:t>в </a:t>
            </a:r>
            <a:r>
              <a:rPr lang="ru-RU" sz="3200" dirty="0">
                <a:solidFill>
                  <a:srgbClr val="FFC000"/>
                </a:solidFill>
              </a:rPr>
              <a:t>котором нет и не может быть подлежащего</a:t>
            </a:r>
            <a:r>
              <a:rPr lang="ru-RU" sz="3200" dirty="0" smtClean="0">
                <a:solidFill>
                  <a:srgbClr val="FFC000"/>
                </a:solidFill>
              </a:rPr>
              <a:t>:</a:t>
            </a:r>
          </a:p>
          <a:p>
            <a:pPr lvl="0" algn="ctr"/>
            <a:endParaRPr lang="ru-RU" sz="3200" dirty="0">
              <a:solidFill>
                <a:srgbClr val="FFC000"/>
              </a:solidFill>
            </a:endParaRPr>
          </a:p>
          <a:p>
            <a:pPr marL="514350" lvl="0" indent="-514350">
              <a:buAutoNum type="arabicParenR"/>
            </a:pPr>
            <a:r>
              <a:rPr lang="ru-RU" sz="3200" i="1" dirty="0" smtClean="0">
                <a:solidFill>
                  <a:schemeClr val="bg1"/>
                </a:solidFill>
              </a:rPr>
              <a:t>Стало </a:t>
            </a:r>
            <a:r>
              <a:rPr lang="ru-RU" sz="3200" i="1" dirty="0">
                <a:solidFill>
                  <a:schemeClr val="bg1"/>
                </a:solidFill>
              </a:rPr>
              <a:t>серо и мрачно</a:t>
            </a:r>
            <a:r>
              <a:rPr lang="ru-RU" sz="3200" i="1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ru-RU" sz="3200" i="1" dirty="0">
              <a:solidFill>
                <a:schemeClr val="bg1"/>
              </a:solidFill>
            </a:endParaRPr>
          </a:p>
          <a:p>
            <a:pPr lvl="0"/>
            <a:r>
              <a:rPr lang="ru-RU" sz="3200" i="1" dirty="0" smtClean="0">
                <a:solidFill>
                  <a:schemeClr val="bg1"/>
                </a:solidFill>
              </a:rPr>
              <a:t>2) Его </a:t>
            </a:r>
            <a:r>
              <a:rPr lang="ru-RU" sz="3200" i="1" dirty="0">
                <a:solidFill>
                  <a:schemeClr val="bg1"/>
                </a:solidFill>
              </a:rPr>
              <a:t>сшибли с ног</a:t>
            </a:r>
            <a:r>
              <a:rPr lang="ru-RU" sz="3200" i="1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ru-RU" sz="3200" i="1" dirty="0">
              <a:solidFill>
                <a:schemeClr val="bg1"/>
              </a:solidFill>
            </a:endParaRPr>
          </a:p>
          <a:p>
            <a:pPr lvl="0"/>
            <a:r>
              <a:rPr lang="ru-RU" sz="3200" i="1" dirty="0" smtClean="0">
                <a:solidFill>
                  <a:schemeClr val="bg1"/>
                </a:solidFill>
              </a:rPr>
              <a:t>3) Увижу </a:t>
            </a:r>
            <a:r>
              <a:rPr lang="ru-RU" sz="3200" i="1" dirty="0">
                <a:solidFill>
                  <a:schemeClr val="bg1"/>
                </a:solidFill>
              </a:rPr>
              <a:t>ль, о друзья, народ неугнетенный</a:t>
            </a:r>
            <a:r>
              <a:rPr lang="ru-RU" sz="3200" i="1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ru-RU" sz="3200" i="1" dirty="0">
              <a:solidFill>
                <a:schemeClr val="bg1"/>
              </a:solidFill>
            </a:endParaRPr>
          </a:p>
          <a:p>
            <a:pPr lvl="0"/>
            <a:r>
              <a:rPr lang="ru-RU" sz="3200" i="1" dirty="0" smtClean="0">
                <a:solidFill>
                  <a:schemeClr val="bg1"/>
                </a:solidFill>
              </a:rPr>
              <a:t>4) На </a:t>
            </a:r>
            <a:r>
              <a:rPr lang="ru-RU" sz="3200" i="1" dirty="0">
                <a:solidFill>
                  <a:schemeClr val="bg1"/>
                </a:solidFill>
              </a:rPr>
              <a:t>этот праздник не нужен билет.</a:t>
            </a:r>
          </a:p>
          <a:p>
            <a:r>
              <a:rPr lang="ru-RU" sz="3200" dirty="0">
                <a:solidFill>
                  <a:srgbClr val="92D05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573257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ания\Desktop\шаблон 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19075"/>
            <a:ext cx="9753600" cy="729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71600" y="2204864"/>
            <a:ext cx="50416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i="1" dirty="0" smtClean="0">
                <a:solidFill>
                  <a:schemeClr val="bg1"/>
                </a:solidFill>
              </a:rPr>
              <a:t>Ответ:</a:t>
            </a:r>
          </a:p>
          <a:p>
            <a:pPr lvl="0"/>
            <a:endParaRPr lang="ru-RU" sz="3200" i="1" dirty="0">
              <a:solidFill>
                <a:schemeClr val="bg1"/>
              </a:solidFill>
            </a:endParaRPr>
          </a:p>
          <a:p>
            <a:pPr lvl="0"/>
            <a:r>
              <a:rPr lang="ru-RU" sz="3200" i="1" dirty="0" smtClean="0">
                <a:solidFill>
                  <a:schemeClr val="bg1"/>
                </a:solidFill>
              </a:rPr>
              <a:t>1)  Стало </a:t>
            </a:r>
            <a:r>
              <a:rPr lang="ru-RU" sz="3200" i="1" dirty="0">
                <a:solidFill>
                  <a:schemeClr val="bg1"/>
                </a:solidFill>
              </a:rPr>
              <a:t>серо и мрачно.</a:t>
            </a:r>
          </a:p>
        </p:txBody>
      </p:sp>
    </p:spTree>
    <p:extLst>
      <p:ext uri="{BB962C8B-B14F-4D97-AF65-F5344CB8AC3E}">
        <p14:creationId xmlns:p14="http://schemas.microsoft.com/office/powerpoint/2010/main" val="9386411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Сания\Desktop\шаблон 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19075"/>
            <a:ext cx="9753600" cy="729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476672"/>
            <a:ext cx="8136904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C000"/>
                </a:solidFill>
              </a:rPr>
              <a:t>6. Найдите </a:t>
            </a:r>
            <a:r>
              <a:rPr lang="ru-RU" sz="2800" dirty="0">
                <a:solidFill>
                  <a:srgbClr val="FFC000"/>
                </a:solidFill>
              </a:rPr>
              <a:t>предложение</a:t>
            </a:r>
            <a:r>
              <a:rPr lang="ru-RU" sz="2800" dirty="0" smtClean="0">
                <a:solidFill>
                  <a:srgbClr val="FFC000"/>
                </a:solidFill>
              </a:rPr>
              <a:t>,  </a:t>
            </a:r>
            <a:r>
              <a:rPr lang="ru-RU" sz="2800" dirty="0">
                <a:solidFill>
                  <a:srgbClr val="FFC000"/>
                </a:solidFill>
              </a:rPr>
              <a:t>соответствующее </a:t>
            </a:r>
            <a:r>
              <a:rPr lang="ru-RU" sz="2800" dirty="0" smtClean="0">
                <a:solidFill>
                  <a:srgbClr val="FFC000"/>
                </a:solidFill>
              </a:rPr>
              <a:t>схеме</a:t>
            </a:r>
          </a:p>
          <a:p>
            <a:pPr algn="ctr"/>
            <a:r>
              <a:rPr lang="ru-RU" sz="3200" dirty="0" smtClean="0">
                <a:solidFill>
                  <a:srgbClr val="FFC000"/>
                </a:solidFill>
              </a:rPr>
              <a:t> </a:t>
            </a:r>
            <a:r>
              <a:rPr lang="ru-RU" sz="3200" b="1" dirty="0">
                <a:solidFill>
                  <a:srgbClr val="FFC000"/>
                </a:solidFill>
              </a:rPr>
              <a:t>«</a:t>
            </a:r>
            <a:r>
              <a:rPr lang="ru-RU" sz="3200" b="1" dirty="0" smtClean="0">
                <a:solidFill>
                  <a:srgbClr val="FFC000"/>
                </a:solidFill>
              </a:rPr>
              <a:t>назывное </a:t>
            </a:r>
            <a:r>
              <a:rPr lang="ru-RU" sz="3200" b="1" dirty="0">
                <a:solidFill>
                  <a:srgbClr val="FFC000"/>
                </a:solidFill>
              </a:rPr>
              <a:t>+ неопределенно-личное</a:t>
            </a:r>
            <a:r>
              <a:rPr lang="ru-RU" sz="3200" b="1" dirty="0" smtClean="0">
                <a:solidFill>
                  <a:srgbClr val="FFC000"/>
                </a:solidFill>
              </a:rPr>
              <a:t>»:</a:t>
            </a:r>
          </a:p>
          <a:p>
            <a:pPr algn="ctr"/>
            <a:endParaRPr lang="ru-RU" sz="3200" i="1" dirty="0">
              <a:solidFill>
                <a:srgbClr val="92D050"/>
              </a:solidFill>
            </a:endParaRPr>
          </a:p>
          <a:p>
            <a:pPr marL="514350" lvl="0" indent="-514350">
              <a:buAutoNum type="arabicParenR"/>
            </a:pPr>
            <a:r>
              <a:rPr lang="ru-RU" sz="2800" i="1" dirty="0" smtClean="0">
                <a:solidFill>
                  <a:schemeClr val="bg1"/>
                </a:solidFill>
              </a:rPr>
              <a:t>Середина </a:t>
            </a:r>
            <a:r>
              <a:rPr lang="ru-RU" sz="2800" i="1" dirty="0">
                <a:solidFill>
                  <a:schemeClr val="bg1"/>
                </a:solidFill>
              </a:rPr>
              <a:t>января, на полях совсем нет снега</a:t>
            </a:r>
            <a:r>
              <a:rPr lang="ru-RU" sz="2800" i="1" dirty="0" smtClean="0">
                <a:solidFill>
                  <a:schemeClr val="bg1"/>
                </a:solidFill>
              </a:rPr>
              <a:t>.</a:t>
            </a:r>
          </a:p>
          <a:p>
            <a:pPr marL="514350" lvl="0" indent="-514350">
              <a:buAutoNum type="arabicParenR"/>
            </a:pPr>
            <a:endParaRPr lang="ru-RU" sz="2800" i="1" dirty="0">
              <a:solidFill>
                <a:schemeClr val="bg1"/>
              </a:solidFill>
            </a:endParaRPr>
          </a:p>
          <a:p>
            <a:pPr lvl="0"/>
            <a:r>
              <a:rPr lang="ru-RU" sz="2800" i="1" dirty="0" smtClean="0">
                <a:solidFill>
                  <a:schemeClr val="bg1"/>
                </a:solidFill>
              </a:rPr>
              <a:t>2) Всё </a:t>
            </a:r>
            <a:r>
              <a:rPr lang="ru-RU" sz="2800" i="1" dirty="0">
                <a:solidFill>
                  <a:schemeClr val="bg1"/>
                </a:solidFill>
              </a:rPr>
              <a:t>сильнее пригревало солнце, в деревнях закончили работу</a:t>
            </a:r>
            <a:r>
              <a:rPr lang="ru-RU" sz="2800" i="1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ru-RU" sz="2800" i="1" dirty="0">
              <a:solidFill>
                <a:schemeClr val="bg1"/>
              </a:solidFill>
            </a:endParaRPr>
          </a:p>
          <a:p>
            <a:pPr lvl="0"/>
            <a:r>
              <a:rPr lang="ru-RU" sz="2800" i="1" dirty="0" smtClean="0">
                <a:solidFill>
                  <a:schemeClr val="bg1"/>
                </a:solidFill>
              </a:rPr>
              <a:t>3) Вот </a:t>
            </a:r>
            <a:r>
              <a:rPr lang="ru-RU" sz="2800" i="1" dirty="0">
                <a:solidFill>
                  <a:schemeClr val="bg1"/>
                </a:solidFill>
              </a:rPr>
              <a:t>новая школа, рядом строят Дворец культуры</a:t>
            </a:r>
            <a:r>
              <a:rPr lang="ru-RU" sz="2800" i="1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ru-RU" sz="2800" i="1" dirty="0">
              <a:solidFill>
                <a:schemeClr val="bg1"/>
              </a:solidFill>
            </a:endParaRPr>
          </a:p>
          <a:p>
            <a:pPr lvl="0"/>
            <a:r>
              <a:rPr lang="ru-RU" sz="2800" i="1" dirty="0" smtClean="0">
                <a:solidFill>
                  <a:schemeClr val="bg1"/>
                </a:solidFill>
              </a:rPr>
              <a:t>4) Чуть </a:t>
            </a:r>
            <a:r>
              <a:rPr lang="ru-RU" sz="2800" i="1" dirty="0">
                <a:solidFill>
                  <a:schemeClr val="bg1"/>
                </a:solidFill>
              </a:rPr>
              <a:t>брезжило, фонарь освещал тихо падающие листья.</a:t>
            </a:r>
          </a:p>
          <a:p>
            <a:r>
              <a:rPr lang="ru-RU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051685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ания\Desktop\шаблон 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19075"/>
            <a:ext cx="9753600" cy="729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1268761"/>
            <a:ext cx="78488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i="1" dirty="0" smtClean="0">
                <a:solidFill>
                  <a:schemeClr val="bg1"/>
                </a:solidFill>
              </a:rPr>
              <a:t>Ответ:</a:t>
            </a:r>
          </a:p>
          <a:p>
            <a:pPr lvl="0"/>
            <a:endParaRPr lang="ru-RU" sz="3200" i="1" dirty="0">
              <a:solidFill>
                <a:schemeClr val="bg1"/>
              </a:solidFill>
            </a:endParaRPr>
          </a:p>
          <a:p>
            <a:pPr lvl="0"/>
            <a:r>
              <a:rPr lang="ru-RU" sz="3200" i="1" dirty="0" smtClean="0">
                <a:solidFill>
                  <a:schemeClr val="bg1"/>
                </a:solidFill>
              </a:rPr>
              <a:t>3</a:t>
            </a:r>
            <a:r>
              <a:rPr lang="ru-RU" sz="3200" i="1" dirty="0">
                <a:solidFill>
                  <a:schemeClr val="bg1"/>
                </a:solidFill>
              </a:rPr>
              <a:t>) Вот новая школа, рядом строят Дворец культуры.</a:t>
            </a:r>
          </a:p>
        </p:txBody>
      </p:sp>
    </p:spTree>
    <p:extLst>
      <p:ext uri="{BB962C8B-B14F-4D97-AF65-F5344CB8AC3E}">
        <p14:creationId xmlns:p14="http://schemas.microsoft.com/office/powerpoint/2010/main" val="20520008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Сания\Desktop\шаблон 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19075"/>
            <a:ext cx="9753600" cy="729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620688"/>
            <a:ext cx="820891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FFC000"/>
                </a:solidFill>
              </a:rPr>
              <a:t>7. Найдите </a:t>
            </a:r>
            <a:r>
              <a:rPr lang="ru-RU" sz="3200" b="1" dirty="0">
                <a:solidFill>
                  <a:srgbClr val="FFC000"/>
                </a:solidFill>
              </a:rPr>
              <a:t>неполное </a:t>
            </a:r>
            <a:r>
              <a:rPr lang="ru-RU" sz="3200" b="1" dirty="0" smtClean="0">
                <a:solidFill>
                  <a:srgbClr val="FFC000"/>
                </a:solidFill>
              </a:rPr>
              <a:t>предложение</a:t>
            </a:r>
          </a:p>
          <a:p>
            <a:pPr lvl="0" algn="ctr"/>
            <a:r>
              <a:rPr lang="ru-RU" sz="3200" b="1" dirty="0" smtClean="0">
                <a:solidFill>
                  <a:srgbClr val="FFC000"/>
                </a:solidFill>
              </a:rPr>
              <a:t> </a:t>
            </a:r>
            <a:r>
              <a:rPr lang="ru-RU" sz="3200" b="1" dirty="0">
                <a:solidFill>
                  <a:srgbClr val="FFC000"/>
                </a:solidFill>
              </a:rPr>
              <a:t>в составе сложного</a:t>
            </a:r>
            <a:r>
              <a:rPr lang="ru-RU" sz="3200" b="1" dirty="0" smtClean="0">
                <a:solidFill>
                  <a:srgbClr val="FFC000"/>
                </a:solidFill>
              </a:rPr>
              <a:t>:</a:t>
            </a:r>
          </a:p>
          <a:p>
            <a:pPr lvl="0" algn="ctr"/>
            <a:endParaRPr lang="ru-RU" sz="3200" b="1" dirty="0">
              <a:solidFill>
                <a:srgbClr val="FFFF00"/>
              </a:solidFill>
            </a:endParaRPr>
          </a:p>
          <a:p>
            <a:pPr lvl="0"/>
            <a:r>
              <a:rPr lang="ru-RU" sz="2800" i="1" dirty="0" smtClean="0">
                <a:solidFill>
                  <a:schemeClr val="bg1"/>
                </a:solidFill>
              </a:rPr>
              <a:t>1)Летом </a:t>
            </a:r>
            <a:r>
              <a:rPr lang="ru-RU" sz="2800" i="1" dirty="0">
                <a:solidFill>
                  <a:schemeClr val="bg1"/>
                </a:solidFill>
              </a:rPr>
              <a:t>светает рано, а зимой поздно</a:t>
            </a:r>
            <a:r>
              <a:rPr lang="ru-RU" sz="2800" i="1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ru-RU" sz="2800" i="1" dirty="0">
              <a:solidFill>
                <a:schemeClr val="bg1"/>
              </a:solidFill>
            </a:endParaRPr>
          </a:p>
          <a:p>
            <a:pPr lvl="0"/>
            <a:r>
              <a:rPr lang="ru-RU" sz="2800" i="1" dirty="0" smtClean="0">
                <a:solidFill>
                  <a:schemeClr val="bg1"/>
                </a:solidFill>
              </a:rPr>
              <a:t>2) Уже </a:t>
            </a:r>
            <a:r>
              <a:rPr lang="ru-RU" sz="2800" i="1" dirty="0">
                <a:solidFill>
                  <a:schemeClr val="bg1"/>
                </a:solidFill>
              </a:rPr>
              <a:t>смеркалось, и надо было торопиться</a:t>
            </a:r>
            <a:r>
              <a:rPr lang="ru-RU" sz="2800" i="1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ru-RU" sz="2800" i="1" dirty="0">
              <a:solidFill>
                <a:schemeClr val="bg1"/>
              </a:solidFill>
            </a:endParaRPr>
          </a:p>
          <a:p>
            <a:pPr lvl="0"/>
            <a:r>
              <a:rPr lang="ru-RU" sz="2800" i="1" dirty="0" smtClean="0">
                <a:solidFill>
                  <a:schemeClr val="bg1"/>
                </a:solidFill>
              </a:rPr>
              <a:t>3) Еще </a:t>
            </a:r>
            <a:r>
              <a:rPr lang="ru-RU" sz="2800" i="1" dirty="0">
                <a:solidFill>
                  <a:schemeClr val="bg1"/>
                </a:solidFill>
              </a:rPr>
              <a:t>держатся морозы, но в воздухе веет весной</a:t>
            </a:r>
            <a:r>
              <a:rPr lang="ru-RU" sz="2800" i="1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ru-RU" sz="2800" i="1" dirty="0">
              <a:solidFill>
                <a:schemeClr val="bg1"/>
              </a:solidFill>
            </a:endParaRPr>
          </a:p>
          <a:p>
            <a:pPr lvl="0"/>
            <a:r>
              <a:rPr lang="ru-RU" sz="2800" i="1" dirty="0" smtClean="0">
                <a:solidFill>
                  <a:schemeClr val="bg1"/>
                </a:solidFill>
              </a:rPr>
              <a:t>4) Ветер </a:t>
            </a:r>
            <a:r>
              <a:rPr lang="ru-RU" sz="2800" i="1" dirty="0">
                <a:solidFill>
                  <a:schemeClr val="bg1"/>
                </a:solidFill>
              </a:rPr>
              <a:t>начал крепчать, и грести становилось труднее.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247175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ания\Desktop\шаблон 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19075"/>
            <a:ext cx="9753600" cy="729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5576" y="1848752"/>
            <a:ext cx="763284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i="1" dirty="0" smtClean="0">
                <a:solidFill>
                  <a:schemeClr val="bg1"/>
                </a:solidFill>
              </a:rPr>
              <a:t>Ответ:</a:t>
            </a:r>
          </a:p>
          <a:p>
            <a:pPr lvl="0"/>
            <a:endParaRPr lang="ru-RU" sz="3200" i="1" dirty="0">
              <a:solidFill>
                <a:schemeClr val="bg1"/>
              </a:solidFill>
            </a:endParaRPr>
          </a:p>
          <a:p>
            <a:pPr lvl="0"/>
            <a:r>
              <a:rPr lang="ru-RU" sz="3200" i="1" dirty="0" smtClean="0">
                <a:solidFill>
                  <a:schemeClr val="bg1"/>
                </a:solidFill>
              </a:rPr>
              <a:t>1)Летом </a:t>
            </a:r>
            <a:r>
              <a:rPr lang="ru-RU" sz="3200" i="1" dirty="0">
                <a:solidFill>
                  <a:schemeClr val="bg1"/>
                </a:solidFill>
              </a:rPr>
              <a:t>светает рано, а зимой поздно.</a:t>
            </a:r>
          </a:p>
          <a:p>
            <a:pPr lvl="0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6411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Сания\Desktop\шаблон 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86007"/>
            <a:ext cx="9753600" cy="729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5576" y="620688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FFC000"/>
                </a:solidFill>
              </a:rPr>
              <a:t>8. Отметить </a:t>
            </a:r>
            <a:r>
              <a:rPr lang="ru-RU" sz="3200" dirty="0">
                <a:solidFill>
                  <a:srgbClr val="FFC000"/>
                </a:solidFill>
              </a:rPr>
              <a:t>назывное предложение:</a:t>
            </a:r>
          </a:p>
          <a:p>
            <a:pPr lvl="0"/>
            <a:endParaRPr lang="ru-RU" sz="3200" dirty="0" smtClean="0"/>
          </a:p>
          <a:p>
            <a:pPr marL="514350" lvl="0" indent="-514350">
              <a:buAutoNum type="arabicParenR"/>
            </a:pPr>
            <a:r>
              <a:rPr lang="ru-RU" sz="3200" i="1" dirty="0" smtClean="0">
                <a:solidFill>
                  <a:schemeClr val="bg1"/>
                </a:solidFill>
              </a:rPr>
              <a:t>Сыплет </a:t>
            </a:r>
            <a:r>
              <a:rPr lang="ru-RU" sz="3200" i="1" dirty="0">
                <a:solidFill>
                  <a:schemeClr val="bg1"/>
                </a:solidFill>
              </a:rPr>
              <a:t>черемуха снегом</a:t>
            </a:r>
            <a:r>
              <a:rPr lang="ru-RU" sz="3200" i="1" dirty="0" smtClean="0">
                <a:solidFill>
                  <a:schemeClr val="bg1"/>
                </a:solidFill>
              </a:rPr>
              <a:t>.</a:t>
            </a:r>
          </a:p>
          <a:p>
            <a:pPr marL="514350" lvl="0" indent="-514350">
              <a:buAutoNum type="arabicParenR"/>
            </a:pPr>
            <a:endParaRPr lang="ru-RU" sz="3200" i="1" dirty="0">
              <a:solidFill>
                <a:schemeClr val="bg1"/>
              </a:solidFill>
            </a:endParaRPr>
          </a:p>
          <a:p>
            <a:pPr lvl="0"/>
            <a:r>
              <a:rPr lang="ru-RU" sz="3200" i="1" dirty="0" smtClean="0">
                <a:solidFill>
                  <a:schemeClr val="bg1"/>
                </a:solidFill>
              </a:rPr>
              <a:t>2) Ходят </a:t>
            </a:r>
            <a:r>
              <a:rPr lang="ru-RU" sz="3200" i="1" dirty="0">
                <a:solidFill>
                  <a:schemeClr val="bg1"/>
                </a:solidFill>
              </a:rPr>
              <a:t>грачи в полосе</a:t>
            </a:r>
            <a:r>
              <a:rPr lang="ru-RU" sz="3200" i="1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ru-RU" sz="3200" i="1" dirty="0">
              <a:solidFill>
                <a:schemeClr val="bg1"/>
              </a:solidFill>
            </a:endParaRPr>
          </a:p>
          <a:p>
            <a:pPr lvl="0"/>
            <a:r>
              <a:rPr lang="ru-RU" sz="3200" i="1" dirty="0" smtClean="0">
                <a:solidFill>
                  <a:schemeClr val="bg1"/>
                </a:solidFill>
              </a:rPr>
              <a:t>3) Второй </a:t>
            </a:r>
            <a:r>
              <a:rPr lang="ru-RU" sz="3200" i="1" dirty="0">
                <a:solidFill>
                  <a:schemeClr val="bg1"/>
                </a:solidFill>
              </a:rPr>
              <a:t>час дня</a:t>
            </a:r>
            <a:r>
              <a:rPr lang="ru-RU" sz="3200" i="1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ru-RU" sz="3200" i="1" dirty="0">
              <a:solidFill>
                <a:schemeClr val="bg1"/>
              </a:solidFill>
            </a:endParaRPr>
          </a:p>
          <a:p>
            <a:pPr lvl="0"/>
            <a:r>
              <a:rPr lang="ru-RU" sz="3200" i="1" dirty="0" smtClean="0">
                <a:solidFill>
                  <a:schemeClr val="bg1"/>
                </a:solidFill>
              </a:rPr>
              <a:t>4) Гвоздика </a:t>
            </a:r>
            <a:r>
              <a:rPr lang="ru-RU" sz="3200" i="1" dirty="0">
                <a:solidFill>
                  <a:schemeClr val="bg1"/>
                </a:solidFill>
              </a:rPr>
              <a:t>красная.</a:t>
            </a:r>
          </a:p>
        </p:txBody>
      </p:sp>
    </p:spTree>
    <p:extLst>
      <p:ext uri="{BB962C8B-B14F-4D97-AF65-F5344CB8AC3E}">
        <p14:creationId xmlns:p14="http://schemas.microsoft.com/office/powerpoint/2010/main" val="22307667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ания\Desktop\шаблон 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19075"/>
            <a:ext cx="9753600" cy="729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03648" y="1988840"/>
            <a:ext cx="55930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i="1" dirty="0" smtClean="0">
                <a:solidFill>
                  <a:schemeClr val="bg1"/>
                </a:solidFill>
              </a:rPr>
              <a:t>Ответ:</a:t>
            </a:r>
          </a:p>
          <a:p>
            <a:pPr lvl="0"/>
            <a:endParaRPr lang="ru-RU" sz="3200" i="1" dirty="0">
              <a:solidFill>
                <a:schemeClr val="bg1"/>
              </a:solidFill>
            </a:endParaRPr>
          </a:p>
          <a:p>
            <a:pPr lvl="0"/>
            <a:r>
              <a:rPr lang="ru-RU" sz="3200" i="1" dirty="0" smtClean="0">
                <a:solidFill>
                  <a:schemeClr val="bg1"/>
                </a:solidFill>
              </a:rPr>
              <a:t>3</a:t>
            </a:r>
            <a:r>
              <a:rPr lang="ru-RU" sz="3200" i="1" dirty="0">
                <a:solidFill>
                  <a:schemeClr val="bg1"/>
                </a:solidFill>
              </a:rPr>
              <a:t>) Второй час дня</a:t>
            </a:r>
            <a:r>
              <a:rPr lang="ru-RU" i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86411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ания\Desktop\шаблон 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19075"/>
            <a:ext cx="9753600" cy="729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548680"/>
            <a:ext cx="835292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dirty="0" smtClean="0">
                <a:solidFill>
                  <a:srgbClr val="FFC000"/>
                </a:solidFill>
              </a:rPr>
              <a:t>1. Найдите </a:t>
            </a:r>
            <a:r>
              <a:rPr lang="ru-RU" sz="3200" dirty="0">
                <a:solidFill>
                  <a:srgbClr val="FFC000"/>
                </a:solidFill>
              </a:rPr>
              <a:t>характеристику, </a:t>
            </a:r>
            <a:endParaRPr lang="ru-RU" sz="3200" dirty="0" smtClean="0">
              <a:solidFill>
                <a:srgbClr val="FFC000"/>
              </a:solidFill>
            </a:endParaRPr>
          </a:p>
          <a:p>
            <a:pPr lvl="0" algn="ctr"/>
            <a:r>
              <a:rPr lang="ru-RU" sz="3200" dirty="0" smtClean="0">
                <a:solidFill>
                  <a:srgbClr val="FFC000"/>
                </a:solidFill>
              </a:rPr>
              <a:t>которая </a:t>
            </a:r>
            <a:r>
              <a:rPr lang="ru-RU" sz="3200" dirty="0">
                <a:solidFill>
                  <a:srgbClr val="FFC000"/>
                </a:solidFill>
              </a:rPr>
              <a:t>соответствует предложению</a:t>
            </a:r>
          </a:p>
          <a:p>
            <a:r>
              <a:rPr lang="ru-RU" sz="3600" i="1" dirty="0">
                <a:solidFill>
                  <a:schemeClr val="bg1"/>
                </a:solidFill>
              </a:rPr>
              <a:t> </a:t>
            </a:r>
            <a:r>
              <a:rPr lang="ru-RU" sz="2800" i="1" dirty="0">
                <a:solidFill>
                  <a:schemeClr val="bg1"/>
                </a:solidFill>
              </a:rPr>
              <a:t>«Приучайте себя к сдержанности и терпению</a:t>
            </a:r>
            <a:r>
              <a:rPr lang="ru-RU" sz="2800" i="1" dirty="0" smtClean="0">
                <a:solidFill>
                  <a:schemeClr val="bg1"/>
                </a:solidFill>
              </a:rPr>
              <a:t>»:</a:t>
            </a:r>
          </a:p>
          <a:p>
            <a:endParaRPr lang="ru-RU" sz="3600" dirty="0">
              <a:solidFill>
                <a:schemeClr val="bg1"/>
              </a:solidFill>
            </a:endParaRPr>
          </a:p>
          <a:p>
            <a:pPr lvl="0"/>
            <a:r>
              <a:rPr lang="ru-RU" sz="3600" i="1" dirty="0" smtClean="0">
                <a:solidFill>
                  <a:schemeClr val="bg1"/>
                </a:solidFill>
              </a:rPr>
              <a:t>1</a:t>
            </a:r>
            <a:r>
              <a:rPr lang="ru-RU" sz="3200" i="1" dirty="0" smtClean="0">
                <a:solidFill>
                  <a:schemeClr val="bg1"/>
                </a:solidFill>
              </a:rPr>
              <a:t>) двусоставное</a:t>
            </a:r>
            <a:endParaRPr lang="ru-RU" sz="3200" i="1" dirty="0">
              <a:solidFill>
                <a:schemeClr val="bg1"/>
              </a:solidFill>
            </a:endParaRPr>
          </a:p>
          <a:p>
            <a:pPr lvl="0"/>
            <a:r>
              <a:rPr lang="ru-RU" sz="3200" i="1" dirty="0" smtClean="0">
                <a:solidFill>
                  <a:schemeClr val="bg1"/>
                </a:solidFill>
              </a:rPr>
              <a:t>2) односоставное</a:t>
            </a:r>
            <a:r>
              <a:rPr lang="ru-RU" sz="3200" i="1" dirty="0">
                <a:solidFill>
                  <a:schemeClr val="bg1"/>
                </a:solidFill>
              </a:rPr>
              <a:t>, безличное</a:t>
            </a:r>
          </a:p>
          <a:p>
            <a:pPr lvl="0"/>
            <a:r>
              <a:rPr lang="ru-RU" sz="3200" i="1" dirty="0" smtClean="0">
                <a:solidFill>
                  <a:schemeClr val="bg1"/>
                </a:solidFill>
              </a:rPr>
              <a:t>3) односоставное</a:t>
            </a:r>
            <a:r>
              <a:rPr lang="ru-RU" sz="3200" i="1" dirty="0">
                <a:solidFill>
                  <a:schemeClr val="bg1"/>
                </a:solidFill>
              </a:rPr>
              <a:t>, определенно-личное</a:t>
            </a:r>
          </a:p>
          <a:p>
            <a:pPr lvl="0"/>
            <a:r>
              <a:rPr lang="ru-RU" sz="3200" i="1" dirty="0" smtClean="0">
                <a:solidFill>
                  <a:schemeClr val="bg1"/>
                </a:solidFill>
              </a:rPr>
              <a:t>4) односоставное</a:t>
            </a:r>
            <a:r>
              <a:rPr lang="ru-RU" sz="3200" i="1" dirty="0">
                <a:solidFill>
                  <a:schemeClr val="bg1"/>
                </a:solidFill>
              </a:rPr>
              <a:t>, неопределенно-личное</a:t>
            </a:r>
          </a:p>
        </p:txBody>
      </p:sp>
    </p:spTree>
    <p:extLst>
      <p:ext uri="{BB962C8B-B14F-4D97-AF65-F5344CB8AC3E}">
        <p14:creationId xmlns:p14="http://schemas.microsoft.com/office/powerpoint/2010/main" val="23592820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ания\Desktop\шаблон 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19075"/>
            <a:ext cx="9753600" cy="729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27584" y="2276872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i="1" dirty="0" smtClean="0">
                <a:solidFill>
                  <a:schemeClr val="bg1"/>
                </a:solidFill>
              </a:rPr>
              <a:t>Ответ: </a:t>
            </a:r>
          </a:p>
          <a:p>
            <a:pPr lvl="0"/>
            <a:endParaRPr lang="ru-RU" sz="3200" i="1" dirty="0">
              <a:solidFill>
                <a:schemeClr val="bg1"/>
              </a:solidFill>
            </a:endParaRPr>
          </a:p>
          <a:p>
            <a:pPr lvl="0"/>
            <a:r>
              <a:rPr lang="ru-RU" sz="3200" i="1" dirty="0" smtClean="0">
                <a:solidFill>
                  <a:schemeClr val="bg1"/>
                </a:solidFill>
              </a:rPr>
              <a:t>3</a:t>
            </a:r>
            <a:r>
              <a:rPr lang="ru-RU" sz="3200" i="1" dirty="0">
                <a:solidFill>
                  <a:schemeClr val="bg1"/>
                </a:solidFill>
              </a:rPr>
              <a:t>) односоставное, определенно-личное</a:t>
            </a:r>
          </a:p>
        </p:txBody>
      </p:sp>
    </p:spTree>
    <p:extLst>
      <p:ext uri="{BB962C8B-B14F-4D97-AF65-F5344CB8AC3E}">
        <p14:creationId xmlns:p14="http://schemas.microsoft.com/office/powerpoint/2010/main" val="941682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Сания\Desktop\шаблон 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2792" y="-219075"/>
            <a:ext cx="9753600" cy="729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476672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dirty="0" smtClean="0">
                <a:solidFill>
                  <a:srgbClr val="FFC000"/>
                </a:solidFill>
              </a:rPr>
              <a:t>2. К </a:t>
            </a:r>
            <a:r>
              <a:rPr lang="ru-RU" sz="3600" dirty="0">
                <a:solidFill>
                  <a:srgbClr val="FFC000"/>
                </a:solidFill>
              </a:rPr>
              <a:t>какому типу односоставных </a:t>
            </a:r>
            <a:endParaRPr lang="ru-RU" sz="3600" dirty="0" smtClean="0">
              <a:solidFill>
                <a:srgbClr val="FFC000"/>
              </a:solidFill>
            </a:endParaRPr>
          </a:p>
          <a:p>
            <a:pPr lvl="0" algn="ctr"/>
            <a:r>
              <a:rPr lang="ru-RU" sz="3600" dirty="0" smtClean="0">
                <a:solidFill>
                  <a:srgbClr val="FFC000"/>
                </a:solidFill>
              </a:rPr>
              <a:t>относится </a:t>
            </a:r>
            <a:r>
              <a:rPr lang="ru-RU" sz="3600" dirty="0">
                <a:solidFill>
                  <a:srgbClr val="FFC000"/>
                </a:solidFill>
              </a:rPr>
              <a:t>предложение</a:t>
            </a:r>
          </a:p>
          <a:p>
            <a:r>
              <a:rPr lang="ru-RU" sz="3600" b="1" i="1" dirty="0">
                <a:solidFill>
                  <a:schemeClr val="bg1"/>
                </a:solidFill>
              </a:rPr>
              <a:t> «Ленивого по платью узнаешь</a:t>
            </a:r>
            <a:r>
              <a:rPr lang="ru-RU" sz="3600" b="1" i="1" dirty="0" smtClean="0">
                <a:solidFill>
                  <a:schemeClr val="bg1"/>
                </a:solidFill>
              </a:rPr>
              <a:t>»:</a:t>
            </a:r>
          </a:p>
          <a:p>
            <a:endParaRPr lang="ru-RU" sz="3600" i="1" dirty="0">
              <a:solidFill>
                <a:schemeClr val="bg1"/>
              </a:solidFill>
            </a:endParaRPr>
          </a:p>
          <a:p>
            <a:pPr lvl="0"/>
            <a:r>
              <a:rPr lang="ru-RU" sz="3600" i="1" dirty="0" smtClean="0">
                <a:solidFill>
                  <a:schemeClr val="bg1"/>
                </a:solidFill>
              </a:rPr>
              <a:t>1)неопределенно-личное</a:t>
            </a:r>
            <a:endParaRPr lang="ru-RU" sz="3600" i="1" dirty="0">
              <a:solidFill>
                <a:schemeClr val="bg1"/>
              </a:solidFill>
            </a:endParaRPr>
          </a:p>
          <a:p>
            <a:pPr lvl="0"/>
            <a:r>
              <a:rPr lang="ru-RU" sz="3600" i="1" dirty="0" smtClean="0">
                <a:solidFill>
                  <a:schemeClr val="bg1"/>
                </a:solidFill>
              </a:rPr>
              <a:t>2) определенно-личное</a:t>
            </a:r>
            <a:endParaRPr lang="ru-RU" sz="3600" i="1" dirty="0">
              <a:solidFill>
                <a:schemeClr val="bg1"/>
              </a:solidFill>
            </a:endParaRPr>
          </a:p>
          <a:p>
            <a:pPr lvl="0"/>
            <a:r>
              <a:rPr lang="ru-RU" sz="3600" i="1" dirty="0" smtClean="0">
                <a:solidFill>
                  <a:schemeClr val="bg1"/>
                </a:solidFill>
              </a:rPr>
              <a:t>3) безличное</a:t>
            </a:r>
            <a:endParaRPr lang="ru-RU" sz="3600" i="1" dirty="0">
              <a:solidFill>
                <a:schemeClr val="bg1"/>
              </a:solidFill>
            </a:endParaRPr>
          </a:p>
          <a:p>
            <a:pPr lvl="0"/>
            <a:r>
              <a:rPr lang="ru-RU" sz="3600" i="1" dirty="0" smtClean="0">
                <a:solidFill>
                  <a:schemeClr val="bg1"/>
                </a:solidFill>
              </a:rPr>
              <a:t>4) обобщенно-личное</a:t>
            </a:r>
            <a:endParaRPr lang="ru-RU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036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ания\Desktop\шаблон 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19075"/>
            <a:ext cx="9753600" cy="729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57786" y="2106864"/>
            <a:ext cx="510650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i="1" dirty="0">
                <a:solidFill>
                  <a:schemeClr val="bg1"/>
                </a:solidFill>
              </a:rPr>
              <a:t>Ответ</a:t>
            </a:r>
            <a:r>
              <a:rPr lang="ru-RU" sz="3200" i="1" dirty="0" smtClean="0">
                <a:solidFill>
                  <a:schemeClr val="bg1"/>
                </a:solidFill>
              </a:rPr>
              <a:t>:</a:t>
            </a:r>
          </a:p>
          <a:p>
            <a:pPr lvl="0"/>
            <a:endParaRPr lang="ru-RU" sz="3200" i="1" dirty="0">
              <a:solidFill>
                <a:schemeClr val="bg1"/>
              </a:solidFill>
            </a:endParaRPr>
          </a:p>
          <a:p>
            <a:r>
              <a:rPr lang="ru-RU" sz="3200" i="1" dirty="0">
                <a:solidFill>
                  <a:schemeClr val="bg1"/>
                </a:solidFill>
              </a:rPr>
              <a:t>4) обобщенно-личное</a:t>
            </a:r>
          </a:p>
          <a:p>
            <a:pPr lvl="0"/>
            <a:endParaRPr lang="ru-RU" i="1" dirty="0" smtClean="0">
              <a:solidFill>
                <a:schemeClr val="bg1"/>
              </a:solidFill>
            </a:endParaRPr>
          </a:p>
          <a:p>
            <a:pPr lvl="0"/>
            <a:r>
              <a:rPr lang="ru-RU" i="1" dirty="0" smtClean="0">
                <a:solidFill>
                  <a:schemeClr val="bg1"/>
                </a:solidFill>
              </a:rPr>
              <a:t>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4547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Сания\Desktop\шаблон 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-410766"/>
            <a:ext cx="9753600" cy="729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548680"/>
            <a:ext cx="849694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dirty="0" smtClean="0">
                <a:solidFill>
                  <a:srgbClr val="FFC000"/>
                </a:solidFill>
              </a:rPr>
              <a:t>3. Отметьте </a:t>
            </a:r>
          </a:p>
          <a:p>
            <a:pPr lvl="0" algn="ctr"/>
            <a:r>
              <a:rPr lang="ru-RU" sz="3600" dirty="0" smtClean="0">
                <a:solidFill>
                  <a:srgbClr val="FFC000"/>
                </a:solidFill>
              </a:rPr>
              <a:t>неопределенно-личное </a:t>
            </a:r>
            <a:r>
              <a:rPr lang="ru-RU" sz="3600" dirty="0">
                <a:solidFill>
                  <a:srgbClr val="FFC000"/>
                </a:solidFill>
              </a:rPr>
              <a:t>предложение</a:t>
            </a:r>
            <a:r>
              <a:rPr lang="ru-RU" sz="3600" dirty="0" smtClean="0">
                <a:solidFill>
                  <a:srgbClr val="FFC000"/>
                </a:solidFill>
              </a:rPr>
              <a:t>:</a:t>
            </a:r>
          </a:p>
          <a:p>
            <a:pPr lvl="0" algn="ctr"/>
            <a:endParaRPr lang="ru-RU" sz="2800" dirty="0" smtClean="0">
              <a:solidFill>
                <a:srgbClr val="FFC000"/>
              </a:solidFill>
            </a:endParaRPr>
          </a:p>
          <a:p>
            <a:pPr marL="514350" lvl="0" indent="-514350">
              <a:buAutoNum type="arabicParenR"/>
            </a:pPr>
            <a:r>
              <a:rPr lang="ru-RU" sz="2800" i="1" dirty="0" smtClean="0">
                <a:solidFill>
                  <a:schemeClr val="bg1"/>
                </a:solidFill>
              </a:rPr>
              <a:t>Ребята</a:t>
            </a:r>
            <a:r>
              <a:rPr lang="ru-RU" sz="2800" i="1" dirty="0">
                <a:solidFill>
                  <a:schemeClr val="bg1"/>
                </a:solidFill>
              </a:rPr>
              <a:t>, не опаздывайте на занятия кружка</a:t>
            </a:r>
            <a:r>
              <a:rPr lang="ru-RU" sz="2800" i="1" dirty="0" smtClean="0">
                <a:solidFill>
                  <a:schemeClr val="bg1"/>
                </a:solidFill>
              </a:rPr>
              <a:t>.</a:t>
            </a:r>
          </a:p>
          <a:p>
            <a:pPr marL="514350" lvl="0" indent="-514350">
              <a:buAutoNum type="arabicParenR"/>
            </a:pPr>
            <a:endParaRPr lang="ru-RU" sz="2800" i="1" dirty="0" smtClean="0">
              <a:solidFill>
                <a:schemeClr val="bg1"/>
              </a:solidFill>
            </a:endParaRPr>
          </a:p>
          <a:p>
            <a:pPr lvl="0"/>
            <a:r>
              <a:rPr lang="ru-RU" sz="2800" i="1" dirty="0" smtClean="0">
                <a:solidFill>
                  <a:schemeClr val="bg1"/>
                </a:solidFill>
              </a:rPr>
              <a:t>2) Вы </a:t>
            </a:r>
            <a:r>
              <a:rPr lang="ru-RU" sz="2800" i="1" dirty="0">
                <a:solidFill>
                  <a:schemeClr val="bg1"/>
                </a:solidFill>
              </a:rPr>
              <a:t>меня легко узнаете</a:t>
            </a:r>
            <a:r>
              <a:rPr lang="ru-RU" sz="2800" i="1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ru-RU" sz="2800" i="1" dirty="0" smtClean="0">
              <a:solidFill>
                <a:schemeClr val="bg1"/>
              </a:solidFill>
            </a:endParaRPr>
          </a:p>
          <a:p>
            <a:pPr lvl="0"/>
            <a:r>
              <a:rPr lang="ru-RU" sz="2800" i="1" dirty="0" smtClean="0">
                <a:solidFill>
                  <a:schemeClr val="bg1"/>
                </a:solidFill>
              </a:rPr>
              <a:t>3) В </a:t>
            </a:r>
            <a:r>
              <a:rPr lang="ru-RU" sz="2800" i="1" dirty="0">
                <a:solidFill>
                  <a:schemeClr val="bg1"/>
                </a:solidFill>
              </a:rPr>
              <a:t>тот зимний вечер у нас в семье украшали елку</a:t>
            </a:r>
            <a:r>
              <a:rPr lang="ru-RU" sz="2800" i="1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ru-RU" sz="2800" i="1" dirty="0" smtClean="0">
              <a:solidFill>
                <a:schemeClr val="bg1"/>
              </a:solidFill>
            </a:endParaRPr>
          </a:p>
          <a:p>
            <a:pPr lvl="0"/>
            <a:r>
              <a:rPr lang="ru-RU" sz="2800" i="1" dirty="0" smtClean="0">
                <a:solidFill>
                  <a:schemeClr val="bg1"/>
                </a:solidFill>
              </a:rPr>
              <a:t>4) В </a:t>
            </a:r>
            <a:r>
              <a:rPr lang="ru-RU" sz="2800" i="1" dirty="0">
                <a:solidFill>
                  <a:schemeClr val="bg1"/>
                </a:solidFill>
              </a:rPr>
              <a:t>воздухе тишина.</a:t>
            </a:r>
          </a:p>
          <a:p>
            <a:r>
              <a:rPr lang="ru-RU" sz="3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24940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ания\Desktop\шаблон 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19075"/>
            <a:ext cx="9753600" cy="729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5576" y="2074783"/>
            <a:ext cx="73448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i="1" dirty="0" smtClean="0">
                <a:solidFill>
                  <a:schemeClr val="bg1"/>
                </a:solidFill>
              </a:rPr>
              <a:t>Ответ:</a:t>
            </a:r>
          </a:p>
          <a:p>
            <a:pPr lvl="0"/>
            <a:endParaRPr lang="ru-RU" sz="3200" i="1" dirty="0" smtClean="0">
              <a:solidFill>
                <a:schemeClr val="bg1"/>
              </a:solidFill>
            </a:endParaRPr>
          </a:p>
          <a:p>
            <a:pPr lvl="0"/>
            <a:r>
              <a:rPr lang="ru-RU" sz="3200" i="1" dirty="0" smtClean="0">
                <a:solidFill>
                  <a:schemeClr val="bg1"/>
                </a:solidFill>
              </a:rPr>
              <a:t>3</a:t>
            </a:r>
            <a:r>
              <a:rPr lang="ru-RU" sz="3200" i="1" dirty="0">
                <a:solidFill>
                  <a:schemeClr val="bg1"/>
                </a:solidFill>
              </a:rPr>
              <a:t>) В тот зимний вечер у нас в семье украшали елку.</a:t>
            </a:r>
          </a:p>
        </p:txBody>
      </p:sp>
    </p:spTree>
    <p:extLst>
      <p:ext uri="{BB962C8B-B14F-4D97-AF65-F5344CB8AC3E}">
        <p14:creationId xmlns:p14="http://schemas.microsoft.com/office/powerpoint/2010/main" val="20520008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ания\Desktop\шаблон 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19075"/>
            <a:ext cx="9753600" cy="729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404664"/>
            <a:ext cx="820891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dirty="0" smtClean="0">
                <a:solidFill>
                  <a:srgbClr val="FFC000"/>
                </a:solidFill>
              </a:rPr>
              <a:t>4. Не </a:t>
            </a:r>
            <a:r>
              <a:rPr lang="ru-RU" sz="3600" dirty="0">
                <a:solidFill>
                  <a:srgbClr val="FFC000"/>
                </a:solidFill>
              </a:rPr>
              <a:t>является </a:t>
            </a:r>
            <a:endParaRPr lang="ru-RU" sz="3600" dirty="0" smtClean="0">
              <a:solidFill>
                <a:srgbClr val="FFC000"/>
              </a:solidFill>
            </a:endParaRPr>
          </a:p>
          <a:p>
            <a:pPr lvl="0" algn="ctr"/>
            <a:r>
              <a:rPr lang="ru-RU" sz="3600" dirty="0" smtClean="0">
                <a:solidFill>
                  <a:srgbClr val="FFC000"/>
                </a:solidFill>
              </a:rPr>
              <a:t>обобщенно-личным </a:t>
            </a:r>
            <a:r>
              <a:rPr lang="ru-RU" sz="3600" dirty="0">
                <a:solidFill>
                  <a:srgbClr val="FFC000"/>
                </a:solidFill>
              </a:rPr>
              <a:t>предложением</a:t>
            </a:r>
            <a:r>
              <a:rPr lang="ru-RU" sz="3600" dirty="0" smtClean="0">
                <a:solidFill>
                  <a:srgbClr val="FFC000"/>
                </a:solidFill>
              </a:rPr>
              <a:t>:</a:t>
            </a:r>
          </a:p>
          <a:p>
            <a:pPr lvl="0" algn="ctr"/>
            <a:endParaRPr lang="ru-RU" sz="3600" i="1" dirty="0">
              <a:solidFill>
                <a:srgbClr val="FFC000"/>
              </a:solidFill>
            </a:endParaRPr>
          </a:p>
          <a:p>
            <a:pPr marL="514350" lvl="0" indent="-514350">
              <a:buAutoNum type="arabicParenR"/>
            </a:pPr>
            <a:r>
              <a:rPr lang="ru-RU" sz="3200" i="1" dirty="0" smtClean="0">
                <a:solidFill>
                  <a:schemeClr val="bg1"/>
                </a:solidFill>
              </a:rPr>
              <a:t>Береги </a:t>
            </a:r>
            <a:r>
              <a:rPr lang="ru-RU" sz="3200" i="1" dirty="0">
                <a:solidFill>
                  <a:schemeClr val="bg1"/>
                </a:solidFill>
              </a:rPr>
              <a:t>честь смолоду</a:t>
            </a:r>
            <a:r>
              <a:rPr lang="ru-RU" sz="3200" i="1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ru-RU" sz="3200" i="1" dirty="0">
              <a:solidFill>
                <a:schemeClr val="bg1"/>
              </a:solidFill>
            </a:endParaRPr>
          </a:p>
          <a:p>
            <a:pPr lvl="0"/>
            <a:r>
              <a:rPr lang="ru-RU" sz="3200" i="1" dirty="0" smtClean="0">
                <a:solidFill>
                  <a:schemeClr val="bg1"/>
                </a:solidFill>
              </a:rPr>
              <a:t>2) Дни </a:t>
            </a:r>
            <a:r>
              <a:rPr lang="ru-RU" sz="3200" i="1" dirty="0">
                <a:solidFill>
                  <a:schemeClr val="bg1"/>
                </a:solidFill>
              </a:rPr>
              <a:t>осени бранят обыкновенно</a:t>
            </a:r>
            <a:r>
              <a:rPr lang="ru-RU" sz="3200" i="1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ru-RU" sz="3200" i="1" dirty="0">
              <a:solidFill>
                <a:schemeClr val="bg1"/>
              </a:solidFill>
            </a:endParaRPr>
          </a:p>
          <a:p>
            <a:pPr lvl="0"/>
            <a:r>
              <a:rPr lang="ru-RU" sz="3200" i="1" dirty="0" smtClean="0">
                <a:solidFill>
                  <a:schemeClr val="bg1"/>
                </a:solidFill>
              </a:rPr>
              <a:t>3) Тише </a:t>
            </a:r>
            <a:r>
              <a:rPr lang="ru-RU" sz="3200" i="1" dirty="0">
                <a:solidFill>
                  <a:schemeClr val="bg1"/>
                </a:solidFill>
              </a:rPr>
              <a:t>едешь – дальше будешь</a:t>
            </a:r>
            <a:r>
              <a:rPr lang="ru-RU" sz="3200" i="1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ru-RU" sz="3200" i="1" dirty="0">
              <a:solidFill>
                <a:schemeClr val="bg1"/>
              </a:solidFill>
            </a:endParaRPr>
          </a:p>
          <a:p>
            <a:pPr lvl="0"/>
            <a:r>
              <a:rPr lang="ru-RU" sz="3200" i="1" dirty="0" smtClean="0">
                <a:solidFill>
                  <a:schemeClr val="bg1"/>
                </a:solidFill>
              </a:rPr>
              <a:t>4) Потом </a:t>
            </a:r>
            <a:r>
              <a:rPr lang="ru-RU" sz="3200" i="1" dirty="0">
                <a:solidFill>
                  <a:schemeClr val="bg1"/>
                </a:solidFill>
              </a:rPr>
              <a:t>его в степи без чувств нашли</a:t>
            </a:r>
            <a:r>
              <a:rPr lang="ru-RU" sz="3600" i="1" dirty="0">
                <a:solidFill>
                  <a:schemeClr val="bg1"/>
                </a:solidFill>
              </a:rPr>
              <a:t>.</a:t>
            </a:r>
          </a:p>
          <a:p>
            <a:r>
              <a:rPr lang="ru-RU" dirty="0">
                <a:solidFill>
                  <a:srgbClr val="92D05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888836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ания\Desktop\шаблон 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19075"/>
            <a:ext cx="9753600" cy="729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15616" y="2351782"/>
            <a:ext cx="746229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i="1" dirty="0" smtClean="0">
                <a:solidFill>
                  <a:schemeClr val="bg1"/>
                </a:solidFill>
              </a:rPr>
              <a:t>Ответ:</a:t>
            </a:r>
          </a:p>
          <a:p>
            <a:pPr lvl="0"/>
            <a:endParaRPr lang="ru-RU" sz="3200" i="1" dirty="0" smtClean="0">
              <a:solidFill>
                <a:schemeClr val="bg1"/>
              </a:solidFill>
            </a:endParaRPr>
          </a:p>
          <a:p>
            <a:pPr lvl="0"/>
            <a:r>
              <a:rPr lang="ru-RU" sz="3200" i="1" dirty="0" smtClean="0">
                <a:solidFill>
                  <a:schemeClr val="bg1"/>
                </a:solidFill>
              </a:rPr>
              <a:t>4</a:t>
            </a:r>
            <a:r>
              <a:rPr lang="ru-RU" sz="3200" i="1" dirty="0">
                <a:solidFill>
                  <a:schemeClr val="bg1"/>
                </a:solidFill>
              </a:rPr>
              <a:t>) Потом его в степи без чувств нашли.</a:t>
            </a:r>
          </a:p>
        </p:txBody>
      </p:sp>
    </p:spTree>
    <p:extLst>
      <p:ext uri="{BB962C8B-B14F-4D97-AF65-F5344CB8AC3E}">
        <p14:creationId xmlns:p14="http://schemas.microsoft.com/office/powerpoint/2010/main" val="8645966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412</Words>
  <Application>Microsoft Office PowerPoint</Application>
  <PresentationFormat>Экран (4:3)</PresentationFormat>
  <Paragraphs>113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Односоставные предложения. Повторение.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Односоставные предложения. Повторение.</dc:title>
  <dc:creator>Сания</dc:creator>
  <cp:lastModifiedBy>123</cp:lastModifiedBy>
  <cp:revision>12</cp:revision>
  <dcterms:created xsi:type="dcterms:W3CDTF">2015-02-01T12:46:05Z</dcterms:created>
  <dcterms:modified xsi:type="dcterms:W3CDTF">2016-03-01T16:30:26Z</dcterms:modified>
</cp:coreProperties>
</file>