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1" r:id="rId4"/>
    <p:sldId id="263" r:id="rId5"/>
    <p:sldId id="264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59" r:id="rId18"/>
    <p:sldId id="277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4660"/>
  </p:normalViewPr>
  <p:slideViewPr>
    <p:cSldViewPr>
      <p:cViewPr varScale="1">
        <p:scale>
          <a:sx n="46" d="100"/>
          <a:sy n="4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BD8FF-8DCF-4798-BC02-B009ACD8DE4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51B1FAB0-63C9-421A-9F75-BF735C0BAD83}">
      <dgm:prSet phldrT="[Текст]"/>
      <dgm:spPr/>
      <dgm:t>
        <a:bodyPr/>
        <a:lstStyle/>
        <a:p>
          <a:r>
            <a:rPr lang="ru-RU" b="1" dirty="0" smtClean="0"/>
            <a:t>Россия</a:t>
          </a:r>
        </a:p>
        <a:p>
          <a:r>
            <a:rPr lang="ru-RU" b="1" dirty="0" smtClean="0"/>
            <a:t>с 80-х гг.</a:t>
          </a:r>
        </a:p>
        <a:p>
          <a:r>
            <a:rPr lang="ru-RU" b="1" dirty="0" smtClean="0"/>
            <a:t>ХХ века</a:t>
          </a:r>
          <a:endParaRPr lang="ru-RU" b="1" dirty="0"/>
        </a:p>
      </dgm:t>
    </dgm:pt>
    <dgm:pt modelId="{312BF402-E7C1-4A99-B1FC-4EDFEEACD04F}" type="parTrans" cxnId="{652649DE-7960-4D72-9A88-EB0C86088869}">
      <dgm:prSet/>
      <dgm:spPr/>
      <dgm:t>
        <a:bodyPr/>
        <a:lstStyle/>
        <a:p>
          <a:endParaRPr lang="ru-RU"/>
        </a:p>
      </dgm:t>
    </dgm:pt>
    <dgm:pt modelId="{6C79E76C-D0BE-454D-8E1F-643981013DD6}" type="sibTrans" cxnId="{652649DE-7960-4D72-9A88-EB0C86088869}">
      <dgm:prSet/>
      <dgm:spPr/>
      <dgm:t>
        <a:bodyPr/>
        <a:lstStyle/>
        <a:p>
          <a:endParaRPr lang="ru-RU"/>
        </a:p>
      </dgm:t>
    </dgm:pt>
    <dgm:pt modelId="{1EDE03E5-6166-4B66-B866-78A949440380}">
      <dgm:prSet phldrT="[Текст]"/>
      <dgm:spPr/>
      <dgm:t>
        <a:bodyPr/>
        <a:lstStyle/>
        <a:p>
          <a:r>
            <a:rPr lang="ru-RU" b="1" dirty="0" smtClean="0"/>
            <a:t>США</a:t>
          </a:r>
        </a:p>
        <a:p>
          <a:r>
            <a:rPr lang="ru-RU" b="1" dirty="0" smtClean="0"/>
            <a:t>с 20-х гг.</a:t>
          </a:r>
        </a:p>
        <a:p>
          <a:r>
            <a:rPr lang="ru-RU" b="1" dirty="0" smtClean="0"/>
            <a:t>ХХ века</a:t>
          </a:r>
          <a:endParaRPr lang="ru-RU" b="1" dirty="0"/>
        </a:p>
      </dgm:t>
    </dgm:pt>
    <dgm:pt modelId="{EC15CC14-6C4B-4C93-AB21-CAEE40D53371}" type="parTrans" cxnId="{FB0E30DF-EEB4-4380-B06D-68C52B178C22}">
      <dgm:prSet/>
      <dgm:spPr/>
      <dgm:t>
        <a:bodyPr/>
        <a:lstStyle/>
        <a:p>
          <a:endParaRPr lang="ru-RU"/>
        </a:p>
      </dgm:t>
    </dgm:pt>
    <dgm:pt modelId="{608E4D3E-19CE-4C95-B62F-498B6E6366ED}" type="sibTrans" cxnId="{FB0E30DF-EEB4-4380-B06D-68C52B178C22}">
      <dgm:prSet/>
      <dgm:spPr/>
      <dgm:t>
        <a:bodyPr/>
        <a:lstStyle/>
        <a:p>
          <a:endParaRPr lang="ru-RU"/>
        </a:p>
      </dgm:t>
    </dgm:pt>
    <dgm:pt modelId="{5EAA6292-F8CB-47F8-9E2B-8510FDAF3DBB}">
      <dgm:prSet phldrT="[Текст]"/>
      <dgm:spPr/>
      <dgm:t>
        <a:bodyPr/>
        <a:lstStyle/>
        <a:p>
          <a:r>
            <a:rPr lang="ru-RU" b="1" dirty="0" smtClean="0"/>
            <a:t>Россия</a:t>
          </a:r>
        </a:p>
        <a:p>
          <a:r>
            <a:rPr lang="ru-RU" b="1" dirty="0" smtClean="0"/>
            <a:t>1905 г.</a:t>
          </a:r>
          <a:endParaRPr lang="ru-RU" b="1" dirty="0"/>
        </a:p>
      </dgm:t>
    </dgm:pt>
    <dgm:pt modelId="{E3AA572F-5CE7-4668-BB99-118DF467F640}" type="parTrans" cxnId="{105593EB-B143-491B-92D8-DD33238F226C}">
      <dgm:prSet/>
      <dgm:spPr/>
      <dgm:t>
        <a:bodyPr/>
        <a:lstStyle/>
        <a:p>
          <a:endParaRPr lang="ru-RU"/>
        </a:p>
      </dgm:t>
    </dgm:pt>
    <dgm:pt modelId="{01BDF00C-1C4D-411E-AA4C-EE4F9D11F18D}" type="sibTrans" cxnId="{105593EB-B143-491B-92D8-DD33238F226C}">
      <dgm:prSet/>
      <dgm:spPr/>
      <dgm:t>
        <a:bodyPr/>
        <a:lstStyle/>
        <a:p>
          <a:endParaRPr lang="ru-RU"/>
        </a:p>
      </dgm:t>
    </dgm:pt>
    <dgm:pt modelId="{76A52FA2-C3D6-45FA-8521-F21531FF51E5}" type="pres">
      <dgm:prSet presAssocID="{A3FBD8FF-8DCF-4798-BC02-B009ACD8DE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E92A7A1-A792-442D-81A2-95D4508E9507}" type="pres">
      <dgm:prSet presAssocID="{51B1FAB0-63C9-421A-9F75-BF735C0BAD8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71253-1D51-4A79-B40F-CCD9CF2475B0}" type="pres">
      <dgm:prSet presAssocID="{51B1FAB0-63C9-421A-9F75-BF735C0BAD83}" presName="gear1srcNode" presStyleLbl="node1" presStyleIdx="0" presStyleCnt="3"/>
      <dgm:spPr/>
      <dgm:t>
        <a:bodyPr/>
        <a:lstStyle/>
        <a:p>
          <a:endParaRPr lang="ru-RU"/>
        </a:p>
      </dgm:t>
    </dgm:pt>
    <dgm:pt modelId="{5EC64147-630A-493D-BD29-2B0DF0EC9505}" type="pres">
      <dgm:prSet presAssocID="{51B1FAB0-63C9-421A-9F75-BF735C0BAD83}" presName="gear1dstNode" presStyleLbl="node1" presStyleIdx="0" presStyleCnt="3"/>
      <dgm:spPr/>
      <dgm:t>
        <a:bodyPr/>
        <a:lstStyle/>
        <a:p>
          <a:endParaRPr lang="ru-RU"/>
        </a:p>
      </dgm:t>
    </dgm:pt>
    <dgm:pt modelId="{309E6609-FDB3-4032-8556-9CAFEC86B833}" type="pres">
      <dgm:prSet presAssocID="{1EDE03E5-6166-4B66-B866-78A949440380}" presName="gear2" presStyleLbl="node1" presStyleIdx="1" presStyleCnt="3" custScaleX="120357" custScaleY="1175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A6BC-95B3-4E4D-A32E-F9EFB8DBAFC7}" type="pres">
      <dgm:prSet presAssocID="{1EDE03E5-6166-4B66-B866-78A949440380}" presName="gear2srcNode" presStyleLbl="node1" presStyleIdx="1" presStyleCnt="3"/>
      <dgm:spPr/>
      <dgm:t>
        <a:bodyPr/>
        <a:lstStyle/>
        <a:p>
          <a:endParaRPr lang="ru-RU"/>
        </a:p>
      </dgm:t>
    </dgm:pt>
    <dgm:pt modelId="{F3A25CB7-4ABC-4872-BD12-E6698795E80B}" type="pres">
      <dgm:prSet presAssocID="{1EDE03E5-6166-4B66-B866-78A949440380}" presName="gear2dstNode" presStyleLbl="node1" presStyleIdx="1" presStyleCnt="3"/>
      <dgm:spPr/>
      <dgm:t>
        <a:bodyPr/>
        <a:lstStyle/>
        <a:p>
          <a:endParaRPr lang="ru-RU"/>
        </a:p>
      </dgm:t>
    </dgm:pt>
    <dgm:pt modelId="{E017F9B2-2D18-474B-8AAF-57B9D79659F9}" type="pres">
      <dgm:prSet presAssocID="{5EAA6292-F8CB-47F8-9E2B-8510FDAF3DBB}" presName="gear3" presStyleLbl="node1" presStyleIdx="2" presStyleCnt="3" custScaleX="120005" custScaleY="123943"/>
      <dgm:spPr/>
      <dgm:t>
        <a:bodyPr/>
        <a:lstStyle/>
        <a:p>
          <a:endParaRPr lang="ru-RU"/>
        </a:p>
      </dgm:t>
    </dgm:pt>
    <dgm:pt modelId="{DA7D1704-8A1A-4A2A-A8BB-DA65039CD523}" type="pres">
      <dgm:prSet presAssocID="{5EAA6292-F8CB-47F8-9E2B-8510FDAF3DB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3E500-3FFD-441F-A660-294CF6C2CAFD}" type="pres">
      <dgm:prSet presAssocID="{5EAA6292-F8CB-47F8-9E2B-8510FDAF3DBB}" presName="gear3srcNode" presStyleLbl="node1" presStyleIdx="2" presStyleCnt="3"/>
      <dgm:spPr/>
      <dgm:t>
        <a:bodyPr/>
        <a:lstStyle/>
        <a:p>
          <a:endParaRPr lang="ru-RU"/>
        </a:p>
      </dgm:t>
    </dgm:pt>
    <dgm:pt modelId="{A2AC3B88-AB0F-4A92-B34D-68667BCF6823}" type="pres">
      <dgm:prSet presAssocID="{5EAA6292-F8CB-47F8-9E2B-8510FDAF3DBB}" presName="gear3dstNode" presStyleLbl="node1" presStyleIdx="2" presStyleCnt="3"/>
      <dgm:spPr/>
      <dgm:t>
        <a:bodyPr/>
        <a:lstStyle/>
        <a:p>
          <a:endParaRPr lang="ru-RU"/>
        </a:p>
      </dgm:t>
    </dgm:pt>
    <dgm:pt modelId="{C8A7CDFC-AE92-4C89-8C15-8E6E4068A521}" type="pres">
      <dgm:prSet presAssocID="{6C79E76C-D0BE-454D-8E1F-643981013DD6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2D5924E-817C-4426-893E-755463BC0671}" type="pres">
      <dgm:prSet presAssocID="{608E4D3E-19CE-4C95-B62F-498B6E6366ED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2D275406-50BA-4720-B1C5-DE1BB4B4FF57}" type="pres">
      <dgm:prSet presAssocID="{01BDF00C-1C4D-411E-AA4C-EE4F9D11F18D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E09E62C-E05A-4079-B757-ADA1D1311A8D}" type="presOf" srcId="{1EDE03E5-6166-4B66-B866-78A949440380}" destId="{BD61A6BC-95B3-4E4D-A32E-F9EFB8DBAFC7}" srcOrd="1" destOrd="0" presId="urn:microsoft.com/office/officeart/2005/8/layout/gear1"/>
    <dgm:cxn modelId="{76873F3B-1C96-45AC-8350-57CDDD53A7FF}" type="presOf" srcId="{1EDE03E5-6166-4B66-B866-78A949440380}" destId="{309E6609-FDB3-4032-8556-9CAFEC86B833}" srcOrd="0" destOrd="0" presId="urn:microsoft.com/office/officeart/2005/8/layout/gear1"/>
    <dgm:cxn modelId="{EE9A4216-0D87-4258-89D0-9512454A4422}" type="presOf" srcId="{01BDF00C-1C4D-411E-AA4C-EE4F9D11F18D}" destId="{2D275406-50BA-4720-B1C5-DE1BB4B4FF57}" srcOrd="0" destOrd="0" presId="urn:microsoft.com/office/officeart/2005/8/layout/gear1"/>
    <dgm:cxn modelId="{90B56F11-9820-4EA4-A559-4E1E184F64DD}" type="presOf" srcId="{51B1FAB0-63C9-421A-9F75-BF735C0BAD83}" destId="{5EC64147-630A-493D-BD29-2B0DF0EC9505}" srcOrd="2" destOrd="0" presId="urn:microsoft.com/office/officeart/2005/8/layout/gear1"/>
    <dgm:cxn modelId="{105593EB-B143-491B-92D8-DD33238F226C}" srcId="{A3FBD8FF-8DCF-4798-BC02-B009ACD8DE43}" destId="{5EAA6292-F8CB-47F8-9E2B-8510FDAF3DBB}" srcOrd="2" destOrd="0" parTransId="{E3AA572F-5CE7-4668-BB99-118DF467F640}" sibTransId="{01BDF00C-1C4D-411E-AA4C-EE4F9D11F18D}"/>
    <dgm:cxn modelId="{FB0E30DF-EEB4-4380-B06D-68C52B178C22}" srcId="{A3FBD8FF-8DCF-4798-BC02-B009ACD8DE43}" destId="{1EDE03E5-6166-4B66-B866-78A949440380}" srcOrd="1" destOrd="0" parTransId="{EC15CC14-6C4B-4C93-AB21-CAEE40D53371}" sibTransId="{608E4D3E-19CE-4C95-B62F-498B6E6366ED}"/>
    <dgm:cxn modelId="{48A2C73D-9538-48FA-836C-6F0387334218}" type="presOf" srcId="{5EAA6292-F8CB-47F8-9E2B-8510FDAF3DBB}" destId="{A2AC3B88-AB0F-4A92-B34D-68667BCF6823}" srcOrd="3" destOrd="0" presId="urn:microsoft.com/office/officeart/2005/8/layout/gear1"/>
    <dgm:cxn modelId="{6E5CD78F-18C0-4636-BC3D-C19EB215EFDF}" type="presOf" srcId="{51B1FAB0-63C9-421A-9F75-BF735C0BAD83}" destId="{BE92A7A1-A792-442D-81A2-95D4508E9507}" srcOrd="0" destOrd="0" presId="urn:microsoft.com/office/officeart/2005/8/layout/gear1"/>
    <dgm:cxn modelId="{652649DE-7960-4D72-9A88-EB0C86088869}" srcId="{A3FBD8FF-8DCF-4798-BC02-B009ACD8DE43}" destId="{51B1FAB0-63C9-421A-9F75-BF735C0BAD83}" srcOrd="0" destOrd="0" parTransId="{312BF402-E7C1-4A99-B1FC-4EDFEEACD04F}" sibTransId="{6C79E76C-D0BE-454D-8E1F-643981013DD6}"/>
    <dgm:cxn modelId="{0AC5B1C8-91EE-463C-802F-FEB6E99CDD47}" type="presOf" srcId="{5EAA6292-F8CB-47F8-9E2B-8510FDAF3DBB}" destId="{DA7D1704-8A1A-4A2A-A8BB-DA65039CD523}" srcOrd="1" destOrd="0" presId="urn:microsoft.com/office/officeart/2005/8/layout/gear1"/>
    <dgm:cxn modelId="{5AC22D0B-B6B6-4171-BDAC-3FAFCDE6E83F}" type="presOf" srcId="{A3FBD8FF-8DCF-4798-BC02-B009ACD8DE43}" destId="{76A52FA2-C3D6-45FA-8521-F21531FF51E5}" srcOrd="0" destOrd="0" presId="urn:microsoft.com/office/officeart/2005/8/layout/gear1"/>
    <dgm:cxn modelId="{35D0E07A-A061-4EEF-A4F6-FFDFCA0DB19A}" type="presOf" srcId="{5EAA6292-F8CB-47F8-9E2B-8510FDAF3DBB}" destId="{E017F9B2-2D18-474B-8AAF-57B9D79659F9}" srcOrd="0" destOrd="0" presId="urn:microsoft.com/office/officeart/2005/8/layout/gear1"/>
    <dgm:cxn modelId="{45D1BA6A-BFDE-4F90-B20F-7E369E29F42E}" type="presOf" srcId="{51B1FAB0-63C9-421A-9F75-BF735C0BAD83}" destId="{13371253-1D51-4A79-B40F-CCD9CF2475B0}" srcOrd="1" destOrd="0" presId="urn:microsoft.com/office/officeart/2005/8/layout/gear1"/>
    <dgm:cxn modelId="{D01C94FA-CEEF-41B8-BF8F-8FABC957747A}" type="presOf" srcId="{6C79E76C-D0BE-454D-8E1F-643981013DD6}" destId="{C8A7CDFC-AE92-4C89-8C15-8E6E4068A521}" srcOrd="0" destOrd="0" presId="urn:microsoft.com/office/officeart/2005/8/layout/gear1"/>
    <dgm:cxn modelId="{96A94776-2304-408F-862C-7A28762C8272}" type="presOf" srcId="{608E4D3E-19CE-4C95-B62F-498B6E6366ED}" destId="{F2D5924E-817C-4426-893E-755463BC0671}" srcOrd="0" destOrd="0" presId="urn:microsoft.com/office/officeart/2005/8/layout/gear1"/>
    <dgm:cxn modelId="{A87E13DE-D7C3-46A0-AD95-7173151F9A44}" type="presOf" srcId="{5EAA6292-F8CB-47F8-9E2B-8510FDAF3DBB}" destId="{7773E500-3FFD-441F-A660-294CF6C2CAFD}" srcOrd="2" destOrd="0" presId="urn:microsoft.com/office/officeart/2005/8/layout/gear1"/>
    <dgm:cxn modelId="{2BA56FE8-BF5A-4786-85E3-BED626A22645}" type="presOf" srcId="{1EDE03E5-6166-4B66-B866-78A949440380}" destId="{F3A25CB7-4ABC-4872-BD12-E6698795E80B}" srcOrd="2" destOrd="0" presId="urn:microsoft.com/office/officeart/2005/8/layout/gear1"/>
    <dgm:cxn modelId="{CF50ECB2-53FD-42DC-BB4A-5DFE93C2BCA5}" type="presParOf" srcId="{76A52FA2-C3D6-45FA-8521-F21531FF51E5}" destId="{BE92A7A1-A792-442D-81A2-95D4508E9507}" srcOrd="0" destOrd="0" presId="urn:microsoft.com/office/officeart/2005/8/layout/gear1"/>
    <dgm:cxn modelId="{9F49796F-260C-431A-B975-622D18120027}" type="presParOf" srcId="{76A52FA2-C3D6-45FA-8521-F21531FF51E5}" destId="{13371253-1D51-4A79-B40F-CCD9CF2475B0}" srcOrd="1" destOrd="0" presId="urn:microsoft.com/office/officeart/2005/8/layout/gear1"/>
    <dgm:cxn modelId="{34642DA0-8840-4E98-BF42-70A65787131A}" type="presParOf" srcId="{76A52FA2-C3D6-45FA-8521-F21531FF51E5}" destId="{5EC64147-630A-493D-BD29-2B0DF0EC9505}" srcOrd="2" destOrd="0" presId="urn:microsoft.com/office/officeart/2005/8/layout/gear1"/>
    <dgm:cxn modelId="{52D28334-21B7-4931-93F3-32D863700945}" type="presParOf" srcId="{76A52FA2-C3D6-45FA-8521-F21531FF51E5}" destId="{309E6609-FDB3-4032-8556-9CAFEC86B833}" srcOrd="3" destOrd="0" presId="urn:microsoft.com/office/officeart/2005/8/layout/gear1"/>
    <dgm:cxn modelId="{3F76EA16-B547-4DCB-9EFD-89DEFA8FF24A}" type="presParOf" srcId="{76A52FA2-C3D6-45FA-8521-F21531FF51E5}" destId="{BD61A6BC-95B3-4E4D-A32E-F9EFB8DBAFC7}" srcOrd="4" destOrd="0" presId="urn:microsoft.com/office/officeart/2005/8/layout/gear1"/>
    <dgm:cxn modelId="{526A8757-5515-446C-AB01-0566A3FB743D}" type="presParOf" srcId="{76A52FA2-C3D6-45FA-8521-F21531FF51E5}" destId="{F3A25CB7-4ABC-4872-BD12-E6698795E80B}" srcOrd="5" destOrd="0" presId="urn:microsoft.com/office/officeart/2005/8/layout/gear1"/>
    <dgm:cxn modelId="{87E4339D-D3EE-412A-9CB0-7317663CEBBE}" type="presParOf" srcId="{76A52FA2-C3D6-45FA-8521-F21531FF51E5}" destId="{E017F9B2-2D18-474B-8AAF-57B9D79659F9}" srcOrd="6" destOrd="0" presId="urn:microsoft.com/office/officeart/2005/8/layout/gear1"/>
    <dgm:cxn modelId="{19DFD48A-6645-41BD-8182-36C7A2D78FD0}" type="presParOf" srcId="{76A52FA2-C3D6-45FA-8521-F21531FF51E5}" destId="{DA7D1704-8A1A-4A2A-A8BB-DA65039CD523}" srcOrd="7" destOrd="0" presId="urn:microsoft.com/office/officeart/2005/8/layout/gear1"/>
    <dgm:cxn modelId="{4F77E099-A1FA-4413-8727-4CB0F6349707}" type="presParOf" srcId="{76A52FA2-C3D6-45FA-8521-F21531FF51E5}" destId="{7773E500-3FFD-441F-A660-294CF6C2CAFD}" srcOrd="8" destOrd="0" presId="urn:microsoft.com/office/officeart/2005/8/layout/gear1"/>
    <dgm:cxn modelId="{FF39ADF4-2A63-44C1-9EA4-FFD97B8A1B9B}" type="presParOf" srcId="{76A52FA2-C3D6-45FA-8521-F21531FF51E5}" destId="{A2AC3B88-AB0F-4A92-B34D-68667BCF6823}" srcOrd="9" destOrd="0" presId="urn:microsoft.com/office/officeart/2005/8/layout/gear1"/>
    <dgm:cxn modelId="{0A8D4C44-EE0D-4223-84A9-4482FB18FED6}" type="presParOf" srcId="{76A52FA2-C3D6-45FA-8521-F21531FF51E5}" destId="{C8A7CDFC-AE92-4C89-8C15-8E6E4068A521}" srcOrd="10" destOrd="0" presId="urn:microsoft.com/office/officeart/2005/8/layout/gear1"/>
    <dgm:cxn modelId="{1D3FDCAC-BCCF-4F06-BB11-6C6181817D3F}" type="presParOf" srcId="{76A52FA2-C3D6-45FA-8521-F21531FF51E5}" destId="{F2D5924E-817C-4426-893E-755463BC0671}" srcOrd="11" destOrd="0" presId="urn:microsoft.com/office/officeart/2005/8/layout/gear1"/>
    <dgm:cxn modelId="{F751FEA7-5E5C-421D-AFA6-492C113E2E30}" type="presParOf" srcId="{76A52FA2-C3D6-45FA-8521-F21531FF51E5}" destId="{2D275406-50BA-4720-B1C5-DE1BB4B4FF5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A82F2-6ED4-43A8-81E0-40B1AAAE39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F1DC289-5F08-487B-8B43-7523278BEB8F}">
      <dgm:prSet phldrT="[Текст]"/>
      <dgm:spPr/>
      <dgm:t>
        <a:bodyPr/>
        <a:lstStyle/>
        <a:p>
          <a:r>
            <a:rPr lang="ru-RU" dirty="0" smtClean="0"/>
            <a:t>обучение на активной основе</a:t>
          </a:r>
          <a:endParaRPr lang="ru-RU" dirty="0"/>
        </a:p>
      </dgm:t>
    </dgm:pt>
    <dgm:pt modelId="{AF148D92-1C60-4E1E-BB49-D1FEDFD60A9B}" type="parTrans" cxnId="{0E98612E-2279-4C52-9D0C-1DD68E6EE41B}">
      <dgm:prSet/>
      <dgm:spPr/>
      <dgm:t>
        <a:bodyPr/>
        <a:lstStyle/>
        <a:p>
          <a:endParaRPr lang="ru-RU"/>
        </a:p>
      </dgm:t>
    </dgm:pt>
    <dgm:pt modelId="{D4A6FA9F-6931-4D44-8504-716D6C5A4E42}" type="sibTrans" cxnId="{0E98612E-2279-4C52-9D0C-1DD68E6EE41B}">
      <dgm:prSet/>
      <dgm:spPr/>
      <dgm:t>
        <a:bodyPr/>
        <a:lstStyle/>
        <a:p>
          <a:endParaRPr lang="ru-RU"/>
        </a:p>
      </dgm:t>
    </dgm:pt>
    <dgm:pt modelId="{87159304-F640-4D59-A698-579AC1505670}">
      <dgm:prSet phldrT="[Текст]"/>
      <dgm:spPr/>
      <dgm:t>
        <a:bodyPr/>
        <a:lstStyle/>
        <a:p>
          <a:r>
            <a:rPr lang="ru-RU" dirty="0" smtClean="0"/>
            <a:t>через проектную деятельность</a:t>
          </a:r>
          <a:endParaRPr lang="ru-RU" dirty="0"/>
        </a:p>
      </dgm:t>
    </dgm:pt>
    <dgm:pt modelId="{7CEF91A3-B15D-4F54-9A45-669D3C46C3E4}" type="parTrans" cxnId="{150E1110-9F61-4EF4-8EE9-0761922F0A45}">
      <dgm:prSet/>
      <dgm:spPr/>
      <dgm:t>
        <a:bodyPr/>
        <a:lstStyle/>
        <a:p>
          <a:endParaRPr lang="ru-RU"/>
        </a:p>
      </dgm:t>
    </dgm:pt>
    <dgm:pt modelId="{2EAF6CD3-5515-40EA-974F-09F57123847A}" type="sibTrans" cxnId="{150E1110-9F61-4EF4-8EE9-0761922F0A45}">
      <dgm:prSet/>
      <dgm:spPr/>
      <dgm:t>
        <a:bodyPr/>
        <a:lstStyle/>
        <a:p>
          <a:endParaRPr lang="ru-RU"/>
        </a:p>
      </dgm:t>
    </dgm:pt>
    <dgm:pt modelId="{D9B099E9-733D-4F30-8438-37D5DDC64D6A}">
      <dgm:prSet phldrT="[Текст]"/>
      <dgm:spPr/>
      <dgm:t>
        <a:bodyPr/>
        <a:lstStyle/>
        <a:p>
          <a:r>
            <a:rPr lang="ru-RU" dirty="0" smtClean="0"/>
            <a:t>направлено на практический результат</a:t>
          </a:r>
          <a:endParaRPr lang="ru-RU" dirty="0"/>
        </a:p>
      </dgm:t>
    </dgm:pt>
    <dgm:pt modelId="{F58A3713-CABD-4CDC-B17F-384F14F4CFD9}" type="parTrans" cxnId="{CE437A58-EC7F-42EC-B277-4470BA2033C2}">
      <dgm:prSet/>
      <dgm:spPr/>
      <dgm:t>
        <a:bodyPr/>
        <a:lstStyle/>
        <a:p>
          <a:endParaRPr lang="ru-RU"/>
        </a:p>
      </dgm:t>
    </dgm:pt>
    <dgm:pt modelId="{6DA8E5E2-F084-4CE9-A367-79EA13C64C8E}" type="sibTrans" cxnId="{CE437A58-EC7F-42EC-B277-4470BA2033C2}">
      <dgm:prSet/>
      <dgm:spPr/>
      <dgm:t>
        <a:bodyPr/>
        <a:lstStyle/>
        <a:p>
          <a:endParaRPr lang="ru-RU"/>
        </a:p>
      </dgm:t>
    </dgm:pt>
    <dgm:pt modelId="{2244A38E-ACA6-4BAB-AF98-91EE1678ED47}" type="pres">
      <dgm:prSet presAssocID="{3EEA82F2-6ED4-43A8-81E0-40B1AAAE39CD}" presName="Name0" presStyleCnt="0">
        <dgm:presLayoutVars>
          <dgm:dir/>
          <dgm:resizeHandles val="exact"/>
        </dgm:presLayoutVars>
      </dgm:prSet>
      <dgm:spPr/>
    </dgm:pt>
    <dgm:pt modelId="{75E19A7B-7A71-43D3-A8D8-1991A7567920}" type="pres">
      <dgm:prSet presAssocID="{1F1DC289-5F08-487B-8B43-7523278BEB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7E741-56F6-4917-A7DB-638E2A5AE614}" type="pres">
      <dgm:prSet presAssocID="{D4A6FA9F-6931-4D44-8504-716D6C5A4E4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5CD0E42-6604-441A-A4D1-172CB2923C48}" type="pres">
      <dgm:prSet presAssocID="{D4A6FA9F-6931-4D44-8504-716D6C5A4E4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91199FD-C12D-4308-81F6-65C249220927}" type="pres">
      <dgm:prSet presAssocID="{87159304-F640-4D59-A698-579AC15056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4476-F6BC-4A55-818E-E10C1C205AFD}" type="pres">
      <dgm:prSet presAssocID="{2EAF6CD3-5515-40EA-974F-09F57123847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8F1919D-8FD8-457B-8DE7-7BD60EDAB6BD}" type="pres">
      <dgm:prSet presAssocID="{2EAF6CD3-5515-40EA-974F-09F57123847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D6F7264-4457-406D-9582-4D9FFFE36BF3}" type="pres">
      <dgm:prSet presAssocID="{D9B099E9-733D-4F30-8438-37D5DDC64D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E1110-9F61-4EF4-8EE9-0761922F0A45}" srcId="{3EEA82F2-6ED4-43A8-81E0-40B1AAAE39CD}" destId="{87159304-F640-4D59-A698-579AC1505670}" srcOrd="1" destOrd="0" parTransId="{7CEF91A3-B15D-4F54-9A45-669D3C46C3E4}" sibTransId="{2EAF6CD3-5515-40EA-974F-09F57123847A}"/>
    <dgm:cxn modelId="{3595736A-A150-49D1-AE1C-99D0F356550C}" type="presOf" srcId="{3EEA82F2-6ED4-43A8-81E0-40B1AAAE39CD}" destId="{2244A38E-ACA6-4BAB-AF98-91EE1678ED47}" srcOrd="0" destOrd="0" presId="urn:microsoft.com/office/officeart/2005/8/layout/process1"/>
    <dgm:cxn modelId="{B83BFC3A-E6E7-4A2D-800F-610357BC2D88}" type="presOf" srcId="{D4A6FA9F-6931-4D44-8504-716D6C5A4E42}" destId="{81B7E741-56F6-4917-A7DB-638E2A5AE614}" srcOrd="0" destOrd="0" presId="urn:microsoft.com/office/officeart/2005/8/layout/process1"/>
    <dgm:cxn modelId="{0E98612E-2279-4C52-9D0C-1DD68E6EE41B}" srcId="{3EEA82F2-6ED4-43A8-81E0-40B1AAAE39CD}" destId="{1F1DC289-5F08-487B-8B43-7523278BEB8F}" srcOrd="0" destOrd="0" parTransId="{AF148D92-1C60-4E1E-BB49-D1FEDFD60A9B}" sibTransId="{D4A6FA9F-6931-4D44-8504-716D6C5A4E42}"/>
    <dgm:cxn modelId="{7CADA73A-0753-4ED5-8CB1-8DF50D70A2F1}" type="presOf" srcId="{D9B099E9-733D-4F30-8438-37D5DDC64D6A}" destId="{ED6F7264-4457-406D-9582-4D9FFFE36BF3}" srcOrd="0" destOrd="0" presId="urn:microsoft.com/office/officeart/2005/8/layout/process1"/>
    <dgm:cxn modelId="{52D93848-8F95-4F58-BF14-2DD1AF440601}" type="presOf" srcId="{2EAF6CD3-5515-40EA-974F-09F57123847A}" destId="{E8F1919D-8FD8-457B-8DE7-7BD60EDAB6BD}" srcOrd="1" destOrd="0" presId="urn:microsoft.com/office/officeart/2005/8/layout/process1"/>
    <dgm:cxn modelId="{54915D61-F08D-42DD-9185-0C2692ECEB53}" type="presOf" srcId="{D4A6FA9F-6931-4D44-8504-716D6C5A4E42}" destId="{85CD0E42-6604-441A-A4D1-172CB2923C48}" srcOrd="1" destOrd="0" presId="urn:microsoft.com/office/officeart/2005/8/layout/process1"/>
    <dgm:cxn modelId="{F2BD9F44-DF3D-4A02-9CF6-B648B4A0B64B}" type="presOf" srcId="{1F1DC289-5F08-487B-8B43-7523278BEB8F}" destId="{75E19A7B-7A71-43D3-A8D8-1991A7567920}" srcOrd="0" destOrd="0" presId="urn:microsoft.com/office/officeart/2005/8/layout/process1"/>
    <dgm:cxn modelId="{CE437A58-EC7F-42EC-B277-4470BA2033C2}" srcId="{3EEA82F2-6ED4-43A8-81E0-40B1AAAE39CD}" destId="{D9B099E9-733D-4F30-8438-37D5DDC64D6A}" srcOrd="2" destOrd="0" parTransId="{F58A3713-CABD-4CDC-B17F-384F14F4CFD9}" sibTransId="{6DA8E5E2-F084-4CE9-A367-79EA13C64C8E}"/>
    <dgm:cxn modelId="{4BB3377F-AC60-446F-9B4D-D201B11D7536}" type="presOf" srcId="{2EAF6CD3-5515-40EA-974F-09F57123847A}" destId="{56334476-F6BC-4A55-818E-E10C1C205AFD}" srcOrd="0" destOrd="0" presId="urn:microsoft.com/office/officeart/2005/8/layout/process1"/>
    <dgm:cxn modelId="{7AA2D43B-61BD-4870-8AB7-E40EB3B7C40F}" type="presOf" srcId="{87159304-F640-4D59-A698-579AC1505670}" destId="{591199FD-C12D-4308-81F6-65C249220927}" srcOrd="0" destOrd="0" presId="urn:microsoft.com/office/officeart/2005/8/layout/process1"/>
    <dgm:cxn modelId="{42D880BA-C1FD-4EF8-80CF-701D90475F0C}" type="presParOf" srcId="{2244A38E-ACA6-4BAB-AF98-91EE1678ED47}" destId="{75E19A7B-7A71-43D3-A8D8-1991A7567920}" srcOrd="0" destOrd="0" presId="urn:microsoft.com/office/officeart/2005/8/layout/process1"/>
    <dgm:cxn modelId="{A681CE7C-45CA-4E4C-9994-CAB5B98199C7}" type="presParOf" srcId="{2244A38E-ACA6-4BAB-AF98-91EE1678ED47}" destId="{81B7E741-56F6-4917-A7DB-638E2A5AE614}" srcOrd="1" destOrd="0" presId="urn:microsoft.com/office/officeart/2005/8/layout/process1"/>
    <dgm:cxn modelId="{A32CBCB4-07BE-46AA-9B6E-AED9761E4377}" type="presParOf" srcId="{81B7E741-56F6-4917-A7DB-638E2A5AE614}" destId="{85CD0E42-6604-441A-A4D1-172CB2923C48}" srcOrd="0" destOrd="0" presId="urn:microsoft.com/office/officeart/2005/8/layout/process1"/>
    <dgm:cxn modelId="{D09C776A-F68E-440B-94B2-B9F9F02BB37D}" type="presParOf" srcId="{2244A38E-ACA6-4BAB-AF98-91EE1678ED47}" destId="{591199FD-C12D-4308-81F6-65C249220927}" srcOrd="2" destOrd="0" presId="urn:microsoft.com/office/officeart/2005/8/layout/process1"/>
    <dgm:cxn modelId="{4404E1A8-99D8-45BC-91C9-9666D500F5B6}" type="presParOf" srcId="{2244A38E-ACA6-4BAB-AF98-91EE1678ED47}" destId="{56334476-F6BC-4A55-818E-E10C1C205AFD}" srcOrd="3" destOrd="0" presId="urn:microsoft.com/office/officeart/2005/8/layout/process1"/>
    <dgm:cxn modelId="{FA48EB33-27D4-4897-801C-FFFD494449D4}" type="presParOf" srcId="{56334476-F6BC-4A55-818E-E10C1C205AFD}" destId="{E8F1919D-8FD8-457B-8DE7-7BD60EDAB6BD}" srcOrd="0" destOrd="0" presId="urn:microsoft.com/office/officeart/2005/8/layout/process1"/>
    <dgm:cxn modelId="{AC415034-5CE3-4101-9AFE-37DBAB5CA499}" type="presParOf" srcId="{2244A38E-ACA6-4BAB-AF98-91EE1678ED47}" destId="{ED6F7264-4457-406D-9582-4D9FFFE36BF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2A7A1-A792-442D-81A2-95D4508E9507}">
      <dsp:nvSpPr>
        <dsp:cNvPr id="0" name=""/>
        <dsp:cNvSpPr/>
      </dsp:nvSpPr>
      <dsp:spPr>
        <a:xfrm>
          <a:off x="2520913" y="2130943"/>
          <a:ext cx="2448175" cy="244817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Россия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80-х гг.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ХХ века</a:t>
          </a:r>
          <a:endParaRPr lang="ru-RU" sz="1800" b="1" kern="1200" dirty="0"/>
        </a:p>
      </dsp:txBody>
      <dsp:txXfrm>
        <a:off x="3013105" y="2704416"/>
        <a:ext cx="1463791" cy="1258413"/>
      </dsp:txXfrm>
    </dsp:sp>
    <dsp:sp modelId="{309E6609-FDB3-4032-8556-9CAFEC86B833}">
      <dsp:nvSpPr>
        <dsp:cNvPr id="0" name=""/>
        <dsp:cNvSpPr/>
      </dsp:nvSpPr>
      <dsp:spPr>
        <a:xfrm>
          <a:off x="915292" y="1396099"/>
          <a:ext cx="2142946" cy="209286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США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20-х гг.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ХХ века</a:t>
          </a:r>
          <a:endParaRPr lang="ru-RU" sz="1800" b="1" kern="1200" dirty="0"/>
        </a:p>
      </dsp:txBody>
      <dsp:txXfrm>
        <a:off x="1449456" y="1926167"/>
        <a:ext cx="1074618" cy="1032725"/>
      </dsp:txXfrm>
    </dsp:sp>
    <dsp:sp modelId="{E017F9B2-2D18-474B-8AAF-57B9D79659F9}">
      <dsp:nvSpPr>
        <dsp:cNvPr id="0" name=""/>
        <dsp:cNvSpPr/>
      </dsp:nvSpPr>
      <dsp:spPr>
        <a:xfrm rot="20700000">
          <a:off x="1931854" y="102508"/>
          <a:ext cx="2068363" cy="21873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Россия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1905 г.</a:t>
          </a:r>
          <a:endParaRPr lang="ru-RU" sz="1800" b="1" kern="1200" dirty="0"/>
        </a:p>
      </dsp:txBody>
      <dsp:txXfrm rot="-20700000">
        <a:off x="2378449" y="589317"/>
        <a:ext cx="1175173" cy="1213737"/>
      </dsp:txXfrm>
    </dsp:sp>
    <dsp:sp modelId="{C8A7CDFC-AE92-4C89-8C15-8E6E4068A521}">
      <dsp:nvSpPr>
        <dsp:cNvPr id="0" name=""/>
        <dsp:cNvSpPr/>
      </dsp:nvSpPr>
      <dsp:spPr>
        <a:xfrm>
          <a:off x="2335492" y="1759909"/>
          <a:ext cx="3133665" cy="3133665"/>
        </a:xfrm>
        <a:prstGeom prst="circularArrow">
          <a:avLst>
            <a:gd name="adj1" fmla="val 4687"/>
            <a:gd name="adj2" fmla="val 299029"/>
            <a:gd name="adj3" fmla="val 2522005"/>
            <a:gd name="adj4" fmla="val 1584875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5924E-817C-4426-893E-755463BC0671}">
      <dsp:nvSpPr>
        <dsp:cNvPr id="0" name=""/>
        <dsp:cNvSpPr/>
      </dsp:nvSpPr>
      <dsp:spPr>
        <a:xfrm>
          <a:off x="781198" y="1157226"/>
          <a:ext cx="2276803" cy="227680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75406-50BA-4720-B1C5-DE1BB4B4FF57}">
      <dsp:nvSpPr>
        <dsp:cNvPr id="0" name=""/>
        <dsp:cNvSpPr/>
      </dsp:nvSpPr>
      <dsp:spPr>
        <a:xfrm>
          <a:off x="1690252" y="-59291"/>
          <a:ext cx="2454852" cy="24548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19A7B-7A71-43D3-A8D8-1991A7567920}">
      <dsp:nvSpPr>
        <dsp:cNvPr id="0" name=""/>
        <dsp:cNvSpPr/>
      </dsp:nvSpPr>
      <dsp:spPr>
        <a:xfrm>
          <a:off x="7287" y="0"/>
          <a:ext cx="2178076" cy="11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обучение на активной основе</a:t>
          </a:r>
          <a:endParaRPr lang="ru-RU" sz="2200" kern="1200" dirty="0"/>
        </a:p>
      </dsp:txBody>
      <dsp:txXfrm>
        <a:off x="42085" y="34798"/>
        <a:ext cx="2108480" cy="1118506"/>
      </dsp:txXfrm>
    </dsp:sp>
    <dsp:sp modelId="{81B7E741-56F6-4917-A7DB-638E2A5AE614}">
      <dsp:nvSpPr>
        <dsp:cNvPr id="0" name=""/>
        <dsp:cNvSpPr/>
      </dsp:nvSpPr>
      <dsp:spPr>
        <a:xfrm>
          <a:off x="2403171" y="323969"/>
          <a:ext cx="461752" cy="540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403171" y="432001"/>
        <a:ext cx="323226" cy="324098"/>
      </dsp:txXfrm>
    </dsp:sp>
    <dsp:sp modelId="{591199FD-C12D-4308-81F6-65C249220927}">
      <dsp:nvSpPr>
        <dsp:cNvPr id="0" name=""/>
        <dsp:cNvSpPr/>
      </dsp:nvSpPr>
      <dsp:spPr>
        <a:xfrm>
          <a:off x="3056593" y="0"/>
          <a:ext cx="2178076" cy="11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через проектную деятельность</a:t>
          </a:r>
          <a:endParaRPr lang="ru-RU" sz="2200" kern="1200" dirty="0"/>
        </a:p>
      </dsp:txBody>
      <dsp:txXfrm>
        <a:off x="3091391" y="34798"/>
        <a:ext cx="2108480" cy="1118506"/>
      </dsp:txXfrm>
    </dsp:sp>
    <dsp:sp modelId="{56334476-F6BC-4A55-818E-E10C1C205AFD}">
      <dsp:nvSpPr>
        <dsp:cNvPr id="0" name=""/>
        <dsp:cNvSpPr/>
      </dsp:nvSpPr>
      <dsp:spPr>
        <a:xfrm>
          <a:off x="5452477" y="323969"/>
          <a:ext cx="461752" cy="5401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452477" y="432001"/>
        <a:ext cx="323226" cy="324098"/>
      </dsp:txXfrm>
    </dsp:sp>
    <dsp:sp modelId="{ED6F7264-4457-406D-9582-4D9FFFE36BF3}">
      <dsp:nvSpPr>
        <dsp:cNvPr id="0" name=""/>
        <dsp:cNvSpPr/>
      </dsp:nvSpPr>
      <dsp:spPr>
        <a:xfrm>
          <a:off x="6105900" y="0"/>
          <a:ext cx="2178076" cy="11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направлено на практический результат</a:t>
          </a:r>
          <a:endParaRPr lang="ru-RU" sz="2200" kern="1200" dirty="0"/>
        </a:p>
      </dsp:txBody>
      <dsp:txXfrm>
        <a:off x="6140698" y="34798"/>
        <a:ext cx="2108480" cy="1118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FD584-0503-4D56-9971-AB274F50BABF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D084B-7E6B-40C8-A865-18B06C9BD2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4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084B-7E6B-40C8-A865-18B06C9BD21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80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084B-7E6B-40C8-A865-18B06C9BD21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80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084B-7E6B-40C8-A865-18B06C9BD21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80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084B-7E6B-40C8-A865-18B06C9BD21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80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084B-7E6B-40C8-A865-18B06C9BD21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80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5DB-930A-4416-9983-DC5D6F620672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9994-9B4B-442E-8938-E5D744359A2B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02E3-3A8E-4103-966E-236C473CA09C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C8A4-99A7-4FFD-B4CE-B5044C5B0A92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F1D5-EC74-4BF9-864D-79B25EBDABD6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AACC-519D-44D6-A3F3-D29F951F8450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FCC3-0C76-49ED-811A-6C11254557C0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14D3-F8F9-4716-83B6-ACB98EF4AC7D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AE7F-032E-4FDF-A797-E00F25E4341B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6EBC-53FD-4127-8485-5681727B3790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0CAD-1DF2-49EA-BFDA-06235FE2C9D3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AF3E19-EBA7-4C9D-B767-328AEBE93FDD}" type="datetime1">
              <a:rPr lang="ru-RU" smtClean="0"/>
              <a:pPr/>
              <a:t>01.11.2015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784976" cy="17567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МЕТОД МИНИ-ПРОЕКТОВ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НА УРОКАХ РУССКОГО ЯЗЫКА И ЛИТЕРАТУРЫ</a:t>
            </a:r>
            <a:br>
              <a:rPr lang="ru-RU" sz="3200" b="1" dirty="0"/>
            </a:br>
            <a:r>
              <a:rPr lang="ru-RU" sz="3200" b="1" dirty="0"/>
              <a:t>В УСЛОВИЯХ РЕАЛИЗАЦИИ ФГОС ООО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149080"/>
            <a:ext cx="3096344" cy="1126976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Автор: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Хробостова</a:t>
            </a:r>
            <a:r>
              <a:rPr lang="ru-RU" sz="2400" dirty="0" smtClean="0"/>
              <a:t> Е.В., учитель русского </a:t>
            </a:r>
            <a:r>
              <a:rPr lang="ru-RU" sz="2400" dirty="0" smtClean="0"/>
              <a:t>языка и литературы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7504" y="260648"/>
            <a:ext cx="892899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МОУ </a:t>
            </a:r>
            <a:r>
              <a:rPr lang="ru-RU" dirty="0" err="1" smtClean="0"/>
              <a:t>Илешевская</a:t>
            </a:r>
            <a:r>
              <a:rPr lang="ru-RU" dirty="0" smtClean="0"/>
              <a:t> ООШ </a:t>
            </a:r>
          </a:p>
          <a:p>
            <a:r>
              <a:rPr lang="ru-RU" dirty="0" err="1" smtClean="0"/>
              <a:t>Кологривского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03948" y="6299319"/>
            <a:ext cx="1008112" cy="3456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2014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44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3300" b="1" i="1" dirty="0" smtClean="0">
                <a:latin typeface="Times New Roman"/>
                <a:ea typeface="Times New Roman"/>
                <a:cs typeface="Times New Roman"/>
              </a:rPr>
              <a:t>Цель </a:t>
            </a:r>
            <a:r>
              <a:rPr lang="ru-RU" sz="3300" b="1" i="1" dirty="0">
                <a:latin typeface="Times New Roman"/>
                <a:ea typeface="Times New Roman"/>
                <a:cs typeface="Times New Roman"/>
              </a:rPr>
              <a:t>урока:</a:t>
            </a:r>
            <a:r>
              <a:rPr lang="ru-RU" sz="3300" dirty="0">
                <a:solidFill>
                  <a:srgbClr val="244061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сформировать целостное представление о социальной проблематике произведения В.Г. Короленко «В дурном обществе</a:t>
            </a:r>
            <a:r>
              <a:rPr lang="ru-RU" sz="3300" i="1" dirty="0" smtClean="0">
                <a:latin typeface="Times New Roman"/>
                <a:ea typeface="Times New Roman"/>
                <a:cs typeface="Times New Roman"/>
              </a:rPr>
              <a:t>»</a:t>
            </a:r>
            <a:endParaRPr lang="ru-RU" sz="800" i="1" dirty="0" smtClean="0"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ru-RU" sz="11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3300" b="1" i="1" dirty="0">
                <a:latin typeface="Times New Roman"/>
                <a:ea typeface="Times New Roman"/>
                <a:cs typeface="Times New Roman"/>
              </a:rPr>
              <a:t>Задачи </a:t>
            </a:r>
            <a:r>
              <a:rPr lang="ru-RU" sz="3300" b="1" i="1" dirty="0" smtClean="0">
                <a:latin typeface="Times New Roman"/>
                <a:ea typeface="Times New Roman"/>
                <a:cs typeface="Times New Roman"/>
              </a:rPr>
              <a:t>урока:</a:t>
            </a:r>
            <a:endParaRPr lang="ru-RU" sz="33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. Получить представление о понятии «социальная проблема» и рассмотреть социальные проблемы в произведении.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2. Развивать умение описывать и представлять социальную проблему, выражать собственное отношение к проблеме, апеллировать к доказательствам с использованием текста произведения.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3. Способствовать развитию интеллектуальных, исследовательских, творческих навыков и умения проектировать.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4. Воспитывать интерес к изучению и представлению социальной проблемы и социальной проблематике произведения.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5. Формировать чувство сострадания, милосердия и взаимопомощи</a:t>
            </a:r>
            <a:r>
              <a:rPr lang="ru-RU" sz="3300" i="1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13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3300" b="1" i="1" dirty="0">
                <a:latin typeface="Times New Roman"/>
                <a:ea typeface="Times New Roman"/>
                <a:cs typeface="Times New Roman"/>
              </a:rPr>
              <a:t>Ожидаемые результаты: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1. Формирование представления о социальной проблеме (в жизни) и социальной проблематике (в произведении).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2. Развитие интеллектуальных, исследовательских, творческих навыков.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3. Повышение уровня самостоятельности в решении жизненно важных проблем, умении делать выбор и обосновывать свою точку зрения.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sz="3300" i="1" dirty="0">
                <a:latin typeface="Times New Roman"/>
                <a:ea typeface="Times New Roman"/>
                <a:cs typeface="Times New Roman"/>
              </a:rPr>
              <a:t>4. Воспитание чувства сострадания, милосердия и взаимопомощи.</a:t>
            </a:r>
            <a:endParaRPr lang="ru-RU" sz="33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13212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8398707"/>
              </p:ext>
            </p:extLst>
          </p:nvPr>
        </p:nvGraphicFramePr>
        <p:xfrm>
          <a:off x="118294" y="1124744"/>
          <a:ext cx="89281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26"/>
                <a:gridCol w="2016224"/>
                <a:gridCol w="2746425"/>
                <a:gridCol w="223202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i="1" dirty="0" smtClean="0"/>
                        <a:t>ОРГАНИЗАЦИОН-НЫЙ ЭТАП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знакомство с темой, определение цели и осознание задач урока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учащиеся знакомятся с темой урока, целью, задачами и вносят по желанию корректировки, дополнения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осознание себя в процессе урока и собственной деятельности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i="1" dirty="0" smtClean="0"/>
                        <a:t>ПОДГОТОВИТЕЛЬ-НЫЙ ЭТАП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i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i="1" dirty="0" smtClean="0"/>
                        <a:t>/</a:t>
                      </a:r>
                      <a:r>
                        <a:rPr lang="ru-RU" sz="1400" b="1" i="1" dirty="0" smtClean="0"/>
                        <a:t>МОТИВАЦИЯ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dirty="0" smtClean="0"/>
                        <a:t>И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dirty="0" smtClean="0"/>
                        <a:t>ОБОЗНАЧЕНИЕ ПРОБЛЕМЫ</a:t>
                      </a:r>
                      <a:r>
                        <a:rPr lang="ru-RU" sz="1400" i="1" dirty="0" smtClean="0"/>
                        <a:t>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мотивация посредством ассоциации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мини-экскурсия и фронтальная беседа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определение проблемы и основных понятий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принимают участие в беседе и обсуждении,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погружаются в проблему, выдвигают гипотезы и разрабатывают план действия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интеллектуальных,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эмоциональных, творческих навыков;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 развитие познавательных, регулятивных, коммуникативных УУД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7067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0047720"/>
              </p:ext>
            </p:extLst>
          </p:nvPr>
        </p:nvGraphicFramePr>
        <p:xfrm>
          <a:off x="107950" y="908050"/>
          <a:ext cx="89281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78"/>
                <a:gridCol w="2160240"/>
                <a:gridCol w="2232248"/>
                <a:gridCol w="2519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РЕАЛИЗАЦИИ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/МОТИВАЦИЯ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400" b="1" i="1" dirty="0" smtClean="0">
                          <a:effectLst/>
                          <a:latin typeface="Times New Roman"/>
                          <a:ea typeface="Times New Roman"/>
                        </a:rPr>
                        <a:t>ПРОЕКТИРОВАНИЕ/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приглашение в кинозал с просмотром фрагмента фильма и определение проблем и проблематики произведения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работа в группах:</a:t>
                      </a:r>
                    </a:p>
                    <a:p>
                      <a:pPr algn="ctr"/>
                      <a:r>
                        <a:rPr lang="ru-RU" sz="1600" dirty="0" smtClean="0"/>
                        <a:t>1) работа с текстом, сравнительный анализ и выводы;</a:t>
                      </a:r>
                    </a:p>
                    <a:p>
                      <a:pPr algn="ctr"/>
                      <a:r>
                        <a:rPr lang="ru-RU" sz="1600" dirty="0" smtClean="0"/>
                        <a:t>2) диспут; </a:t>
                      </a:r>
                    </a:p>
                    <a:p>
                      <a:pPr algn="ctr"/>
                      <a:r>
                        <a:rPr lang="ru-RU" sz="1600" dirty="0" smtClean="0"/>
                        <a:t>3) работа по домашнему мини-проекту.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учащиеся участвуют в просмотре и обсуждении фрагмента фильма, и </a:t>
                      </a: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действуют в соответствии с планом проекта: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анализируют текст произведения, участвуют в диспуте, </a:t>
                      </a: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знакомятся с исследовательским мини-проектом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как с дополнительным источником знаний и делают необходимые выводы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- развитие аналитических, творческих, исследовательских навыков;</a:t>
                      </a:r>
                    </a:p>
                    <a:p>
                      <a:pPr algn="just"/>
                      <a:r>
                        <a:rPr lang="ru-RU" sz="1600" dirty="0" smtClean="0"/>
                        <a:t>- развитие критического мышления;</a:t>
                      </a:r>
                    </a:p>
                    <a:p>
                      <a:pPr algn="just"/>
                      <a:r>
                        <a:rPr lang="ru-RU" sz="1600" dirty="0" smtClean="0"/>
                        <a:t>- развитие познавательных, регулятивных, коммуникативных УУД;</a:t>
                      </a:r>
                    </a:p>
                    <a:p>
                      <a:pPr algn="just"/>
                      <a:r>
                        <a:rPr lang="ru-RU" sz="1600" dirty="0" smtClean="0"/>
                        <a:t>- формирование навыков самоорганизации и самоконтроля;</a:t>
                      </a:r>
                    </a:p>
                    <a:p>
                      <a:pPr algn="just"/>
                      <a:r>
                        <a:rPr lang="ru-RU" sz="1600" dirty="0" smtClean="0"/>
                        <a:t>- достижение личностных, предметных и </a:t>
                      </a:r>
                      <a:r>
                        <a:rPr lang="ru-RU" sz="1600" dirty="0" err="1" smtClean="0"/>
                        <a:t>метапредметных</a:t>
                      </a:r>
                      <a:r>
                        <a:rPr lang="ru-RU" sz="1600" dirty="0" smtClean="0"/>
                        <a:t> результатов;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19144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2844885"/>
              </p:ext>
            </p:extLst>
          </p:nvPr>
        </p:nvGraphicFramePr>
        <p:xfrm>
          <a:off x="107950" y="908050"/>
          <a:ext cx="89281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78"/>
                <a:gridCol w="2160240"/>
                <a:gridCol w="2232248"/>
                <a:gridCol w="2519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адаптация и социализация;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повышение уровня самостоятельности в решении жизненно важных проблем, умении делать выбор и обосновывать свою точку зрения;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 воспитание чувства сострадания, милосердия и взаимопомощи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МИНИ-ПАУЗА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Учитель: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Чтоб вы тоже не зачахли, как цветочки,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Разомнёмся, пустим свежие росточки…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/>
                        <a:t>(ученики встают у парты – смена позы и разминка)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 солнышку потянемся на небосклоне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/>
                        <a:t>(ручки вверх, тянутся к солнышку – разминаем спину)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Не бывать чахотке в нашем доме!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/>
                        <a:t>(помотали головой в знак отрицания – размяли шею)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3610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751626"/>
              </p:ext>
            </p:extLst>
          </p:nvPr>
        </p:nvGraphicFramePr>
        <p:xfrm>
          <a:off x="107950" y="908050"/>
          <a:ext cx="89281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78"/>
                <a:gridCol w="2160240"/>
                <a:gridCol w="2232248"/>
                <a:gridCol w="2519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/>
                        <a:t>ЭТАП ПРОВЕРКИ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/</a:t>
                      </a:r>
                      <a:r>
                        <a:rPr lang="ru-RU" sz="1400" b="1" i="1" dirty="0" smtClean="0"/>
                        <a:t>ПРОДУКТ</a:t>
                      </a:r>
                      <a:r>
                        <a:rPr lang="ru-RU" sz="1400" dirty="0" smtClean="0"/>
                        <a:t>/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создание программы «Рука помощи»</a:t>
                      </a:r>
                    </a:p>
                    <a:p>
                      <a:pPr algn="ctr"/>
                      <a:r>
                        <a:rPr lang="ru-RU" sz="1600" dirty="0" smtClean="0"/>
                        <a:t>(индивидуально, в парах, в группах)</a:t>
                      </a:r>
                    </a:p>
                    <a:p>
                      <a:pPr algn="ctr"/>
                      <a:r>
                        <a:rPr lang="ru-RU" sz="1600" b="1" i="1" dirty="0" smtClean="0"/>
                        <a:t>(наброски мини-проектов)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определяются в сотрудничестве и разрабатывают свои программы (продукт, результат),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представляют творческие проекты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аналитических, творческих навыков;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критического мышления; 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познавательных, регулятивных, коммуникативных УУД;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 самоорганизации и самоконтроля;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достижение личностных, предметных и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результатов;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адаптация и социализация;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6681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3354606"/>
              </p:ext>
            </p:extLst>
          </p:nvPr>
        </p:nvGraphicFramePr>
        <p:xfrm>
          <a:off x="107950" y="908050"/>
          <a:ext cx="89281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78"/>
                <a:gridCol w="2160240"/>
                <a:gridCol w="2232248"/>
                <a:gridCol w="2519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повышение уровня самостоятельности в решении жизненно важных проблем, умении делать выбор и обосновывать свою точку зрения;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 воспитание чувства сострадания, милосердия и взаимопомощи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/>
                        <a:t>РЕФЛЕКСИЯ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самооценка, обмен мнениями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отметки за урок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учащиеся оценивают как собственную работу (в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 идёт внутренняя самооценка), так и работу других участников урока-проекта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критического мышления;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развитие регулятивных, коммуникативных УУД; 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- формирование навыков самоорганизации и самоконтроля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31188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1058561"/>
              </p:ext>
            </p:extLst>
          </p:nvPr>
        </p:nvGraphicFramePr>
        <p:xfrm>
          <a:off x="107950" y="908050"/>
          <a:ext cx="8928100" cy="5401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78"/>
                <a:gridCol w="2160240"/>
                <a:gridCol w="2232248"/>
                <a:gridCol w="2519834"/>
              </a:tblGrid>
              <a:tr h="5917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этапы урока-проекта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24605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ЗАКЛЮЧИТЕЛЬНЫЙ ЭТАП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учителя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обозначение роли мини-проектов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решении проблемы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урока-проекта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(домашний мини-проект и принцип построения урока-проекта)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учащиеся соотносят свои критерии оценивания с критериями оценивания учителя и систематизируют знания о мини-проектах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повышение уровня самоанализа</a:t>
                      </a:r>
                      <a:endParaRPr lang="ru-RU" sz="1600" dirty="0"/>
                    </a:p>
                  </a:txBody>
                  <a:tcPr anchor="ctr"/>
                </a:tc>
              </a:tr>
              <a:tr h="2348906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/по выбору учащихся/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Творческая работа: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600" i="1" kern="1200" dirty="0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Напишите свой финал произведения (конкурс </a:t>
                      </a:r>
                      <a:r>
                        <a:rPr lang="ru-RU" sz="1600" i="1" kern="1200" dirty="0" err="1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фанфиков</a:t>
                      </a:r>
                      <a:r>
                        <a:rPr lang="ru-RU" sz="1600" i="1" kern="1200" dirty="0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).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600" i="1" kern="1200" dirty="0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Расскажите о проблемах современных детей (доклад).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600" i="1" kern="1200" dirty="0" smtClean="0">
                          <a:effectLst/>
                          <a:latin typeface="Times New Roman"/>
                          <a:ea typeface="+mn-ea"/>
                          <a:cs typeface="+mn-cs"/>
                        </a:rPr>
                        <a:t>Создайте свой мини-проект или социальную рекламу (презентация, рекламный ролик).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14407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Оценка эффективности использования метода мини-проектов на уроках русского языка и литературы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92500" lnSpcReduction="20000"/>
          </a:bodyPr>
          <a:lstStyle/>
          <a:p>
            <a:pPr marL="0" lvl="0" indent="0" algn="just" eaLnBrk="0" fontAlgn="base" hangingPunct="0">
              <a:lnSpc>
                <a:spcPct val="150000"/>
              </a:lnSpc>
              <a:buNone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2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Общий результат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lvl="0" algn="just" eaLnBrk="0" fontAlgn="base" hangingPunct="0">
              <a:lnSpc>
                <a:spcPct val="150000"/>
              </a:lnSpc>
              <a:buFont typeface="Wingdings"/>
              <a:buChar char=""/>
            </a:pPr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уровня мотивации учащихся в процессе обучения их русскому языку и литературе и, как следствие, повышение качества их образования и успеваемости;</a:t>
            </a:r>
            <a:endParaRPr lang="ru-RU" sz="2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 algn="just" eaLnBrk="0" fontAlgn="base" hangingPunct="0">
              <a:lnSpc>
                <a:spcPct val="150000"/>
              </a:lnSpc>
              <a:buFont typeface="Wingdings"/>
              <a:buChar char=""/>
            </a:pP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развитие интеллектуальных, исследовательских, творческих навыков учащихся;</a:t>
            </a:r>
            <a:endParaRPr lang="ru-RU" sz="2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 algn="just" eaLnBrk="0" fontAlgn="base" hangingPunct="0">
              <a:lnSpc>
                <a:spcPct val="150000"/>
              </a:lnSpc>
              <a:buFont typeface="Wingdings"/>
              <a:buChar char=""/>
            </a:pP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формирование у учащихся универсальных учебных действий, способствующих достижению личностных, предметных и </a:t>
            </a:r>
            <a:r>
              <a:rPr lang="ru-RU" sz="22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метапредметных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результатов;</a:t>
            </a:r>
            <a:endParaRPr lang="ru-RU" sz="2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 algn="just" eaLnBrk="0" fontAlgn="base" hangingPunct="0">
              <a:lnSpc>
                <a:spcPct val="150000"/>
              </a:lnSpc>
              <a:buFont typeface="Wingdings"/>
              <a:buChar char=""/>
            </a:pP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воспитание у учащихся способности к самоорганизации действий на основе интегрирования и проектирования, к дальнейшему саморазвитию и самосовершенствованию.</a:t>
            </a:r>
            <a:endParaRPr lang="ru-RU" sz="2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39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Оценка эффективности использования метода мини-проектов на уроках русского языка и литературы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smtClean="0"/>
              <a:t>	</a:t>
            </a:r>
            <a:r>
              <a:rPr lang="ru-RU" sz="2000" i="1" dirty="0" smtClean="0"/>
              <a:t>Личностно значимый результат</a:t>
            </a:r>
            <a:r>
              <a:rPr lang="ru-RU" sz="2000" dirty="0" smtClean="0"/>
              <a:t>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учащиеся глубже проникают в проблему, 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острее ощущают проблему и её значимость, что побуждает их к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sz="2000" b="1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льшей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ответственности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за принимаемое решение;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учащиеся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с б</a:t>
            </a:r>
            <a:r>
              <a:rPr lang="ru-RU" sz="2000" b="1" i="1" dirty="0" smtClean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льшим удовольствием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ощущают в себе свой результат.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3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Литература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1. Абрамова С.В. Проектная и учебно-исследовательская работа школьников по русскому языку // Русский язык в школе – 2011. – № 5. – С. 24-29; № 6. – С. 22-28; № 7. – С. 20-25, 73; № 8. – С. 17-23.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2. Колесникова Н.А. Проектная деятельность на уроках русского языка и литературы в современном образовательном процессе // Вопросы образования и науки: теоретический и методический аспекты: сборник научных трудов по материалам Международной научно-практической конференции 31 мая 2014 г.: в 11 частях. Ч. 1. – Тамбов: ООО «Консалтинговая компания </a:t>
            </a:r>
            <a:r>
              <a:rPr lang="ru-RU" dirty="0" err="1"/>
              <a:t>Юком</a:t>
            </a:r>
            <a:r>
              <a:rPr lang="ru-RU" dirty="0"/>
              <a:t>», 2014. – 164 с.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3. Новые педагогические и информационные технологии в системе образования: Учеб. пособие для студ. </a:t>
            </a:r>
            <a:r>
              <a:rPr lang="ru-RU" dirty="0" err="1"/>
              <a:t>пед</a:t>
            </a:r>
            <a:r>
              <a:rPr lang="ru-RU" dirty="0"/>
              <a:t>. вузов и системы </a:t>
            </a:r>
            <a:r>
              <a:rPr lang="ru-RU" dirty="0" err="1"/>
              <a:t>повыш</a:t>
            </a:r>
            <a:r>
              <a:rPr lang="ru-RU" dirty="0"/>
              <a:t>. </a:t>
            </a:r>
            <a:r>
              <a:rPr lang="ru-RU" dirty="0" err="1"/>
              <a:t>квалиф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кадров / Е.С. </a:t>
            </a:r>
            <a:r>
              <a:rPr lang="ru-RU" dirty="0" err="1"/>
              <a:t>Полат</a:t>
            </a:r>
            <a:r>
              <a:rPr lang="ru-RU" dirty="0"/>
              <a:t>, М.Ю. </a:t>
            </a:r>
            <a:r>
              <a:rPr lang="ru-RU" dirty="0" err="1"/>
              <a:t>Бухаркина</a:t>
            </a:r>
            <a:r>
              <a:rPr lang="ru-RU" dirty="0"/>
              <a:t>, М.В. Моисеева, А.Е. Петров; Под ред. Е.С. </a:t>
            </a:r>
            <a:r>
              <a:rPr lang="ru-RU" dirty="0" err="1"/>
              <a:t>Полат</a:t>
            </a:r>
            <a:r>
              <a:rPr lang="ru-RU" dirty="0"/>
              <a:t>. – М.: Издательский центр «Академия», 2002. – 272 с.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4. Охрименко М.П. Учебный проект по литературе // Литература в школе. – 2013. – № 1. – С. 41-42.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5. Поливанова К.Н. Проектная деятельность школьников: Пособие для учителя. – М.: Просвещение, 2008. –  192 с.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6. Романовская М.Б. Метод проектов в учебном процессе. Методическое пособие. / М.: Центр «Педагогический поиск», 2006. – 160 с.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7. Тимченко Т.М. Проектный метод обучения как способ реализации </a:t>
            </a:r>
            <a:r>
              <a:rPr lang="ru-RU" dirty="0" err="1"/>
              <a:t>компетентностного</a:t>
            </a:r>
            <a:r>
              <a:rPr lang="ru-RU" dirty="0"/>
              <a:t> подхода на уроках русского языка и литературы // Одаренный ребенок. – 2011. – № 4. – С. 121-128.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8. Федотова В.А., Кошлакова Ю.Б. Проект – эффективный метод обучения // Специалист. – 2006. – № 1. – С. 18-19.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9. Хуторской А.В. Метод проектов и другие зарубежные системы обучения // Школьные технологии. – 2013. – № 3. – С. 95-100.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10. Что такое мини-проект // Мастер-класс «Мини-проекты». – URL: https://sites.google.com/site/masterklassminiproekty/cto-takoe-mini-proekt (дата последнего обращения: 14.08.2014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4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План презентации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1. Актуальность и обоснование выбора метода мини-проектов 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слайды 3-4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2. Истоки и содержание метода мини-проектов 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слайд 5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3. Особенности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метода мини-проектов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слайды 6-8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 Пример использования метода мини-проекта на уроке литературы 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слайды 11-16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Оценка эффективности использования метода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мини-проектов на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уроках русского языка 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литературы (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слайды 17-18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26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связи с социально-экономическими переменами в стране и обществе возникла потребность в высококвалифицированных специалистах, поэтому система преподавания сориентирована на новые образовательные стандарты, в соответствии с которыми учителям уже сегодня необходимо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готовить выпускников,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способных к самообучению, саморазвитию и самосовершенствованию.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6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Обоснование выбора метода мини-проектов: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результате использования данного метода происходит максимальное накопление учащимися опыта проектной деятельности, в результате которой знания, умения и навыки учащихся,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интегрируясь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направляются на самостоятельное приобретение новых ЗУН и их применение в конкретных реальных ситуациях для разрешения той или иной проблемы.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6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1445991"/>
              </p:ext>
            </p:extLst>
          </p:nvPr>
        </p:nvGraphicFramePr>
        <p:xfrm>
          <a:off x="1591297" y="593108"/>
          <a:ext cx="5486950" cy="445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/>
              <a:t>Истоки и содержание метода мини-проектов</a:t>
            </a:r>
            <a:endParaRPr lang="ru-RU" sz="3200" b="1" dirty="0"/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6390491"/>
              </p:ext>
            </p:extLst>
          </p:nvPr>
        </p:nvGraphicFramePr>
        <p:xfrm>
          <a:off x="467544" y="5229200"/>
          <a:ext cx="8291264" cy="1188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64088" y="9807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С.Т. </a:t>
            </a:r>
            <a:r>
              <a:rPr lang="ru-RU" dirty="0" err="1">
                <a:solidFill>
                  <a:srgbClr val="0F6FC6">
                    <a:lumMod val="50000"/>
                  </a:srgbClr>
                </a:solidFill>
              </a:rPr>
              <a:t>Шацкий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, </a:t>
            </a:r>
            <a:endParaRPr lang="ru-RU" dirty="0" smtClean="0">
              <a:solidFill>
                <a:srgbClr val="0F6FC6">
                  <a:lumMod val="50000"/>
                </a:srgbClr>
              </a:solidFill>
            </a:endParaRPr>
          </a:p>
          <a:p>
            <a:pPr lvl="0" algn="ctr"/>
            <a:r>
              <a:rPr lang="ru-RU" dirty="0" smtClean="0">
                <a:solidFill>
                  <a:srgbClr val="0F6FC6">
                    <a:lumMod val="50000"/>
                  </a:srgbClr>
                </a:solidFill>
              </a:rPr>
              <a:t>В.Н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. </a:t>
            </a:r>
            <a:r>
              <a:rPr lang="ru-RU" dirty="0" err="1">
                <a:solidFill>
                  <a:srgbClr val="0F6FC6">
                    <a:lumMod val="50000"/>
                  </a:srgbClr>
                </a:solidFill>
              </a:rPr>
              <a:t>Росинский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, </a:t>
            </a:r>
            <a:endParaRPr lang="ru-RU" dirty="0" smtClean="0">
              <a:solidFill>
                <a:srgbClr val="0F6FC6">
                  <a:lumMod val="50000"/>
                </a:srgbClr>
              </a:solidFill>
            </a:endParaRPr>
          </a:p>
          <a:p>
            <a:pPr lvl="0" algn="ctr"/>
            <a:r>
              <a:rPr lang="ru-RU" dirty="0" smtClean="0">
                <a:solidFill>
                  <a:srgbClr val="0F6FC6">
                    <a:lumMod val="50000"/>
                  </a:srgbClr>
                </a:solidFill>
              </a:rPr>
              <a:t>А.С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. Макаренко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876" y="2564904"/>
            <a:ext cx="1913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Дж. </a:t>
            </a:r>
            <a:r>
              <a:rPr lang="ru-RU" dirty="0" err="1">
                <a:solidFill>
                  <a:srgbClr val="0F6FC6">
                    <a:lumMod val="50000"/>
                  </a:srgbClr>
                </a:solidFill>
              </a:rPr>
              <a:t>Дьюи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, </a:t>
            </a:r>
          </a:p>
          <a:p>
            <a:pPr lvl="0" algn="ctr"/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У.Х. </a:t>
            </a:r>
            <a:r>
              <a:rPr lang="ru-RU" dirty="0" err="1">
                <a:solidFill>
                  <a:srgbClr val="0F6FC6">
                    <a:lumMod val="50000"/>
                  </a:srgbClr>
                </a:solidFill>
              </a:rPr>
              <a:t>Килпатрик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, </a:t>
            </a:r>
            <a:endParaRPr lang="ru-RU" dirty="0" smtClean="0">
              <a:solidFill>
                <a:srgbClr val="0F6FC6">
                  <a:lumMod val="50000"/>
                </a:srgbClr>
              </a:solidFill>
            </a:endParaRPr>
          </a:p>
          <a:p>
            <a:pPr lvl="0" algn="ctr"/>
            <a:r>
              <a:rPr lang="ru-RU" dirty="0" smtClean="0">
                <a:solidFill>
                  <a:srgbClr val="0F6FC6">
                    <a:lumMod val="50000"/>
                  </a:srgbClr>
                </a:solidFill>
              </a:rPr>
              <a:t>Е</a:t>
            </a:r>
            <a:r>
              <a:rPr lang="ru-RU" dirty="0">
                <a:solidFill>
                  <a:srgbClr val="0F6FC6">
                    <a:lumMod val="50000"/>
                  </a:srgbClr>
                </a:solidFill>
              </a:rPr>
              <a:t>. </a:t>
            </a:r>
            <a:r>
              <a:rPr lang="ru-RU" dirty="0" err="1">
                <a:solidFill>
                  <a:srgbClr val="0F6FC6">
                    <a:lumMod val="50000"/>
                  </a:srgbClr>
                </a:solidFill>
              </a:rPr>
              <a:t>Коллингс</a:t>
            </a:r>
            <a:endParaRPr lang="ru-RU" dirty="0">
              <a:solidFill>
                <a:srgbClr val="0F6FC6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356697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F6FC6">
                    <a:lumMod val="50000"/>
                  </a:srgbClr>
                </a:solidFill>
              </a:rPr>
              <a:t>Е.С. </a:t>
            </a:r>
            <a:r>
              <a:rPr lang="ru-RU" dirty="0" err="1" smtClean="0">
                <a:solidFill>
                  <a:srgbClr val="0F6FC6">
                    <a:lumMod val="50000"/>
                  </a:srgbClr>
                </a:solidFill>
              </a:rPr>
              <a:t>Полат</a:t>
            </a:r>
            <a:endParaRPr lang="ru-RU" dirty="0">
              <a:solidFill>
                <a:srgbClr val="0F6FC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6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Цель обучения посредством мини-проектов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 максимальное накопление учащимися опыта проектной деятельности.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Время обучения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 не более получаса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если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проект реализуются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уроке.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Принцип обучения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сводится не к пяти, а к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трём основным «П» и в несколько ином порядке: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       ПРОБЛЕМА       ПРОЕКТИРОВАНИЕ       ПРОДУКТ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      (подготовка)              (реализация)              (проверка)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Результат обучения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 не всегда осязаем и не всегда завершён (н-р: внутренняя эмоция, творческая идея).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/>
              <a:t>Особенности метода мини-проектов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307580" y="75819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>
          <a:xfrm>
            <a:off x="7459980" y="77343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>
            <a:off x="3496287" y="38610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05925" y="38610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06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892983"/>
            <a:ext cx="3754760" cy="5415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Обязательно наличие мини-паузы: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физкультминутка;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тематическая пантомима;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игровой момент;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музыкальная релаксация;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живая эмоция и т.п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/>
              <a:t>Особенности метода мини-проектов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307580" y="75819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>
          <a:xfrm>
            <a:off x="7459980" y="77343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tailEnd type="arrow"/>
          </a:ln>
          <a:effectLst/>
        </p:spPr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467544" y="893987"/>
            <a:ext cx="3754760" cy="54158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Обязателен отбор учебно-познавательных приёмов: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дискуссия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диспут; 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аналогий;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ассоциаций;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алгоритмизации;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моделирования;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комбинирования;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приёмы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систематизации и структурирования.</a:t>
            </a:r>
          </a:p>
          <a:p>
            <a:pPr marL="0" indent="0" algn="just">
              <a:buFont typeface="Wingdings 2"/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/>
              <a:t>Особенности метода мини-проектов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307580" y="75819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rgbClr val="1F497D"/>
            </a:solidFill>
            <a:prstDash val="soli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>
          <a:xfrm>
            <a:off x="7459980" y="7734300"/>
            <a:ext cx="60960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tailEnd type="arrow"/>
          </a:ln>
          <a:effectLst/>
        </p:spPr>
      </p:cxn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Критерии оценивания: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значимость и актуальность выдвинутых проблем, адекватность их изучаемой тематике;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корректность используемых методов исследования и методов обработки получаемых результатов;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активность каждого участника проекта в соответствии с его индивидуальными возможностями;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коллективный характер принимаемых решений;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характер общения и взаимопомощи,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взаимодополняемости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участников проекта;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необходимая и достаточная глубина проникновения в проблему, привлечение знаний из других областей;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доказательность принимаемых решений, умение аргументировать свои заключения, выводы;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эстетика оформления результатов выполненного проекта;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умение отвечать на вопросы оппонентов, лаконичность и аргументированность ответов каждого члена группы.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0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48" y="1196752"/>
            <a:ext cx="8928992" cy="54158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СОЦИАЛЬНАЯ ПРОБЛЕМАТИКА ПРОИЗВЕДЕНИЯ В.Г. КОРОЛЕНКО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«В ДУРНОМ ОБЩЕСТВЕ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 algn="ctr">
              <a:buNone/>
            </a:pPr>
            <a:endParaRPr lang="ru-RU" sz="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Тип урока:</a:t>
            </a:r>
            <a:r>
              <a:rPr lang="ru-RU" sz="2000" i="1" dirty="0">
                <a:latin typeface="Times New Roman"/>
                <a:ea typeface="Times New Roman"/>
              </a:rPr>
              <a:t> </a:t>
            </a:r>
            <a:r>
              <a:rPr lang="ru-RU" sz="2000" i="1" dirty="0" smtClean="0">
                <a:latin typeface="Times New Roman"/>
                <a:ea typeface="Times New Roman"/>
              </a:rPr>
              <a:t>урок-проект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Оборудование: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latin typeface="Times New Roman"/>
                <a:ea typeface="Times New Roman"/>
              </a:rPr>
              <a:t>текст произведения, иллюстративный материал (рисунки, репродукции картин, фотографии, видео, мини-проекты учащихся), справочный материал (статьи по медицине, социологии), интерактивная доска, проектор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Основа обучения: </a:t>
            </a:r>
            <a:r>
              <a:rPr lang="ru-RU" sz="2000" i="1" dirty="0">
                <a:latin typeface="Times New Roman"/>
                <a:ea typeface="Times New Roman"/>
              </a:rPr>
              <a:t>системно-</a:t>
            </a:r>
            <a:r>
              <a:rPr lang="ru-RU" sz="2000" i="1" dirty="0" err="1">
                <a:latin typeface="Times New Roman"/>
                <a:ea typeface="Times New Roman"/>
              </a:rPr>
              <a:t>деятельностный</a:t>
            </a:r>
            <a:r>
              <a:rPr lang="ru-RU" sz="2000" i="1" dirty="0">
                <a:latin typeface="Times New Roman"/>
                <a:ea typeface="Times New Roman"/>
              </a:rPr>
              <a:t> подход, направленность на развитие личности, на формирование гражданской идентичности</a:t>
            </a:r>
            <a:r>
              <a:rPr lang="ru-RU" sz="2000" i="1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Принципы построения урока: </a:t>
            </a:r>
            <a:r>
              <a:rPr lang="ru-RU" sz="2000" i="1" dirty="0">
                <a:latin typeface="Times New Roman"/>
                <a:ea typeface="Times New Roman"/>
              </a:rPr>
              <a:t>принцип деятельности, принцип целостности, принцип психологической комфортности, принцип вариативности, принцип творчества</a:t>
            </a:r>
            <a:r>
              <a:rPr lang="ru-RU" sz="2000" i="1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Формы организации учебной деятельности:</a:t>
            </a:r>
            <a:r>
              <a:rPr lang="ru-RU" sz="2000" i="1" dirty="0">
                <a:latin typeface="Times New Roman"/>
                <a:ea typeface="Times New Roman"/>
              </a:rPr>
              <a:t> фронтальная, индивидуальная; самостоятельная индивидуальная, парная, групповая, коллективная; исследовательская, творческая</a:t>
            </a:r>
            <a:r>
              <a:rPr lang="ru-RU" sz="2000" dirty="0">
                <a:latin typeface="Times New Roman"/>
                <a:ea typeface="Times New Roman"/>
              </a:rPr>
              <a:t>. </a:t>
            </a:r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044"/>
            <a:ext cx="8229600" cy="81966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/>
              <a:t>Пример использования метода мини-проекта на уроке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9897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1767</Words>
  <Application>Microsoft Office PowerPoint</Application>
  <PresentationFormat>Экран (4:3)</PresentationFormat>
  <Paragraphs>261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МЕТОД МИНИ-ПРОЕКТОВ НА УРОКАХ РУССКОГО ЯЗЫКА И ЛИТЕРАТУРЫ В УСЛОВИЯХ РЕАЛИЗАЦИИ ФГОС ООО</vt:lpstr>
      <vt:lpstr>План презентации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Оценка эффективности использования метода мини-проектов на уроках русского языка и литературы</vt:lpstr>
      <vt:lpstr>Оценка эффективности использования метода мини-проектов на уроках русского языка и литературы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МИНИ-ПРОЕКТ КАК МЕТОД ОБУЧЕНИЯ  НА УРОКАХ РУССКОГО ЯЗЫКА И ЛИТЕРАТУРЫ В УСЛОВИЯХ РЕАЛИЗАЦИИ ФГОС ООО</dc:title>
  <dc:creator>User</dc:creator>
  <cp:lastModifiedBy>Пользователь</cp:lastModifiedBy>
  <cp:revision>37</cp:revision>
  <dcterms:created xsi:type="dcterms:W3CDTF">2014-08-23T20:12:10Z</dcterms:created>
  <dcterms:modified xsi:type="dcterms:W3CDTF">2015-11-01T12:51:58Z</dcterms:modified>
</cp:coreProperties>
</file>