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  <p:sldMasterId id="2147483722" r:id="rId3"/>
    <p:sldMasterId id="2147483735" r:id="rId4"/>
  </p:sld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88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6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17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2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965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6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926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8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4CA4524-4F8F-4700-93B1-DC0A297232EB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50574"/>
      </p:ext>
    </p:extLst>
  </p:cSld>
  <p:clrMapOvr>
    <a:masterClrMapping/>
  </p:clrMapOvr>
  <p:transition spd="med">
    <p:zoom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742B-A5EC-41BB-BD94-331C61C56EE5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73048"/>
      </p:ext>
    </p:extLst>
  </p:cSld>
  <p:clrMapOvr>
    <a:masterClrMapping/>
  </p:clrMapOvr>
  <p:transition spd="med">
    <p:zoom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0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E548-765B-4DC1-A1B2-DEFBCA0A3B21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05049"/>
      </p:ext>
    </p:extLst>
  </p:cSld>
  <p:clrMapOvr>
    <a:masterClrMapping/>
  </p:clrMapOvr>
  <p:transition spd="med">
    <p:zoom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F2A3-D652-4C7A-9514-494DE8F411D9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15152"/>
      </p:ext>
    </p:extLst>
  </p:cSld>
  <p:clrMapOvr>
    <a:masterClrMapping/>
  </p:clrMapOvr>
  <p:transition spd="med">
    <p:zoom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BDAA-C90A-4A6E-BD29-0F3B69F8FD36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408866"/>
      </p:ext>
    </p:extLst>
  </p:cSld>
  <p:clrMapOvr>
    <a:masterClrMapping/>
  </p:clrMapOvr>
  <p:transition spd="med">
    <p:zoom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9422-1969-43ED-9F18-E6285648D4CC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902724"/>
      </p:ext>
    </p:extLst>
  </p:cSld>
  <p:clrMapOvr>
    <a:masterClrMapping/>
  </p:clrMapOvr>
  <p:transition spd="med">
    <p:zoom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4441-EA98-4259-B606-E755E068B9C5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64863"/>
      </p:ext>
    </p:extLst>
  </p:cSld>
  <p:clrMapOvr>
    <a:masterClrMapping/>
  </p:clrMapOvr>
  <p:transition spd="med">
    <p:zoom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B5-0075-43A1-A9E9-E14EA3469B9B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38353"/>
      </p:ext>
    </p:extLst>
  </p:cSld>
  <p:clrMapOvr>
    <a:masterClrMapping/>
  </p:clrMapOvr>
  <p:transition spd="med">
    <p:zoom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1B63-D17C-4167-BAF2-03466682842E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40435"/>
      </p:ext>
    </p:extLst>
  </p:cSld>
  <p:clrMapOvr>
    <a:masterClrMapping/>
  </p:clrMapOvr>
  <p:transition spd="med">
    <p:zoom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AEC8B2-B28D-4748-AAB5-A7F3B1ACF35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06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AEC8B2-B28D-4748-AAB5-A7F3B1ACF35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799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AEC8B2-B28D-4748-AAB5-A7F3B1ACF35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40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77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AEC8B2-B28D-4748-AAB5-A7F3B1ACF35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6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AEC8B2-B28D-4748-AAB5-A7F3B1ACF35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208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AEC8B2-B28D-4748-AAB5-A7F3B1ACF35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010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AF76-BCB1-48A8-9DF9-DF5F5195743E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753431"/>
      </p:ext>
    </p:extLst>
  </p:cSld>
  <p:clrMapOvr>
    <a:masterClrMapping/>
  </p:clrMapOvr>
  <p:transition spd="med">
    <p:zoom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7078-154F-4562-B5C9-69F8B42B041A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216899"/>
      </p:ext>
    </p:extLst>
  </p:cSld>
  <p:clrMapOvr>
    <a:masterClrMapping/>
  </p:clrMapOvr>
  <p:transition spd="med">
    <p:zoom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A4524-4F8F-4700-93B1-DC0A297232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78849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5742B-A5EC-41BB-BD94-331C61C56E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89497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5E548-765B-4DC1-A1B2-DEFBCA0A3B2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12637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3F2A3-D652-4C7A-9514-494DE8F411D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0884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5BDAA-C90A-4A6E-BD29-0F3B69F8FD3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75509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49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29422-1969-43ED-9F18-E6285648D4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21610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B4441-EA98-4259-B606-E755E068B9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30834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FA8B5-0075-43A1-A9E9-E14EA3469B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3821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E1B63-D17C-4167-BAF2-0346668284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46021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6AF76-BCB1-48A8-9DF9-DF5F519574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970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F7078-154F-4562-B5C9-69F8B42B04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05996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603715-0F63-4B8C-826E-A963A60D6C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89372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A4524-4F8F-4700-93B1-DC0A297232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5664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5742B-A5EC-41BB-BD94-331C61C56E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96185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5E548-765B-4DC1-A1B2-DEFBCA0A3B2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2855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772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3F2A3-D652-4C7A-9514-494DE8F411D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95536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5BDAA-C90A-4A6E-BD29-0F3B69F8FD3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04797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29422-1969-43ED-9F18-E6285648D4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88265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B4441-EA98-4259-B606-E755E068B9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94412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FA8B5-0075-43A1-A9E9-E14EA3469B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59437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E1B63-D17C-4167-BAF2-0346668284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63034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6AF76-BCB1-48A8-9DF9-DF5F519574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16184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F7078-154F-4562-B5C9-69F8B42B04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70572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603715-0F63-4B8C-826E-A963A60D6C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83237"/>
      </p:ext>
    </p:extLst>
  </p:cSld>
  <p:clrMapOvr>
    <a:masterClrMapping/>
  </p:clrMapOvr>
  <p:transition spd="med">
    <p:zo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93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2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9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ransition spd="med">
    <p:zoom/>
    <p:sndAc>
      <p:stSnd>
        <p:snd r:embed="rId19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AEC8B2-B28D-4748-AAB5-A7F3B1ACF35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1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 spd="med">
    <p:zoom/>
    <p:sndAc>
      <p:stSnd>
        <p:snd r:embed="rId14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AEC8B2-B28D-4748-AAB5-A7F3B1ACF35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3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ransition spd="med">
    <p:zoom/>
    <p:sndAc>
      <p:stSnd>
        <p:snd r:embed="rId14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1556793"/>
            <a:ext cx="5308866" cy="1770604"/>
          </a:xfrm>
        </p:spPr>
        <p:txBody>
          <a:bodyPr/>
          <a:lstStyle/>
          <a:p>
            <a:r>
              <a:rPr lang="ru-RU" sz="1800" b="1" dirty="0">
                <a:ln w="11430"/>
                <a:gradFill>
                  <a:gsLst>
                    <a:gs pos="0">
                      <a:srgbClr val="FA8D3D">
                        <a:tint val="90000"/>
                        <a:satMod val="120000"/>
                      </a:srgbClr>
                    </a:gs>
                    <a:gs pos="25000">
                      <a:srgbClr val="FA8D3D">
                        <a:tint val="93000"/>
                        <a:satMod val="120000"/>
                      </a:srgbClr>
                    </a:gs>
                    <a:gs pos="50000">
                      <a:srgbClr val="FA8D3D">
                        <a:shade val="89000"/>
                        <a:satMod val="110000"/>
                      </a:srgbClr>
                    </a:gs>
                    <a:gs pos="75000">
                      <a:srgbClr val="FA8D3D">
                        <a:tint val="93000"/>
                        <a:satMod val="120000"/>
                      </a:srgbClr>
                    </a:gs>
                    <a:gs pos="100000">
                      <a:srgbClr val="FA8D3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/>
              </a:rPr>
              <a:t>МБОУ ДО ДДТ </a:t>
            </a:r>
            <a:br>
              <a:rPr lang="ru-RU" sz="1800" b="1" dirty="0">
                <a:ln w="11430"/>
                <a:gradFill>
                  <a:gsLst>
                    <a:gs pos="0">
                      <a:srgbClr val="FA8D3D">
                        <a:tint val="90000"/>
                        <a:satMod val="120000"/>
                      </a:srgbClr>
                    </a:gs>
                    <a:gs pos="25000">
                      <a:srgbClr val="FA8D3D">
                        <a:tint val="93000"/>
                        <a:satMod val="120000"/>
                      </a:srgbClr>
                    </a:gs>
                    <a:gs pos="50000">
                      <a:srgbClr val="FA8D3D">
                        <a:shade val="89000"/>
                        <a:satMod val="110000"/>
                      </a:srgbClr>
                    </a:gs>
                    <a:gs pos="75000">
                      <a:srgbClr val="FA8D3D">
                        <a:tint val="93000"/>
                        <a:satMod val="120000"/>
                      </a:srgbClr>
                    </a:gs>
                    <a:gs pos="100000">
                      <a:srgbClr val="FA8D3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/>
              </a:rPr>
            </a:br>
            <a:r>
              <a:rPr lang="ru-RU" sz="1800" b="1" dirty="0">
                <a:ln w="11430"/>
                <a:gradFill>
                  <a:gsLst>
                    <a:gs pos="0">
                      <a:srgbClr val="FA8D3D">
                        <a:tint val="90000"/>
                        <a:satMod val="120000"/>
                      </a:srgbClr>
                    </a:gs>
                    <a:gs pos="25000">
                      <a:srgbClr val="FA8D3D">
                        <a:tint val="93000"/>
                        <a:satMod val="120000"/>
                      </a:srgbClr>
                    </a:gs>
                    <a:gs pos="50000">
                      <a:srgbClr val="FA8D3D">
                        <a:shade val="89000"/>
                        <a:satMod val="110000"/>
                      </a:srgbClr>
                    </a:gs>
                    <a:gs pos="75000">
                      <a:srgbClr val="FA8D3D">
                        <a:tint val="93000"/>
                        <a:satMod val="120000"/>
                      </a:srgbClr>
                    </a:gs>
                    <a:gs pos="100000">
                      <a:srgbClr val="FA8D3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/>
              </a:rPr>
              <a:t>МО Кавказский район</a:t>
            </a:r>
            <a:br>
              <a:rPr lang="ru-RU" sz="1800" b="1" dirty="0">
                <a:ln w="11430"/>
                <a:gradFill>
                  <a:gsLst>
                    <a:gs pos="0">
                      <a:srgbClr val="FA8D3D">
                        <a:tint val="90000"/>
                        <a:satMod val="120000"/>
                      </a:srgbClr>
                    </a:gs>
                    <a:gs pos="25000">
                      <a:srgbClr val="FA8D3D">
                        <a:tint val="93000"/>
                        <a:satMod val="120000"/>
                      </a:srgbClr>
                    </a:gs>
                    <a:gs pos="50000">
                      <a:srgbClr val="FA8D3D">
                        <a:shade val="89000"/>
                        <a:satMod val="110000"/>
                      </a:srgbClr>
                    </a:gs>
                    <a:gs pos="75000">
                      <a:srgbClr val="FA8D3D">
                        <a:tint val="93000"/>
                        <a:satMod val="120000"/>
                      </a:srgbClr>
                    </a:gs>
                    <a:gs pos="100000">
                      <a:srgbClr val="FA8D3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/>
              </a:rPr>
            </a:br>
            <a:r>
              <a:rPr lang="ru-RU" sz="1800" b="1" dirty="0">
                <a:ln w="11430"/>
                <a:gradFill>
                  <a:gsLst>
                    <a:gs pos="0">
                      <a:srgbClr val="FA8D3D">
                        <a:tint val="90000"/>
                        <a:satMod val="120000"/>
                      </a:srgbClr>
                    </a:gs>
                    <a:gs pos="25000">
                      <a:srgbClr val="FA8D3D">
                        <a:tint val="93000"/>
                        <a:satMod val="120000"/>
                      </a:srgbClr>
                    </a:gs>
                    <a:gs pos="50000">
                      <a:srgbClr val="FA8D3D">
                        <a:shade val="89000"/>
                        <a:satMod val="110000"/>
                      </a:srgbClr>
                    </a:gs>
                    <a:gs pos="75000">
                      <a:srgbClr val="FA8D3D">
                        <a:tint val="93000"/>
                        <a:satMod val="120000"/>
                      </a:srgbClr>
                    </a:gs>
                    <a:gs pos="100000">
                      <a:srgbClr val="FA8D3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/>
              </a:rPr>
              <a:t/>
            </a:r>
            <a:br>
              <a:rPr lang="ru-RU" sz="1800" b="1" dirty="0">
                <a:ln w="11430"/>
                <a:gradFill>
                  <a:gsLst>
                    <a:gs pos="0">
                      <a:srgbClr val="FA8D3D">
                        <a:tint val="90000"/>
                        <a:satMod val="120000"/>
                      </a:srgbClr>
                    </a:gs>
                    <a:gs pos="25000">
                      <a:srgbClr val="FA8D3D">
                        <a:tint val="93000"/>
                        <a:satMod val="120000"/>
                      </a:srgbClr>
                    </a:gs>
                    <a:gs pos="50000">
                      <a:srgbClr val="FA8D3D">
                        <a:shade val="89000"/>
                        <a:satMod val="110000"/>
                      </a:srgbClr>
                    </a:gs>
                    <a:gs pos="75000">
                      <a:srgbClr val="FA8D3D">
                        <a:tint val="93000"/>
                        <a:satMod val="120000"/>
                      </a:srgbClr>
                    </a:gs>
                    <a:gs pos="100000">
                      <a:srgbClr val="FA8D3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/>
              </a:rPr>
            </a:br>
            <a:r>
              <a:rPr lang="ru-RU" sz="1800" b="1" dirty="0" smtClean="0">
                <a:ln w="11430"/>
                <a:gradFill>
                  <a:gsLst>
                    <a:gs pos="0">
                      <a:srgbClr val="FA8D3D">
                        <a:tint val="90000"/>
                        <a:satMod val="120000"/>
                      </a:srgbClr>
                    </a:gs>
                    <a:gs pos="25000">
                      <a:srgbClr val="FA8D3D">
                        <a:tint val="93000"/>
                        <a:satMod val="120000"/>
                      </a:srgbClr>
                    </a:gs>
                    <a:gs pos="50000">
                      <a:srgbClr val="FA8D3D">
                        <a:shade val="89000"/>
                        <a:satMod val="110000"/>
                      </a:srgbClr>
                    </a:gs>
                    <a:gs pos="75000">
                      <a:srgbClr val="FA8D3D">
                        <a:tint val="93000"/>
                        <a:satMod val="120000"/>
                      </a:srgbClr>
                    </a:gs>
                    <a:gs pos="100000">
                      <a:srgbClr val="FA8D3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/>
              </a:rPr>
              <a:t>Задания на  </a:t>
            </a:r>
            <a:r>
              <a:rPr lang="ru-RU" sz="1800" b="1" dirty="0">
                <a:ln w="11430"/>
                <a:gradFill>
                  <a:gsLst>
                    <a:gs pos="0">
                      <a:srgbClr val="FA8D3D">
                        <a:tint val="90000"/>
                        <a:satMod val="120000"/>
                      </a:srgbClr>
                    </a:gs>
                    <a:gs pos="25000">
                      <a:srgbClr val="FA8D3D">
                        <a:tint val="93000"/>
                        <a:satMod val="120000"/>
                      </a:srgbClr>
                    </a:gs>
                    <a:gs pos="50000">
                      <a:srgbClr val="FA8D3D">
                        <a:shade val="89000"/>
                        <a:satMod val="110000"/>
                      </a:srgbClr>
                    </a:gs>
                    <a:gs pos="75000">
                      <a:srgbClr val="FA8D3D">
                        <a:tint val="93000"/>
                        <a:satMod val="120000"/>
                      </a:srgbClr>
                    </a:gs>
                    <a:gs pos="100000">
                      <a:srgbClr val="FA8D3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/>
              </a:rPr>
              <a:t>развития творческого </a:t>
            </a:r>
            <a:r>
              <a:rPr lang="ru-RU" sz="1800" b="1" dirty="0" smtClean="0">
                <a:ln w="11430"/>
                <a:gradFill>
                  <a:gsLst>
                    <a:gs pos="0">
                      <a:srgbClr val="FA8D3D">
                        <a:tint val="90000"/>
                        <a:satMod val="120000"/>
                      </a:srgbClr>
                    </a:gs>
                    <a:gs pos="25000">
                      <a:srgbClr val="FA8D3D">
                        <a:tint val="93000"/>
                        <a:satMod val="120000"/>
                      </a:srgbClr>
                    </a:gs>
                    <a:gs pos="50000">
                      <a:srgbClr val="FA8D3D">
                        <a:shade val="89000"/>
                        <a:satMod val="110000"/>
                      </a:srgbClr>
                    </a:gs>
                    <a:gs pos="75000">
                      <a:srgbClr val="FA8D3D">
                        <a:tint val="93000"/>
                        <a:satMod val="120000"/>
                      </a:srgbClr>
                    </a:gs>
                    <a:gs pos="100000">
                      <a:srgbClr val="FA8D3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/>
              </a:rPr>
              <a:t>мышления для воспитанников  объединения «Меридиан»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/>
          <a:lstStyle/>
          <a:p>
            <a:r>
              <a:rPr lang="ru-RU" dirty="0" smtClean="0"/>
              <a:t>Подготовил педагог дополнительного образования  Синицин Владимир Иванович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4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9"/>
            <a:ext cx="7920880" cy="720079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Задание1</a:t>
            </a:r>
            <a:r>
              <a:rPr lang="ru-RU" sz="1400" b="1" dirty="0" smtClean="0"/>
              <a:t>: </a:t>
            </a:r>
            <a:r>
              <a:rPr lang="ru-RU" sz="1400" b="1" dirty="0" smtClean="0"/>
              <a:t>Используя технологию фокальных объектов, предположите возможности усовершенствования фонарика. </a:t>
            </a: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5256583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Совершенствуемый объект </a:t>
            </a:r>
            <a:b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Фонарик.</a:t>
            </a:r>
          </a:p>
          <a:p>
            <a:pPr fontAlgn="base"/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Случайные объекты</a:t>
            </a:r>
          </a:p>
          <a:p>
            <a:pPr fontAlgn="base"/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Очки, валенок, парашют.</a:t>
            </a:r>
          </a:p>
          <a:p>
            <a:pPr fontAlgn="base"/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Характерные свойства или признаки случайных объектов</a:t>
            </a:r>
          </a:p>
          <a:p>
            <a:pPr fontAlgn="base">
              <a:buFont typeface="+mj-lt"/>
              <a:buAutoNum type="arabicPeriod"/>
            </a:pP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Очки: солнечные, защитные, модные.</a:t>
            </a:r>
          </a:p>
          <a:p>
            <a:pPr fontAlgn="base">
              <a:buFont typeface="+mj-lt"/>
              <a:buAutoNum type="arabicPeriod"/>
            </a:pP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Валенки: теплые, мягкие, деревенские.</a:t>
            </a:r>
          </a:p>
          <a:p>
            <a:pPr fontAlgn="base">
              <a:buFont typeface="+mj-lt"/>
              <a:buAutoNum type="arabicPeriod"/>
            </a:pP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Парашют: раскрывающийся, цветной, надежный</a:t>
            </a:r>
            <a:r>
              <a:rPr lang="ru-RU" sz="4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43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/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Новые сочетания</a:t>
            </a:r>
          </a:p>
          <a:p>
            <a:pPr fontAlgn="base">
              <a:buFont typeface="+mj-lt"/>
              <a:buAutoNum type="arabicPeriod"/>
            </a:pP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Фонарик солнечный, фонарик защитный, фонарик модный.</a:t>
            </a:r>
          </a:p>
          <a:p>
            <a:pPr fontAlgn="base">
              <a:buFont typeface="+mj-lt"/>
              <a:buAutoNum type="arabicPeriod"/>
            </a:pP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Фонарик теплый, фонарик мягкий, фонарик </a:t>
            </a:r>
            <a:r>
              <a:rPr lang="ru-RU" sz="4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деревенский.</a:t>
            </a:r>
          </a:p>
          <a:p>
            <a:pPr fontAlgn="base">
              <a:buFont typeface="+mj-lt"/>
              <a:buAutoNum type="arabicPeriod"/>
            </a:pPr>
            <a:r>
              <a:rPr lang="ru-RU" sz="4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Фонарик </a:t>
            </a: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раскрывающийся, фонарик цветной, фонарик надежный</a:t>
            </a:r>
            <a:r>
              <a:rPr lang="ru-RU" sz="4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43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/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Новые идеи</a:t>
            </a:r>
          </a:p>
          <a:p>
            <a:pPr fontAlgn="base">
              <a:buFont typeface="+mj-lt"/>
              <a:buAutoNum type="arabicPeriod"/>
            </a:pP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Фонарик с подзарядкой от солнечного света, фонарик с электрошоком, фонарик в виде украшения.</a:t>
            </a:r>
          </a:p>
          <a:p>
            <a:pPr fontAlgn="base">
              <a:buFont typeface="+mj-lt"/>
              <a:buAutoNum type="arabicPeriod"/>
            </a:pP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Фонарик плюс обогреватель, фонарик в виде мягкой игрушки, фонарик-маячок для домашних животных.</a:t>
            </a:r>
          </a:p>
          <a:p>
            <a:pPr fontAlgn="base">
              <a:buFont typeface="+mj-lt"/>
              <a:buAutoNum type="arabicPeriod"/>
            </a:pPr>
            <a:r>
              <a:rPr lang="ru-RU" sz="4300" dirty="0">
                <a:solidFill>
                  <a:srgbClr val="000000"/>
                </a:solidFill>
                <a:latin typeface="Times New Roman" panose="02020603050405020304" pitchFamily="18" charset="0"/>
              </a:rPr>
              <a:t>Фонарик складной, фонарик с цветными фильтрами, фонарик ударопрочный.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9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992888" cy="648072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Задание 2: Поиграем в «Изобретателей» . Необходимо наделить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нетипичными признаками различные предметы.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7"/>
            <a:ext cx="7848872" cy="6048672"/>
          </a:xfrm>
        </p:spPr>
        <p:txBody>
          <a:bodyPr>
            <a:normAutofit fontScale="32500" lnSpcReduction="20000"/>
          </a:bodyPr>
          <a:lstStyle/>
          <a:p>
            <a:r>
              <a:rPr lang="ru-RU" sz="56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Задача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.  </a:t>
            </a: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Какой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подарок хотел бы </a:t>
            </a: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ты получить 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и как он должен выглядеть. Опрашивается два ребенка. Например</a:t>
            </a: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Никита – машину , а Даша – книгу.</a:t>
            </a:r>
          </a:p>
          <a:p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А </a:t>
            </a: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какую книгу,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опиши ее. (Большую, толстую, </a:t>
            </a: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сказками, в которой много картинок)</a:t>
            </a:r>
          </a:p>
          <a:p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- Никита, а ты </a:t>
            </a: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опиши машинку.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(Красивую, с пультом управления)</a:t>
            </a:r>
          </a:p>
          <a:p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Далее детям предлагается поменять свойства их подарков местами.</a:t>
            </a:r>
          </a:p>
          <a:p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- Даша пусть у тебя будет книга с признаками машины Никиты, а у тебя Никита машина с признаками Дашиной книги. Что у нас получается?</a:t>
            </a:r>
          </a:p>
          <a:p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Дети меняют признаки местами. Например:</a:t>
            </a:r>
          </a:p>
          <a:p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Даша М.: - "У меня будет книга с пультом управления. Она ходит сама и рассказывает сказки"</a:t>
            </a:r>
          </a:p>
          <a:p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Никита И.: - "А у меня машина, разукрашенная сказками</a:t>
            </a: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А еще, толстая машина, так как в ней сидит много людей, которые едут показывать детям сказки".</a:t>
            </a:r>
          </a:p>
          <a:p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Усложнение: предложить детям выбрать не один, а несколько предметов.</a:t>
            </a:r>
          </a:p>
          <a:p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Используя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</a:rPr>
              <a:t>в работе метод фокальных объектов, педагог может реализовать свой творческий потенциал, с успехом разрабатывать занятия по разным видам деятельности: фантазированию, логике</a:t>
            </a: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математике, конструированию и моделированию. </a:t>
            </a:r>
            <a:endParaRPr lang="ru-RU" sz="5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3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476672"/>
            <a:ext cx="7920881" cy="1368151"/>
          </a:xfrm>
        </p:spPr>
        <p:txBody>
          <a:bodyPr>
            <a:normAutofit fontScale="90000"/>
          </a:bodyPr>
          <a:lstStyle/>
          <a:p>
            <a:pPr lvl="0" algn="l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/>
              <a:t>Задание 3</a:t>
            </a:r>
            <a:r>
              <a:rPr lang="ru-RU" sz="1400" dirty="0" smtClean="0"/>
              <a:t>: </a:t>
            </a:r>
            <a:r>
              <a:rPr lang="ru-RU" altLang="ru-RU" sz="16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Предположим, что производителям сотовых телефонов необходимо выбросить на рынок конкурентоспособную модель, отличающуюся от всего уже имеющегося, обладающую новой привлекательностью для потребителя</a:t>
            </a:r>
            <a:r>
              <a:rPr lang="ru-RU" altLang="ru-RU" sz="16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. Воспользуемся методом фокальных объектов.</a:t>
            </a:r>
            <a:r>
              <a:rPr lang="ru-RU" altLang="ru-RU" sz="16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16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762" y="2492896"/>
            <a:ext cx="7416475" cy="29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>
                <a:gamma/>
                <a:tint val="0"/>
                <a:invGamma/>
              </a:srgbClr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561263" cy="1143000"/>
          </a:xfrm>
        </p:spPr>
        <p:txBody>
          <a:bodyPr/>
          <a:lstStyle/>
          <a:p>
            <a:pPr algn="l"/>
            <a:endParaRPr lang="ru-RU" altLang="ru-RU" sz="24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351838" cy="4899025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</a:pPr>
            <a:r>
              <a:rPr lang="ru-RU" altLang="ru-RU" sz="2800" dirty="0"/>
              <a:t>Сотовый телефон + карандаш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dirty="0"/>
              <a:t>2.1. Деревянный сотовый телефон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dirty="0"/>
              <a:t>2.2. Граненый сотовый телефон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dirty="0"/>
              <a:t>2.3. Чернильный сотовый телефон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dirty="0"/>
              <a:t>2.4.Цанговый сотовый телефон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dirty="0"/>
              <a:t>3. Сотовый телефон + кошка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dirty="0"/>
              <a:t>3.1. Пушистый сотовый телефон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dirty="0"/>
              <a:t>3.2. Полосатый сотовый телефон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dirty="0"/>
              <a:t>3.3. Когтистый сотовый телефон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dirty="0"/>
              <a:t>3.4. Теплый сотовый телефон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dirty="0"/>
              <a:t>3.5. </a:t>
            </a:r>
            <a:r>
              <a:rPr lang="ru-RU" altLang="ru-RU" sz="2400" dirty="0" err="1"/>
              <a:t>Мурлыкающий</a:t>
            </a:r>
            <a:r>
              <a:rPr lang="ru-RU" altLang="ru-RU" sz="2400" dirty="0"/>
              <a:t> сотовый телефон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dirty="0"/>
              <a:t>3.6. Гибкий сотовый телефон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684213" y="333375"/>
            <a:ext cx="7775575" cy="10795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 rot="2352435">
            <a:off x="6686550" y="881063"/>
            <a:ext cx="1081088" cy="3816350"/>
          </a:xfrm>
          <a:prstGeom prst="curvedLeftArrow">
            <a:avLst>
              <a:gd name="adj1" fmla="val 70602"/>
              <a:gd name="adj2" fmla="val 14120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97628"/>
      </p:ext>
    </p:extLst>
  </p:cSld>
  <p:clrMapOvr>
    <a:masterClrMapping/>
  </p:clrMapOvr>
  <p:transition spd="med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06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06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06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1" grpId="1" animBg="1"/>
      <p:bldP spid="7066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rgbClr val="FFFFCC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3810000" cy="2743200"/>
          </a:xfrm>
        </p:spPr>
        <p:txBody>
          <a:bodyPr/>
          <a:lstStyle/>
          <a:p>
            <a:r>
              <a:rPr lang="ru-RU" altLang="ru-RU" sz="2800" b="1" i="1"/>
              <a:t>Мурлыкающий сотовый телефон</a:t>
            </a:r>
            <a:r>
              <a:rPr lang="ru-RU" altLang="ru-RU" sz="2800"/>
              <a:t> – с функцией усыпляющего звука, помогающего от бессонницы.</a:t>
            </a:r>
            <a:endParaRPr lang="ru-RU" altLang="ru-RU" sz="2800" b="1" i="1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549275"/>
            <a:ext cx="3810000" cy="4114800"/>
          </a:xfrm>
        </p:spPr>
        <p:txBody>
          <a:bodyPr/>
          <a:lstStyle/>
          <a:p>
            <a:r>
              <a:rPr lang="ru-RU" altLang="ru-RU" sz="2800" b="1" i="1"/>
              <a:t>Теплый сотовый телефон</a:t>
            </a:r>
            <a:r>
              <a:rPr lang="ru-RU" altLang="ru-RU" sz="2800"/>
              <a:t> – походная мини грелка для больного места. А по контрасту – холодная вставка из спец. сплава для прикладывания к синякам.</a:t>
            </a:r>
          </a:p>
          <a:p>
            <a:endParaRPr lang="ru-RU" altLang="ru-RU" sz="2800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403350" y="4903788"/>
            <a:ext cx="6480175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b="1" i="1" smtClean="0">
                <a:solidFill>
                  <a:srgbClr val="000000"/>
                </a:solidFill>
              </a:rPr>
              <a:t>Гибкий сотовый телефон</a:t>
            </a:r>
            <a:r>
              <a:rPr lang="ru-RU" altLang="ru-RU" sz="2400" smtClean="0">
                <a:solidFill>
                  <a:srgbClr val="000000"/>
                </a:solidFill>
              </a:rPr>
              <a:t> – это очень многообещающая высокотехнологичная идея, так как уже есть гибкие печатные платы и кристаллы БИС микроскопического размера.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05542"/>
      </p:ext>
    </p:extLst>
  </p:cSld>
  <p:clrMapOvr>
    <a:masterClrMapping/>
  </p:clrMapOvr>
  <p:transition spd="med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/>
      <p:bldP spid="737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5000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820150" cy="1143000"/>
          </a:xfrm>
        </p:spPr>
        <p:txBody>
          <a:bodyPr/>
          <a:lstStyle/>
          <a:p>
            <a:r>
              <a:rPr lang="ru-RU" altLang="ru-RU" sz="2400"/>
              <a:t>Можно сочетать с фокальным объектом не одну, а несколько характеристик случайных объектов. 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1303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b="1" i="1"/>
              <a:t>Красный, чернильный, когтистый сотовый телефон</a:t>
            </a:r>
            <a:r>
              <a:rPr lang="ru-RU" altLang="ru-RU" sz="1800"/>
              <a:t> (телефон с маркером, который процарапывает полоски и заполняет их  красной краской).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2239963"/>
          </a:xfrm>
          <a:noFill/>
          <a:ln/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ru-RU" altLang="ru-RU" sz="1800" b="1" i="1"/>
              <a:t>Круглый, деревянный, полосатый сотовый телефон</a:t>
            </a:r>
            <a:r>
              <a:rPr lang="ru-RU" altLang="ru-RU" sz="1800"/>
              <a:t> (круглый экологичный деревянный футляр для сотового телефона с прорезями для экрана и кнопок);</a:t>
            </a:r>
            <a:endParaRPr lang="ru-RU" altLang="ru-RU" sz="1800" b="1" i="1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042988" y="4868863"/>
            <a:ext cx="7416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b="1" i="1" smtClean="0">
                <a:solidFill>
                  <a:srgbClr val="000000"/>
                </a:solidFill>
              </a:rPr>
              <a:t>Секционный, граненый, теплый сотовый телефон</a:t>
            </a:r>
            <a:r>
              <a:rPr lang="ru-RU" altLang="ru-RU" sz="2000" smtClean="0">
                <a:solidFill>
                  <a:srgbClr val="000000"/>
                </a:solidFill>
              </a:rPr>
              <a:t> (специальный телефон, в котором имеется секция с функцией нагрева – для медицинских целей, для автолюбителей или как источник инфракрасных сигналов для ориентировки и связи в темноте);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z="2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76277"/>
      </p:ext>
    </p:extLst>
  </p:cSld>
  <p:clrMapOvr>
    <a:masterClrMapping/>
  </p:clrMapOvr>
  <p:transition spd="med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2" grpId="0" build="p"/>
      <p:bldP spid="7578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265</TotalTime>
  <Words>290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Century Schoolbook</vt:lpstr>
      <vt:lpstr>Garamond</vt:lpstr>
      <vt:lpstr>Times New Roman</vt:lpstr>
      <vt:lpstr>Натуральные материалы</vt:lpstr>
      <vt:lpstr>1_Натуральные материалы</vt:lpstr>
      <vt:lpstr>Оформление по умолчанию</vt:lpstr>
      <vt:lpstr>1_Оформление по умолчанию</vt:lpstr>
      <vt:lpstr>МБОУ ДО ДДТ  МО Кавказский район  Задания на  развития творческого мышления для воспитанников  объединения «Меридиан»</vt:lpstr>
      <vt:lpstr>Задание1: Используя технологию фокальных объектов, предположите возможности усовершенствования фонарика. </vt:lpstr>
      <vt:lpstr>Задание 2: Поиграем в «Изобретателей» . Необходимо наделить нетипичными признаками различные предметы. </vt:lpstr>
      <vt:lpstr>Задание 3: Предположим, что производителям сотовых телефонов необходимо выбросить на рынок конкурентоспособную модель, отличающуюся от всего уже имеющегося, обладающую новой привлекательностью для потребителя. Воспользуемся методом фокальных объектов. </vt:lpstr>
      <vt:lpstr>Презентация PowerPoint</vt:lpstr>
      <vt:lpstr>Презентация PowerPoint</vt:lpstr>
      <vt:lpstr>Можно сочетать с фокальным объектом не одну, а несколько характеристик случайных объектов.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ДО ДДТ  МО Кавказский район  Задания на  развития творческого мышления для воспитанников  объединения «Меридиан»</dc:title>
  <dc:creator>ДДТ</dc:creator>
  <cp:lastModifiedBy>Пользователь Windows</cp:lastModifiedBy>
  <cp:revision>16</cp:revision>
  <dcterms:created xsi:type="dcterms:W3CDTF">2015-11-27T11:23:09Z</dcterms:created>
  <dcterms:modified xsi:type="dcterms:W3CDTF">2015-11-30T12:33:29Z</dcterms:modified>
</cp:coreProperties>
</file>