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94660"/>
  </p:normalViewPr>
  <p:slideViewPr>
    <p:cSldViewPr>
      <p:cViewPr varScale="1">
        <p:scale>
          <a:sx n="66" d="100"/>
          <a:sy n="66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05082-5B4E-4A1A-9023-4BDBA703DFC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3FDAF-3F33-4EC2-B330-2B81F732D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22A3CC-B517-43C8-A5E6-68E0E2D4C7C8}" type="slidenum">
              <a:rPr lang="ru-RU" altLang="ru-RU" smtClean="0">
                <a:latin typeface="Verdana" pitchFamily="34" charset="0"/>
                <a:cs typeface="Arial" charset="0"/>
              </a:rPr>
              <a:pPr/>
              <a:t>5</a:t>
            </a:fld>
            <a:endParaRPr lang="ru-RU" altLang="ru-RU" smtClean="0"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612F-B973-4C91-B4E2-FCEA4F5B5EE1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C32-56B2-4638-9B66-0F4951949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612F-B973-4C91-B4E2-FCEA4F5B5EE1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C32-56B2-4638-9B66-0F4951949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612F-B973-4C91-B4E2-FCEA4F5B5EE1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C32-56B2-4638-9B66-0F4951949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47486-A706-4804-8C77-89F100FC5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612F-B973-4C91-B4E2-FCEA4F5B5EE1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C32-56B2-4638-9B66-0F4951949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612F-B973-4C91-B4E2-FCEA4F5B5EE1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C32-56B2-4638-9B66-0F4951949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612F-B973-4C91-B4E2-FCEA4F5B5EE1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C32-56B2-4638-9B66-0F4951949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612F-B973-4C91-B4E2-FCEA4F5B5EE1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C32-56B2-4638-9B66-0F4951949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612F-B973-4C91-B4E2-FCEA4F5B5EE1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C32-56B2-4638-9B66-0F4951949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612F-B973-4C91-B4E2-FCEA4F5B5EE1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C32-56B2-4638-9B66-0F4951949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612F-B973-4C91-B4E2-FCEA4F5B5EE1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C32-56B2-4638-9B66-0F4951949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612F-B973-4C91-B4E2-FCEA4F5B5EE1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C32-56B2-4638-9B66-0F4951949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1612F-B973-4C91-B4E2-FCEA4F5B5EE1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88C32-56B2-4638-9B66-0F4951949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4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tt-RU" altLang="ru-RU" sz="4000" b="1" dirty="0" smtClean="0">
                <a:solidFill>
                  <a:srgbClr val="327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tt-RU" alt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Иҗади үсеш технологиясе</a:t>
            </a:r>
            <a:endParaRPr lang="ru-RU" alt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lang="ru-RU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8596" y="1500174"/>
            <a:ext cx="3960812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</a:t>
            </a:r>
            <a:r>
              <a:rPr lang="ru-RU" sz="2000" dirty="0"/>
              <a:t>. </a:t>
            </a:r>
            <a:r>
              <a:rPr lang="ru-RU" sz="2000" b="1" dirty="0" err="1">
                <a:solidFill>
                  <a:srgbClr val="3228F8"/>
                </a:solidFill>
              </a:rPr>
              <a:t>Иҗади</a:t>
            </a:r>
            <a:r>
              <a:rPr lang="ru-RU" sz="2000" b="1" dirty="0">
                <a:solidFill>
                  <a:srgbClr val="3228F8"/>
                </a:solidFill>
              </a:rPr>
              <a:t> </a:t>
            </a:r>
            <a:r>
              <a:rPr lang="ru-RU" sz="2000" b="1" dirty="0" err="1">
                <a:solidFill>
                  <a:srgbClr val="3228F8"/>
                </a:solidFill>
              </a:rPr>
              <a:t>шәхеснең</a:t>
            </a:r>
            <a:r>
              <a:rPr lang="ru-RU" sz="2000" b="1" dirty="0">
                <a:solidFill>
                  <a:srgbClr val="3228F8"/>
                </a:solidFill>
              </a:rPr>
              <a:t> </a:t>
            </a:r>
            <a:r>
              <a:rPr lang="ru-RU" sz="2000" b="1" dirty="0" err="1">
                <a:solidFill>
                  <a:srgbClr val="3228F8"/>
                </a:solidFill>
              </a:rPr>
              <a:t>үсеш</a:t>
            </a:r>
            <a:r>
              <a:rPr lang="ru-RU" sz="2000" b="1" dirty="0">
                <a:solidFill>
                  <a:srgbClr val="3228F8"/>
                </a:solidFill>
              </a:rPr>
              <a:t> </a:t>
            </a:r>
            <a:r>
              <a:rPr lang="ru-RU" sz="2000" b="1" dirty="0" err="1">
                <a:solidFill>
                  <a:srgbClr val="3228F8"/>
                </a:solidFill>
              </a:rPr>
              <a:t>дәрәҗәсен</a:t>
            </a:r>
            <a:r>
              <a:rPr lang="ru-RU" sz="2000" b="1" dirty="0">
                <a:solidFill>
                  <a:srgbClr val="3228F8"/>
                </a:solidFill>
              </a:rPr>
              <a:t> </a:t>
            </a:r>
            <a:r>
              <a:rPr lang="ru-RU" sz="2000" b="1" dirty="0" err="1">
                <a:solidFill>
                  <a:srgbClr val="3228F8"/>
                </a:solidFill>
              </a:rPr>
              <a:t>билгеләү</a:t>
            </a:r>
            <a:r>
              <a:rPr lang="ru-RU" sz="2000" b="1" dirty="0">
                <a:solidFill>
                  <a:srgbClr val="3228F8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2428868"/>
            <a:ext cx="3781425" cy="814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dirty="0"/>
              <a:t>2</a:t>
            </a:r>
            <a:r>
              <a:rPr lang="ru-RU" sz="2000" b="1" dirty="0">
                <a:solidFill>
                  <a:srgbClr val="3228F8"/>
                </a:solidFill>
              </a:rPr>
              <a:t>. </a:t>
            </a:r>
            <a:r>
              <a:rPr lang="ru-RU" sz="2000" b="1" dirty="0" err="1">
                <a:solidFill>
                  <a:srgbClr val="3228F8"/>
                </a:solidFill>
              </a:rPr>
              <a:t>Кызыксындыру</a:t>
            </a:r>
            <a:endParaRPr lang="ru-RU" sz="2000" b="1" dirty="0">
              <a:solidFill>
                <a:srgbClr val="3228F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513" y="3213100"/>
            <a:ext cx="3960812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3. </a:t>
            </a:r>
            <a:r>
              <a:rPr lang="ru-RU" sz="2000" b="1" dirty="0" err="1">
                <a:solidFill>
                  <a:srgbClr val="3228F8"/>
                </a:solidFill>
              </a:rPr>
              <a:t>Иҗади</a:t>
            </a:r>
            <a:r>
              <a:rPr lang="ru-RU" sz="2000" b="1" dirty="0">
                <a:solidFill>
                  <a:srgbClr val="3228F8"/>
                </a:solidFill>
              </a:rPr>
              <a:t> </a:t>
            </a:r>
            <a:r>
              <a:rPr lang="ru-RU" sz="2000" b="1" dirty="0" err="1">
                <a:solidFill>
                  <a:srgbClr val="3228F8"/>
                </a:solidFill>
              </a:rPr>
              <a:t>эшчәнлекне</a:t>
            </a:r>
            <a:r>
              <a:rPr lang="ru-RU" sz="2000" b="1" dirty="0">
                <a:solidFill>
                  <a:srgbClr val="3228F8"/>
                </a:solidFill>
              </a:rPr>
              <a:t> </a:t>
            </a:r>
            <a:r>
              <a:rPr lang="ru-RU" sz="2000" b="1" dirty="0" err="1">
                <a:solidFill>
                  <a:srgbClr val="3228F8"/>
                </a:solidFill>
              </a:rPr>
              <a:t>оештыру</a:t>
            </a:r>
            <a:r>
              <a:rPr lang="ru-RU" sz="2000" b="1" dirty="0">
                <a:solidFill>
                  <a:srgbClr val="3228F8"/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03575" y="4146550"/>
            <a:ext cx="3960813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4. </a:t>
            </a:r>
            <a:r>
              <a:rPr lang="ru-RU" sz="2000" b="1" dirty="0" err="1">
                <a:solidFill>
                  <a:srgbClr val="3228F8"/>
                </a:solidFill>
              </a:rPr>
              <a:t>Иҗади</a:t>
            </a:r>
            <a:r>
              <a:rPr lang="ru-RU" sz="2000" b="1" dirty="0">
                <a:solidFill>
                  <a:srgbClr val="3228F8"/>
                </a:solidFill>
              </a:rPr>
              <a:t> </a:t>
            </a:r>
            <a:r>
              <a:rPr lang="ru-RU" sz="2000" b="1" dirty="0" err="1">
                <a:solidFill>
                  <a:srgbClr val="3228F8"/>
                </a:solidFill>
              </a:rPr>
              <a:t>эшчәнлекнең</a:t>
            </a:r>
            <a:r>
              <a:rPr lang="ru-RU" sz="2000" b="1" dirty="0">
                <a:solidFill>
                  <a:srgbClr val="3228F8"/>
                </a:solidFill>
              </a:rPr>
              <a:t> </a:t>
            </a:r>
            <a:r>
              <a:rPr lang="ru-RU" sz="2000" b="1" dirty="0" err="1">
                <a:solidFill>
                  <a:srgbClr val="3228F8"/>
                </a:solidFill>
              </a:rPr>
              <a:t>үтәлешен</a:t>
            </a:r>
            <a:r>
              <a:rPr lang="ru-RU" sz="2000" b="1" dirty="0">
                <a:solidFill>
                  <a:srgbClr val="3228F8"/>
                </a:solidFill>
              </a:rPr>
              <a:t> контроль</a:t>
            </a:r>
            <a:r>
              <a:rPr lang="tt-RU" sz="2000" b="1" dirty="0">
                <a:solidFill>
                  <a:srgbClr val="3228F8"/>
                </a:solidFill>
              </a:rPr>
              <a:t>дә тоту</a:t>
            </a:r>
            <a:endParaRPr lang="ru-RU" sz="2000" b="1" dirty="0">
              <a:solidFill>
                <a:srgbClr val="3228F8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7538" y="5060950"/>
            <a:ext cx="3960812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5. </a:t>
            </a:r>
            <a:r>
              <a:rPr lang="ru-RU" sz="2000" b="1" dirty="0" err="1">
                <a:solidFill>
                  <a:srgbClr val="3228F8"/>
                </a:solidFill>
              </a:rPr>
              <a:t>Алган</a:t>
            </a:r>
            <a:r>
              <a:rPr lang="ru-RU" sz="2000" b="1" dirty="0">
                <a:solidFill>
                  <a:srgbClr val="3228F8"/>
                </a:solidFill>
              </a:rPr>
              <a:t> </a:t>
            </a:r>
            <a:r>
              <a:rPr lang="ru-RU" sz="2000" b="1" dirty="0" err="1">
                <a:solidFill>
                  <a:srgbClr val="3228F8"/>
                </a:solidFill>
              </a:rPr>
              <a:t>нәтиҗә</a:t>
            </a:r>
            <a:r>
              <a:rPr lang="ru-RU" sz="2000" b="1" dirty="0">
                <a:solidFill>
                  <a:srgbClr val="3228F8"/>
                </a:solidFill>
              </a:rPr>
              <a:t> </a:t>
            </a:r>
            <a:r>
              <a:rPr lang="ru-RU" sz="2000" b="1" dirty="0" err="1">
                <a:solidFill>
                  <a:srgbClr val="3228F8"/>
                </a:solidFill>
              </a:rPr>
              <a:t>белән</a:t>
            </a:r>
            <a:r>
              <a:rPr lang="ru-RU" sz="2000" b="1" dirty="0">
                <a:solidFill>
                  <a:srgbClr val="3228F8"/>
                </a:solidFill>
              </a:rPr>
              <a:t> </a:t>
            </a:r>
            <a:r>
              <a:rPr lang="ru-RU" sz="2000" b="1" dirty="0" err="1">
                <a:solidFill>
                  <a:srgbClr val="3228F8"/>
                </a:solidFill>
              </a:rPr>
              <a:t>куелган</a:t>
            </a:r>
            <a:r>
              <a:rPr lang="ru-RU" sz="2000" b="1" dirty="0">
                <a:solidFill>
                  <a:srgbClr val="3228F8"/>
                </a:solidFill>
              </a:rPr>
              <a:t> </a:t>
            </a:r>
            <a:r>
              <a:rPr lang="ru-RU" sz="2000" b="1" dirty="0" err="1">
                <a:solidFill>
                  <a:srgbClr val="3228F8"/>
                </a:solidFill>
              </a:rPr>
              <a:t>бурычларның</a:t>
            </a:r>
            <a:r>
              <a:rPr lang="ru-RU" sz="2000" b="1" dirty="0">
                <a:solidFill>
                  <a:srgbClr val="3228F8"/>
                </a:solidFill>
              </a:rPr>
              <a:t> </a:t>
            </a:r>
            <a:r>
              <a:rPr lang="ru-RU" sz="2000" b="1" dirty="0" err="1">
                <a:solidFill>
                  <a:srgbClr val="3228F8"/>
                </a:solidFill>
              </a:rPr>
              <a:t>тәңгәл</a:t>
            </a:r>
            <a:r>
              <a:rPr lang="ru-RU" sz="2000" b="1" dirty="0">
                <a:solidFill>
                  <a:srgbClr val="3228F8"/>
                </a:solidFill>
              </a:rPr>
              <a:t> </a:t>
            </a:r>
            <a:r>
              <a:rPr lang="ru-RU" sz="2000" b="1" dirty="0" err="1">
                <a:solidFill>
                  <a:srgbClr val="3228F8"/>
                </a:solidFill>
              </a:rPr>
              <a:t>килүен</a:t>
            </a:r>
            <a:r>
              <a:rPr lang="ru-RU" sz="2000" b="1" dirty="0">
                <a:solidFill>
                  <a:srgbClr val="3228F8"/>
                </a:solidFill>
              </a:rPr>
              <a:t> </a:t>
            </a:r>
            <a:r>
              <a:rPr lang="ru-RU" sz="2000" b="1" dirty="0" err="1">
                <a:solidFill>
                  <a:srgbClr val="3228F8"/>
                </a:solidFill>
              </a:rPr>
              <a:t>билгеләү</a:t>
            </a:r>
            <a:endParaRPr lang="ru-RU" sz="2000" b="1" dirty="0">
              <a:solidFill>
                <a:srgbClr val="3228F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tt-RU" b="1" dirty="0" smtClean="0">
                <a:solidFill>
                  <a:srgbClr val="FF0000"/>
                </a:solidFill>
              </a:rPr>
              <a:t>Бу технологиянең максаты: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800" b="1" dirty="0" err="1" smtClean="0">
                <a:solidFill>
                  <a:srgbClr val="00359E"/>
                </a:solidFill>
              </a:rPr>
              <a:t>-</a:t>
            </a:r>
            <a:r>
              <a:rPr lang="ru-RU" sz="2800" b="1" dirty="0" err="1" smtClean="0">
                <a:solidFill>
                  <a:srgbClr val="00359E"/>
                </a:solidFill>
                <a:effectLst/>
              </a:rPr>
              <a:t>шәхес </a:t>
            </a:r>
            <a:r>
              <a:rPr lang="ru-RU" sz="2800" b="1" dirty="0" err="1">
                <a:solidFill>
                  <a:srgbClr val="00359E"/>
                </a:solidFill>
                <a:effectLst/>
              </a:rPr>
              <a:t>тәрбияләү</a:t>
            </a:r>
            <a:r>
              <a:rPr lang="ru-RU" sz="2800" b="1" dirty="0" err="1" smtClean="0">
                <a:solidFill>
                  <a:srgbClr val="00359E"/>
                </a:solidFill>
                <a:effectLst/>
              </a:rPr>
              <a:t>,</a:t>
            </a:r>
            <a:endParaRPr lang="ru-RU" sz="2800" b="1" dirty="0" smtClean="0">
              <a:solidFill>
                <a:srgbClr val="00359E"/>
              </a:solidFill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359E"/>
                </a:solidFill>
                <a:effectLst/>
              </a:rPr>
              <a:t>- </a:t>
            </a:r>
            <a:r>
              <a:rPr lang="ru-RU" sz="2800" b="1" dirty="0" err="1">
                <a:solidFill>
                  <a:srgbClr val="00359E"/>
                </a:solidFill>
                <a:effectLst/>
              </a:rPr>
              <a:t>бәләкәйдән үк баланы</a:t>
            </a:r>
            <a:r>
              <a:rPr lang="ru-RU" sz="2800" b="1" dirty="0">
                <a:solidFill>
                  <a:srgbClr val="00359E"/>
                </a:solidFill>
                <a:effectLst/>
              </a:rPr>
              <a:t> </a:t>
            </a:r>
            <a:r>
              <a:rPr lang="ru-RU" sz="2800" b="1" dirty="0" err="1">
                <a:solidFill>
                  <a:srgbClr val="00359E"/>
                </a:solidFill>
                <a:effectLst/>
              </a:rPr>
              <a:t>шәхес итеп</a:t>
            </a:r>
            <a:r>
              <a:rPr lang="ru-RU" sz="2800" b="1" dirty="0">
                <a:solidFill>
                  <a:srgbClr val="00359E"/>
                </a:solidFill>
                <a:effectLst/>
              </a:rPr>
              <a:t> </a:t>
            </a:r>
            <a:r>
              <a:rPr lang="ru-RU" sz="2800" b="1" dirty="0" err="1">
                <a:solidFill>
                  <a:srgbClr val="00359E"/>
                </a:solidFill>
                <a:effectLst/>
              </a:rPr>
              <a:t>күрү</a:t>
            </a:r>
            <a:r>
              <a:rPr lang="ru-RU" sz="2800" b="1" dirty="0" err="1" smtClean="0">
                <a:solidFill>
                  <a:srgbClr val="00359E"/>
                </a:solidFill>
                <a:effectLst/>
              </a:rPr>
              <a:t>,</a:t>
            </a:r>
            <a:endParaRPr lang="ru-RU" sz="2800" b="1" dirty="0" smtClean="0">
              <a:solidFill>
                <a:srgbClr val="00359E"/>
              </a:solidFill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359E"/>
                </a:solidFill>
                <a:effectLst/>
              </a:rPr>
              <a:t> </a:t>
            </a:r>
            <a:r>
              <a:rPr lang="ru-RU" sz="2800" b="1" dirty="0" err="1" smtClean="0">
                <a:solidFill>
                  <a:srgbClr val="00359E"/>
                </a:solidFill>
                <a:effectLst/>
              </a:rPr>
              <a:t>-аның </a:t>
            </a:r>
            <a:r>
              <a:rPr lang="ru-RU" sz="2800" b="1" dirty="0" err="1">
                <a:solidFill>
                  <a:srgbClr val="00359E"/>
                </a:solidFill>
                <a:effectLst/>
              </a:rPr>
              <a:t>сәләтен күрә белү</a:t>
            </a:r>
            <a:r>
              <a:rPr lang="ru-RU" sz="2800" b="1" dirty="0" err="1" smtClean="0">
                <a:solidFill>
                  <a:srgbClr val="00359E"/>
                </a:solidFill>
                <a:effectLst/>
              </a:rPr>
              <a:t>,</a:t>
            </a:r>
            <a:endParaRPr lang="ru-RU" sz="2800" b="1" dirty="0" smtClean="0">
              <a:solidFill>
                <a:srgbClr val="00359E"/>
              </a:solidFill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359E"/>
                </a:solidFill>
                <a:effectLst/>
              </a:rPr>
              <a:t>- </a:t>
            </a:r>
            <a:r>
              <a:rPr lang="ru-RU" sz="2800" b="1" dirty="0" err="1">
                <a:solidFill>
                  <a:srgbClr val="00359E"/>
                </a:solidFill>
                <a:effectLst/>
              </a:rPr>
              <a:t>аны</a:t>
            </a:r>
            <a:r>
              <a:rPr lang="ru-RU" sz="2800" b="1" dirty="0">
                <a:solidFill>
                  <a:srgbClr val="00359E"/>
                </a:solidFill>
                <a:effectLst/>
              </a:rPr>
              <a:t> </a:t>
            </a:r>
            <a:r>
              <a:rPr lang="ru-RU" sz="2800" b="1" dirty="0" err="1">
                <a:solidFill>
                  <a:srgbClr val="00359E"/>
                </a:solidFill>
                <a:effectLst/>
              </a:rPr>
              <a:t>үстерүгә ярдәм итү</a:t>
            </a:r>
            <a:r>
              <a:rPr lang="ru-RU" sz="2800" b="1" dirty="0" err="1" smtClean="0">
                <a:solidFill>
                  <a:srgbClr val="00359E"/>
                </a:solidFill>
                <a:effectLst/>
              </a:rPr>
              <a:t>,</a:t>
            </a:r>
            <a:endParaRPr lang="ru-RU" sz="2800" b="1" dirty="0" smtClean="0">
              <a:solidFill>
                <a:srgbClr val="00359E"/>
              </a:solidFill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359E"/>
                </a:solidFill>
                <a:effectLst/>
              </a:rPr>
              <a:t>- </a:t>
            </a:r>
            <a:r>
              <a:rPr lang="ru-RU" sz="2800" b="1" dirty="0" err="1">
                <a:solidFill>
                  <a:srgbClr val="00359E"/>
                </a:solidFill>
                <a:effectLst/>
              </a:rPr>
              <a:t>иҗади баскычка</a:t>
            </a:r>
            <a:r>
              <a:rPr lang="ru-RU" sz="2800" b="1" dirty="0">
                <a:solidFill>
                  <a:srgbClr val="00359E"/>
                </a:solidFill>
                <a:effectLst/>
              </a:rPr>
              <a:t> </a:t>
            </a:r>
            <a:r>
              <a:rPr lang="ru-RU" sz="2800" b="1" dirty="0" err="1" smtClean="0">
                <a:solidFill>
                  <a:srgbClr val="00359E"/>
                </a:solidFill>
                <a:effectLst/>
              </a:rPr>
              <a:t>күтәрү.</a:t>
            </a:r>
            <a:endParaRPr lang="ru-RU" sz="2800" b="1" dirty="0">
              <a:solidFill>
                <a:srgbClr val="00359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6929486" cy="7858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t-RU" sz="4000" b="1" dirty="0" smtClean="0">
                <a:solidFill>
                  <a:srgbClr val="FF0000"/>
                </a:solidFill>
              </a:rPr>
              <a:t>      Без татарча өйрәнәбез!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USER\Desktop\zzzzz\IMG_06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4429124" cy="28956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7" name="Picture 3" descr="G:\фото для директора\День родного язы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929066"/>
            <a:ext cx="4714908" cy="2786082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643438" y="1785926"/>
            <a:ext cx="428628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C00000"/>
                </a:solidFill>
              </a:rPr>
              <a:t>Анам</a:t>
            </a:r>
            <a:r>
              <a:rPr lang="ru-RU" sz="2400" b="1" i="1" dirty="0" smtClean="0">
                <a:solidFill>
                  <a:srgbClr val="C00000"/>
                </a:solidFill>
              </a:rPr>
              <a:t> теле-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телләр </a:t>
            </a:r>
            <a:r>
              <a:rPr lang="ru-RU" sz="2400" b="1" i="1" dirty="0" smtClean="0">
                <a:solidFill>
                  <a:srgbClr val="C00000"/>
                </a:solidFill>
              </a:rPr>
              <a:t>теле,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 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Милләтемнең бердәнбере.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 </a:t>
            </a:r>
            <a:r>
              <a:rPr lang="ru-RU" sz="2400" b="1" i="1" dirty="0" err="1" smtClean="0">
                <a:solidFill>
                  <a:srgbClr val="C00000"/>
                </a:solidFill>
              </a:rPr>
              <a:t>Син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булганга</a:t>
            </a:r>
            <a:r>
              <a:rPr lang="ru-RU" sz="2400" b="1" i="1" dirty="0" smtClean="0">
                <a:solidFill>
                  <a:srgbClr val="C00000"/>
                </a:solidFill>
              </a:rPr>
              <a:t> без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дә исән</a:t>
            </a:r>
            <a:r>
              <a:rPr lang="ru-RU" sz="2400" b="1" i="1" dirty="0" smtClean="0">
                <a:solidFill>
                  <a:srgbClr val="C00000"/>
                </a:solidFill>
              </a:rPr>
              <a:t>,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 </a:t>
            </a:r>
            <a:r>
              <a:rPr lang="ru-RU" sz="2400" b="1" i="1" dirty="0" err="1" smtClean="0">
                <a:solidFill>
                  <a:srgbClr val="C00000"/>
                </a:solidFill>
              </a:rPr>
              <a:t>Син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булганга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без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дә тере</a:t>
            </a:r>
            <a:r>
              <a:rPr lang="ru-RU" sz="2400" b="1" i="1" dirty="0" smtClean="0">
                <a:solidFill>
                  <a:srgbClr val="C00000"/>
                </a:solidFill>
              </a:rPr>
              <a:t>.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                                  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Ф.Яруллин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Ирина\Desktop\тат яз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714356"/>
            <a:ext cx="919162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USER\Desktop\zzzzz\IMG_0637.JPG"/>
          <p:cNvPicPr>
            <a:picLocks noChangeAspect="1" noChangeArrowheads="1"/>
          </p:cNvPicPr>
          <p:nvPr/>
        </p:nvPicPr>
        <p:blipFill>
          <a:blip r:embed="rId3" cstate="print"/>
          <a:srcRect t="37778" r="23466"/>
          <a:stretch>
            <a:fillRect/>
          </a:stretch>
        </p:blipFill>
        <p:spPr bwMode="auto">
          <a:xfrm>
            <a:off x="571472" y="785794"/>
            <a:ext cx="3500462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G:\ветеран\IMG_07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642918"/>
            <a:ext cx="3786182" cy="2839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USER\Desktop\Новая папка\152.jpeg"/>
          <p:cNvPicPr>
            <a:picLocks noChangeAspect="1" noChangeArrowheads="1"/>
          </p:cNvPicPr>
          <p:nvPr/>
        </p:nvPicPr>
        <p:blipFill>
          <a:blip r:embed="rId5" cstate="print"/>
          <a:srcRect l="13189" t="36458" r="14661" b="30208"/>
          <a:stretch>
            <a:fillRect/>
          </a:stretch>
        </p:blipFill>
        <p:spPr bwMode="auto">
          <a:xfrm>
            <a:off x="928662" y="3786190"/>
            <a:ext cx="3500462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G:\Гульшат\фото день учителя\IMG_15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714752"/>
            <a:ext cx="342902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857224" y="0"/>
            <a:ext cx="6643734" cy="92867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Бөтенроссия, </a:t>
            </a: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республика                                                                                                      </a:t>
            </a:r>
            <a:r>
              <a:rPr lang="ru-RU" alt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конурсларында</a:t>
            </a: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катнашабыз</a:t>
            </a:r>
            <a:endParaRPr lang="ru-RU" alt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59263" cy="514191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t-RU" sz="1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44" name="Picture 7" descr="C:\Users\асш2\Desktop\учитель года 2014\грамоты, сканированные\сканированные док\1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354055">
            <a:off x="593747" y="1519896"/>
            <a:ext cx="1681163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C:\Users\асш2\Desktop\учитель года 2014\грамоты, сканированные\сканированные док\конф\29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 rot="302211">
            <a:off x="882591" y="1211271"/>
            <a:ext cx="1655762" cy="2278062"/>
          </a:xfrm>
          <a:noFill/>
        </p:spPr>
      </p:pic>
      <p:pic>
        <p:nvPicPr>
          <p:cNvPr id="7170" name="Picture 2" descr="C:\Users\USER\Desktop\13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1000108"/>
            <a:ext cx="1974017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Users\USER\Desktop\Новая папка (4)\12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215206" y="1285860"/>
            <a:ext cx="1747915" cy="2286016"/>
          </a:xfrm>
          <a:prstGeom prst="rect">
            <a:avLst/>
          </a:prstGeom>
          <a:noFill/>
        </p:spPr>
      </p:pic>
      <p:pic>
        <p:nvPicPr>
          <p:cNvPr id="7172" name="Picture 4" descr="C:\Users\USER\Desktop\1163.jpe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1071546"/>
            <a:ext cx="1928826" cy="3357586"/>
          </a:xfrm>
          <a:prstGeom prst="rect">
            <a:avLst/>
          </a:prstGeom>
          <a:noFill/>
        </p:spPr>
      </p:pic>
      <p:pic>
        <p:nvPicPr>
          <p:cNvPr id="7173" name="Picture 5" descr="C:\Users\USER\Desktop\Новая папка (2)\171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3214687"/>
            <a:ext cx="2143172" cy="3429023"/>
          </a:xfrm>
          <a:prstGeom prst="rect">
            <a:avLst/>
          </a:prstGeom>
          <a:noFill/>
        </p:spPr>
      </p:pic>
      <p:pic>
        <p:nvPicPr>
          <p:cNvPr id="7174" name="Picture 6" descr="C:\Users\USER\Desktop\Новая папка (4)\1217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5984" y="3786190"/>
            <a:ext cx="2516926" cy="3071810"/>
          </a:xfrm>
          <a:prstGeom prst="rect">
            <a:avLst/>
          </a:prstGeom>
          <a:noFill/>
        </p:spPr>
      </p:pic>
      <p:pic>
        <p:nvPicPr>
          <p:cNvPr id="7175" name="Picture 7" descr="C:\Users\USER\Desktop\Новая папка (4)\1201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4810" y="1000108"/>
            <a:ext cx="2071702" cy="4000528"/>
          </a:xfrm>
          <a:prstGeom prst="rect">
            <a:avLst/>
          </a:prstGeom>
          <a:noFill/>
        </p:spPr>
      </p:pic>
      <p:pic>
        <p:nvPicPr>
          <p:cNvPr id="7176" name="Picture 8" descr="C:\Users\USER\Desktop\Новая папка (4)\1174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29422" y="3071810"/>
            <a:ext cx="2000296" cy="3286148"/>
          </a:xfrm>
          <a:prstGeom prst="rect">
            <a:avLst/>
          </a:prstGeom>
          <a:noFill/>
        </p:spPr>
      </p:pic>
      <p:pic>
        <p:nvPicPr>
          <p:cNvPr id="7177" name="Picture 9" descr="C:\Users\USER\Desktop\Новая папка (4)\1206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5702077">
            <a:off x="4443308" y="4330115"/>
            <a:ext cx="2443075" cy="2071702"/>
          </a:xfrm>
          <a:prstGeom prst="rect">
            <a:avLst/>
          </a:prstGeom>
          <a:noFill/>
        </p:spPr>
      </p:pic>
      <p:pic>
        <p:nvPicPr>
          <p:cNvPr id="21506" name="Picture 2" descr="C:\Users\USER\Desktop\karimova_gulnara_aksubay.jpe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72000" y="3857628"/>
            <a:ext cx="221457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89</Words>
  <Application>Microsoft Office PowerPoint</Application>
  <PresentationFormat>Экран (4:3)</PresentationFormat>
  <Paragraphs>18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           Иҗади үсеш технологиясе</vt:lpstr>
      <vt:lpstr>Бу технологиянең максаты:</vt:lpstr>
      <vt:lpstr>      Без татарча өйрәнәбез!</vt:lpstr>
      <vt:lpstr>Слайд 4</vt:lpstr>
      <vt:lpstr>      Бөтенроссия, республика                                                                                                      конурсларында  катнашабыз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2016-02-23T11:28:04Z</dcterms:created>
  <dcterms:modified xsi:type="dcterms:W3CDTF">2016-02-23T11:44:30Z</dcterms:modified>
</cp:coreProperties>
</file>