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8" r:id="rId2"/>
    <p:sldId id="259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1" r:id="rId12"/>
    <p:sldId id="272" r:id="rId13"/>
    <p:sldId id="273" r:id="rId14"/>
    <p:sldId id="274" r:id="rId15"/>
    <p:sldId id="276" r:id="rId16"/>
    <p:sldId id="275" r:id="rId17"/>
    <p:sldId id="278" r:id="rId18"/>
    <p:sldId id="277" r:id="rId19"/>
    <p:sldId id="279" r:id="rId20"/>
    <p:sldId id="280" r:id="rId21"/>
    <p:sldId id="281" r:id="rId22"/>
    <p:sldId id="282" r:id="rId23"/>
    <p:sldId id="283" r:id="rId24"/>
    <p:sldId id="28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39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C83F1-373A-4096-8E24-4EB9DCBB593B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09980-FCCE-47BE-B88A-E68E2F7F79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442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09980-FCCE-47BE-B88A-E68E2F7F795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699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F17A2-B970-4CF3-94E8-B75F00F55C11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69FA1-6E90-43DF-9DE1-A48ED5173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25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F17A2-B970-4CF3-94E8-B75F00F55C11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69FA1-6E90-43DF-9DE1-A48ED5173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38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F17A2-B970-4CF3-94E8-B75F00F55C11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69FA1-6E90-43DF-9DE1-A48ED5173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50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F17A2-B970-4CF3-94E8-B75F00F55C11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69FA1-6E90-43DF-9DE1-A48ED5173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28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F17A2-B970-4CF3-94E8-B75F00F55C11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69FA1-6E90-43DF-9DE1-A48ED5173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37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F17A2-B970-4CF3-94E8-B75F00F55C11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69FA1-6E90-43DF-9DE1-A48ED5173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23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F17A2-B970-4CF3-94E8-B75F00F55C11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69FA1-6E90-43DF-9DE1-A48ED5173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32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F17A2-B970-4CF3-94E8-B75F00F55C11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69FA1-6E90-43DF-9DE1-A48ED5173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1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F17A2-B970-4CF3-94E8-B75F00F55C11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69FA1-6E90-43DF-9DE1-A48ED5173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67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F17A2-B970-4CF3-94E8-B75F00F55C11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69FA1-6E90-43DF-9DE1-A48ED5173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71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F17A2-B970-4CF3-94E8-B75F00F55C11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69FA1-6E90-43DF-9DE1-A48ED5173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15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F17A2-B970-4CF3-94E8-B75F00F55C11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69FA1-6E90-43DF-9DE1-A48ED5173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652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908720"/>
            <a:ext cx="7772400" cy="4176464"/>
          </a:xfrm>
          <a:solidFill>
            <a:schemeClr val="accent1">
              <a:alpha val="86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dvokat Modern" pitchFamily="2" charset="0"/>
              </a:rPr>
              <a:t>Урок-исследование</a:t>
            </a:r>
            <a:br>
              <a:rPr lang="ru-RU" sz="54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dvokat Modern" pitchFamily="2" charset="0"/>
              </a:rPr>
            </a:br>
            <a:r>
              <a:rPr lang="ru-RU" sz="54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dvokat Modern" pitchFamily="2" charset="0"/>
              </a:rPr>
              <a:t>проблема выбора: </a:t>
            </a:r>
            <a:br>
              <a:rPr lang="ru-RU" sz="54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dvokat Modern" pitchFamily="2" charset="0"/>
              </a:rPr>
            </a:br>
            <a:r>
              <a:rPr lang="ru-RU" sz="54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dvokat Modern" pitchFamily="2" charset="0"/>
              </a:rPr>
              <a:t>«Я» или «МЫ»?</a:t>
            </a:r>
            <a:br>
              <a:rPr lang="ru-RU" sz="54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dvokat Modern" pitchFamily="2" charset="0"/>
              </a:rPr>
            </a:br>
            <a:r>
              <a:rPr lang="ru-RU" sz="36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dvokat Modern" pitchFamily="2" charset="0"/>
              </a:rPr>
              <a:t>(по роману Е. Замятина «МЫ»)</a:t>
            </a:r>
            <a:endParaRPr lang="ru-RU" sz="3600" b="1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Advokat Modern" pitchFamily="2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/>
              <a:t>Боева</a:t>
            </a:r>
            <a:r>
              <a:rPr lang="ru-RU" dirty="0" smtClean="0"/>
              <a:t> Н.В. МБОУ СОШ № 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257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915816" y="116632"/>
            <a:ext cx="2951246" cy="648072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27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dvokat Modern" pitchFamily="2" charset="0"/>
              </a:rPr>
              <a:t>2 группа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83568" y="1268760"/>
            <a:ext cx="7920880" cy="4680520"/>
          </a:xfrm>
          <a:prstGeom prst="rect">
            <a:avLst/>
          </a:prstGeom>
          <a:solidFill>
            <a:schemeClr val="accent1">
              <a:alpha val="86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4800" b="1" dirty="0" smtClean="0">
                <a:ln w="127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dvokat Modern" pitchFamily="2" charset="0"/>
              </a:rPr>
              <a:t>Условия жизни в едином государстве: быт, нравы, труд и отдых, искусство, наука, творчество, любовь</a:t>
            </a:r>
            <a:endParaRPr lang="ru-RU" sz="2800" b="1" dirty="0">
              <a:ln w="1270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dvokat Moder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34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83568" y="1268760"/>
            <a:ext cx="7920880" cy="3024336"/>
          </a:xfrm>
          <a:prstGeom prst="rect">
            <a:avLst/>
          </a:prstGeom>
          <a:solidFill>
            <a:schemeClr val="accent1">
              <a:alpha val="86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4800" b="1" dirty="0" smtClean="0">
                <a:ln w="127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dvokat Modern" pitchFamily="2" charset="0"/>
              </a:rPr>
              <a:t>Какова роль разума в организации жизни?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4800" b="1" dirty="0" smtClean="0">
                <a:ln w="127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dvokat Modern" pitchFamily="2" charset="0"/>
              </a:rPr>
              <a:t>Как решается проблема «я» или «мы»?</a:t>
            </a:r>
            <a:endParaRPr lang="ru-RU" sz="2800" b="1" dirty="0">
              <a:ln w="1270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dvokat Moder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19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95536" y="371398"/>
            <a:ext cx="8352928" cy="6192688"/>
          </a:xfrm>
          <a:prstGeom prst="rect">
            <a:avLst/>
          </a:prstGeom>
          <a:solidFill>
            <a:schemeClr val="accent1">
              <a:alpha val="86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200" b="1" dirty="0" smtClean="0">
                <a:ln w="127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dvokat Modern" pitchFamily="2" charset="0"/>
              </a:rPr>
              <a:t>Несвобода есть наше счастье</a:t>
            </a:r>
          </a:p>
          <a:p>
            <a:pPr marL="457200" indent="-457200" algn="l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200" b="1" dirty="0" smtClean="0">
                <a:ln w="127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dvokat Modern" pitchFamily="2" charset="0"/>
              </a:rPr>
              <a:t>Счастье в отказе от «я» и в растворении в безличном «мы»</a:t>
            </a:r>
          </a:p>
          <a:p>
            <a:pPr marL="457200" indent="-457200" algn="l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200" b="1" dirty="0" smtClean="0">
                <a:ln w="127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dvokat Modern" pitchFamily="2" charset="0"/>
              </a:rPr>
              <a:t>Личное сознание – болезнь</a:t>
            </a:r>
          </a:p>
          <a:p>
            <a:pPr marL="457200" indent="-457200" algn="l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200" b="1" dirty="0" smtClean="0">
                <a:ln w="127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dvokat Modern" pitchFamily="2" charset="0"/>
              </a:rPr>
              <a:t>Художественное творчество – государственная служба</a:t>
            </a:r>
          </a:p>
          <a:p>
            <a:pPr marL="457200" indent="-457200" algn="l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200" b="1" dirty="0" smtClean="0">
                <a:ln w="127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dvokat Modern" pitchFamily="2" charset="0"/>
              </a:rPr>
              <a:t>Интимная жизнь – государственная обязанность</a:t>
            </a:r>
          </a:p>
          <a:p>
            <a:pPr marL="457200" indent="-457200" algn="l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200" b="1" dirty="0" smtClean="0">
                <a:ln w="127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dvokat Modern" pitchFamily="2" charset="0"/>
              </a:rPr>
              <a:t>Нами введены в русло все стихии – никаких катастроф не может быть</a:t>
            </a:r>
          </a:p>
          <a:p>
            <a:pPr marL="457200" indent="-457200" algn="l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200" b="1" dirty="0" smtClean="0">
                <a:ln w="127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dvokat Modern" pitchFamily="2" charset="0"/>
              </a:rPr>
              <a:t>Какое неизъяснимое очарование в этой ежедневности, повторяемости, зеркальности</a:t>
            </a:r>
            <a:endParaRPr lang="ru-RU" sz="3200" b="1" dirty="0">
              <a:ln w="1270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dvokat Moder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51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915816" y="116632"/>
            <a:ext cx="2951246" cy="648072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27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dvokat Modern" pitchFamily="2" charset="0"/>
              </a:rPr>
              <a:t>3 группа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83568" y="2276872"/>
            <a:ext cx="7920880" cy="2736304"/>
          </a:xfrm>
          <a:prstGeom prst="rect">
            <a:avLst/>
          </a:prstGeom>
          <a:solidFill>
            <a:schemeClr val="accent1">
              <a:alpha val="86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4800" b="1" dirty="0" smtClean="0">
                <a:ln w="127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dvokat Modern" pitchFamily="2" charset="0"/>
              </a:rPr>
              <a:t>судьба человека. Д-503. взаимоотношения личности и государства</a:t>
            </a:r>
            <a:endParaRPr lang="ru-RU" sz="2800" b="1" dirty="0">
              <a:ln w="1270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dvokat Moder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02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11560" y="1484784"/>
            <a:ext cx="7920880" cy="3024336"/>
          </a:xfrm>
          <a:prstGeom prst="rect">
            <a:avLst/>
          </a:prstGeom>
          <a:solidFill>
            <a:schemeClr val="accent1">
              <a:alpha val="86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4800" b="1" dirty="0" smtClean="0">
                <a:ln w="127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dvokat Modern" pitchFamily="2" charset="0"/>
              </a:rPr>
              <a:t>Что победит в душе героя: долг перед государством или появившееся чувство – любовь, стремление быть свободной личностью, а не рабом?</a:t>
            </a:r>
            <a:endParaRPr lang="ru-RU" sz="2800" b="1" dirty="0">
              <a:ln w="1270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dvokat Moder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03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908720"/>
            <a:ext cx="8208912" cy="5184576"/>
          </a:xfrm>
          <a:prstGeom prst="rect">
            <a:avLst/>
          </a:prstGeom>
          <a:solidFill>
            <a:schemeClr val="accent1">
              <a:alpha val="86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200" b="1" dirty="0" smtClean="0">
                <a:ln w="127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dvokat Modern" pitchFamily="2" charset="0"/>
              </a:rPr>
              <a:t>С самого начала не лишён сомнений</a:t>
            </a:r>
          </a:p>
          <a:p>
            <a:pPr marL="457200" indent="-457200" algn="l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200" b="1" dirty="0" smtClean="0">
                <a:ln w="127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dvokat Modern" pitchFamily="2" charset="0"/>
              </a:rPr>
              <a:t>Обладает врожденной эмоциональностью</a:t>
            </a:r>
          </a:p>
          <a:p>
            <a:pPr marL="457200" indent="-457200" algn="l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200" b="1" dirty="0" smtClean="0">
                <a:ln w="127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dvokat Modern" pitchFamily="2" charset="0"/>
              </a:rPr>
              <a:t>Часовая скрижаль напоминает поэму</a:t>
            </a:r>
          </a:p>
          <a:p>
            <a:pPr marL="457200" indent="-457200" algn="l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200" b="1" dirty="0" smtClean="0">
                <a:ln w="127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dvokat Modern" pitchFamily="2" charset="0"/>
              </a:rPr>
              <a:t>Посещение древнего дома</a:t>
            </a:r>
          </a:p>
          <a:p>
            <a:pPr marL="457200" indent="-457200" algn="l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200" b="1" dirty="0" smtClean="0">
                <a:ln w="127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dvokat Modern" pitchFamily="2" charset="0"/>
              </a:rPr>
              <a:t>Музыка </a:t>
            </a:r>
            <a:r>
              <a:rPr lang="ru-RU" sz="3200" b="1" dirty="0" err="1" smtClean="0">
                <a:ln w="127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dvokat Modern" pitchFamily="2" charset="0"/>
              </a:rPr>
              <a:t>скрябина</a:t>
            </a:r>
            <a:r>
              <a:rPr lang="ru-RU" sz="3200" b="1" dirty="0" smtClean="0">
                <a:ln w="127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dvokat Modern" pitchFamily="2" charset="0"/>
              </a:rPr>
              <a:t> – «медленная сладкая боль»</a:t>
            </a:r>
          </a:p>
          <a:p>
            <a:pPr marL="457200" indent="-457200" algn="l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200" b="1" dirty="0" err="1" smtClean="0">
                <a:ln w="127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dvokat Modern" pitchFamily="2" charset="0"/>
              </a:rPr>
              <a:t>Недонос</a:t>
            </a:r>
            <a:r>
              <a:rPr lang="ru-RU" sz="3200" b="1" dirty="0" smtClean="0">
                <a:ln w="127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dvokat Modern" pitchFamily="2" charset="0"/>
              </a:rPr>
              <a:t> на </a:t>
            </a:r>
            <a:r>
              <a:rPr lang="en-US" sz="3200" b="1" dirty="0" smtClean="0">
                <a:ln w="127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dvokat Modern" pitchFamily="2" charset="0"/>
              </a:rPr>
              <a:t>I-330</a:t>
            </a:r>
            <a:endParaRPr lang="ru-RU" sz="3200" b="1" dirty="0" smtClean="0">
              <a:ln w="1270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dvokat Modern" pitchFamily="2" charset="0"/>
            </a:endParaRPr>
          </a:p>
          <a:p>
            <a:pPr marL="457200" indent="-457200" algn="l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200" b="1" dirty="0" smtClean="0">
                <a:ln w="127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dvokat Modern" pitchFamily="2" charset="0"/>
              </a:rPr>
              <a:t>Раздвоение личности</a:t>
            </a:r>
          </a:p>
          <a:p>
            <a:pPr marL="457200" indent="-457200" algn="l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200" b="1" dirty="0" smtClean="0">
                <a:ln w="127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dvokat Modern" pitchFamily="2" charset="0"/>
              </a:rPr>
              <a:t>Ощущение болезни – душа</a:t>
            </a:r>
          </a:p>
          <a:p>
            <a:pPr marL="457200" indent="-457200" algn="l">
              <a:buFont typeface="Wingdings" pitchFamily="2" charset="2"/>
              <a:buChar char="Ø"/>
              <a:defRPr/>
            </a:pPr>
            <a:r>
              <a:rPr lang="ru-RU" sz="3200" b="1" dirty="0" smtClean="0">
                <a:ln w="127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dvokat Modern" pitchFamily="2" charset="0"/>
              </a:rPr>
              <a:t>Долг перед обществом или любовь к </a:t>
            </a:r>
            <a:r>
              <a:rPr lang="en-US" sz="3200" b="1" dirty="0" smtClean="0">
                <a:ln w="127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dvokat Modern" pitchFamily="2" charset="0"/>
              </a:rPr>
              <a:t>I-330</a:t>
            </a:r>
            <a:r>
              <a:rPr lang="ru-RU" sz="3200" b="1" dirty="0" smtClean="0">
                <a:ln w="127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dvokat Modern" pitchFamily="2" charset="0"/>
              </a:rPr>
              <a:t> </a:t>
            </a:r>
            <a:endParaRPr lang="ru-RU" sz="3200" b="1" dirty="0">
              <a:ln w="1270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dvokat Moder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83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2380297" cy="28068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059832" y="1052736"/>
            <a:ext cx="5832648" cy="5292012"/>
          </a:xfrm>
          <a:prstGeom prst="rect">
            <a:avLst/>
          </a:prstGeom>
          <a:solidFill>
            <a:schemeClr val="accent1">
              <a:alpha val="86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n w="127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dvokat Modern" pitchFamily="2" charset="0"/>
              </a:rPr>
              <a:t>Я – перед зеркалом . И первый раз в жизни – именно так: первый раз в жизни – вижу себя ясно, отчетливо, сознательно,- с изумлением вижу себя, как кого – то «его». и из «там» я гляжу на себя – на него, и твердо знаю: он – посторонний, чужой мне, я встретился с ним первый раз в жизни. А я настоящий, я – не – он…  </a:t>
            </a:r>
            <a:endParaRPr lang="ru-RU" sz="2800" b="1" dirty="0">
              <a:ln w="1270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dvokat Moder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11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915816" y="116632"/>
            <a:ext cx="2951246" cy="648072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27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dvokat Modern" pitchFamily="2" charset="0"/>
              </a:rPr>
              <a:t>4 группа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58483" y="2132856"/>
            <a:ext cx="7920880" cy="1368152"/>
          </a:xfrm>
          <a:prstGeom prst="rect">
            <a:avLst/>
          </a:prstGeom>
          <a:solidFill>
            <a:schemeClr val="accent1">
              <a:alpha val="86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4800" b="1" dirty="0" smtClean="0">
                <a:ln w="127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dvokat Modern" pitchFamily="2" charset="0"/>
              </a:rPr>
              <a:t>Женские образы в романе</a:t>
            </a:r>
            <a:endParaRPr lang="ru-RU" sz="2800" b="1" dirty="0">
              <a:ln w="1270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dvokat Moder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70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11560" y="1484784"/>
            <a:ext cx="7920880" cy="3888432"/>
          </a:xfrm>
          <a:prstGeom prst="rect">
            <a:avLst/>
          </a:prstGeom>
          <a:solidFill>
            <a:schemeClr val="accent1">
              <a:alpha val="86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4800" b="1" dirty="0" smtClean="0">
                <a:ln w="127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dvokat Modern" pitchFamily="2" charset="0"/>
              </a:rPr>
              <a:t>…у </a:t>
            </a:r>
            <a:r>
              <a:rPr lang="ru-RU" sz="4800" b="1" dirty="0" err="1" smtClean="0">
                <a:ln w="127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dvokat Modern" pitchFamily="2" charset="0"/>
              </a:rPr>
              <a:t>замятина</a:t>
            </a:r>
            <a:r>
              <a:rPr lang="ru-RU" sz="4800" b="1" dirty="0" smtClean="0">
                <a:ln w="127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dvokat Modern" pitchFamily="2" charset="0"/>
              </a:rPr>
              <a:t> так хорошо, интимно и нежно удаются женские типы: они у него все особенные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800" b="1" dirty="0" smtClean="0">
                <a:ln w="127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dvokat Modern" pitchFamily="2" charset="0"/>
              </a:rPr>
              <a:t>А. </a:t>
            </a:r>
            <a:r>
              <a:rPr lang="ru-RU" sz="2800" b="1" dirty="0" err="1" smtClean="0">
                <a:ln w="127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dvokat Modern" pitchFamily="2" charset="0"/>
              </a:rPr>
              <a:t>воронский</a:t>
            </a:r>
            <a:endParaRPr lang="ru-RU" sz="2800" b="1" dirty="0">
              <a:ln w="1270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dvokat Moder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00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81" y="509397"/>
            <a:ext cx="2554795" cy="325360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347864" y="432452"/>
            <a:ext cx="5040560" cy="5660843"/>
          </a:xfrm>
          <a:prstGeom prst="rect">
            <a:avLst/>
          </a:prstGeom>
          <a:solidFill>
            <a:schemeClr val="accent1">
              <a:alpha val="86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ln w="127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dvokat Modern" pitchFamily="2" charset="0"/>
              </a:rPr>
              <a:t>Милая  о! – мне всегда это казалось – что она похожа на свое имя: сантиметров на 10 ниже материнской нормы – и оттого вся кругло обточенная, и розовая о - рот - раскрыт навстречу каждому моему слову. И ещё: круглая, пухлая складочка на запястье руки – такие  бывают у детей. </a:t>
            </a:r>
            <a:endParaRPr lang="ru-RU" sz="3600" b="1" dirty="0">
              <a:ln w="1270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dvokat Moder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01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10003877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3126951" cy="508099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923928" y="1052736"/>
            <a:ext cx="5108104" cy="4320480"/>
          </a:xfrm>
          <a:prstGeom prst="rect">
            <a:avLst/>
          </a:prstGeom>
          <a:solidFill>
            <a:schemeClr val="accent1">
              <a:alpha val="86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n w="127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dvokat Modern" pitchFamily="2" charset="0"/>
              </a:rPr>
              <a:t>роман «МЫ» - это  протест против тупика, в который упирается  европейско-американская цивилизация, стирающая, механизирующая, </a:t>
            </a:r>
            <a:r>
              <a:rPr lang="ru-RU" sz="2800" b="1" dirty="0" err="1" smtClean="0">
                <a:ln w="127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dvokat Modern" pitchFamily="2" charset="0"/>
              </a:rPr>
              <a:t>омашинивающая</a:t>
            </a:r>
            <a:r>
              <a:rPr lang="ru-RU" sz="2800" b="1" dirty="0" smtClean="0">
                <a:ln w="127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dvokat Modern" pitchFamily="2" charset="0"/>
              </a:rPr>
              <a:t> человека</a:t>
            </a:r>
          </a:p>
          <a:p>
            <a:pPr algn="r"/>
            <a:r>
              <a:rPr lang="ru-RU" sz="2800" b="1" dirty="0" smtClean="0">
                <a:ln w="127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dvokat Modern" pitchFamily="2" charset="0"/>
              </a:rPr>
              <a:t/>
            </a:r>
            <a:br>
              <a:rPr lang="ru-RU" sz="2800" b="1" dirty="0" smtClean="0">
                <a:ln w="127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dvokat Modern" pitchFamily="2" charset="0"/>
              </a:rPr>
            </a:br>
            <a:r>
              <a:rPr lang="ru-RU" sz="2800" b="1" dirty="0" smtClean="0">
                <a:ln w="127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dvokat Modern" pitchFamily="2" charset="0"/>
              </a:rPr>
              <a:t>Е. Замятин</a:t>
            </a:r>
            <a:endParaRPr lang="ru-RU" sz="2800" b="1" dirty="0">
              <a:ln w="1270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dvokat Moder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94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2705360" cy="306896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347864" y="432452"/>
            <a:ext cx="5040560" cy="5660843"/>
          </a:xfrm>
          <a:prstGeom prst="rect">
            <a:avLst/>
          </a:prstGeom>
          <a:solidFill>
            <a:schemeClr val="accent1">
              <a:alpha val="86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ln w="127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dvokat Modern" pitchFamily="2" charset="0"/>
              </a:rPr>
              <a:t>И я увидел странное сочетание: высоко вздернутые у висков темные брови – насмешливый острый треугольник, обращенный вершиною вверх – две глубокие морщинки… и эти два треугольника как-то противоречили один другому, клали на все лицо этот неприятный, раздражающий  х – как крест…</a:t>
            </a:r>
            <a:endParaRPr lang="ru-RU" sz="3600" b="1" dirty="0">
              <a:ln w="1270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dvokat Moder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03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915816" y="116632"/>
            <a:ext cx="2951246" cy="648072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27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dvokat Modern" pitchFamily="2" charset="0"/>
              </a:rPr>
              <a:t>5 группа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58483" y="2132856"/>
            <a:ext cx="7920880" cy="1368152"/>
          </a:xfrm>
          <a:prstGeom prst="rect">
            <a:avLst/>
          </a:prstGeom>
          <a:solidFill>
            <a:schemeClr val="accent1">
              <a:alpha val="86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4800" b="1" dirty="0" smtClean="0">
                <a:ln w="127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dvokat Modern" pitchFamily="2" charset="0"/>
              </a:rPr>
              <a:t>Христианская символика в романе . Числовая символика в романе .</a:t>
            </a:r>
            <a:endParaRPr lang="ru-RU" sz="2800" b="1" dirty="0">
              <a:ln w="1270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dvokat Moder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65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11560" y="1124744"/>
            <a:ext cx="7920880" cy="4680520"/>
          </a:xfrm>
          <a:prstGeom prst="rect">
            <a:avLst/>
          </a:prstGeom>
          <a:solidFill>
            <a:schemeClr val="accent1">
              <a:alpha val="86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4800" b="1" dirty="0" smtClean="0">
                <a:ln w="127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dvokat Modern" pitchFamily="2" charset="0"/>
              </a:rPr>
              <a:t>Для обозначения мужских </a:t>
            </a:r>
            <a:r>
              <a:rPr lang="ru-RU" sz="4800" b="1" dirty="0" err="1" smtClean="0">
                <a:ln w="127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dvokat Modern" pitchFamily="2" charset="0"/>
              </a:rPr>
              <a:t>нумеров</a:t>
            </a:r>
            <a:r>
              <a:rPr lang="ru-RU" sz="4800" b="1" dirty="0" smtClean="0">
                <a:ln w="127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dvokat Modern" pitchFamily="2" charset="0"/>
              </a:rPr>
              <a:t> выбраны нечетные числа, для обозначения женских – четные как более спокойные завершенные, гармоничные . Буква и число внутри имени вступают между собой в определенное отношение: буква – индивидуальность персонажа, число выражает унифицированную, обезличенную часть жителя единого государства</a:t>
            </a:r>
            <a:endParaRPr lang="ru-RU" sz="2800" b="1" dirty="0">
              <a:ln w="1270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dvokat Moder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53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83568" y="1268760"/>
            <a:ext cx="7920880" cy="3024336"/>
          </a:xfrm>
          <a:prstGeom prst="rect">
            <a:avLst/>
          </a:prstGeom>
          <a:solidFill>
            <a:schemeClr val="accent1">
              <a:alpha val="86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4800" b="1" dirty="0" smtClean="0">
                <a:ln w="127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dvokat Modern" pitchFamily="2" charset="0"/>
              </a:rPr>
              <a:t>Выстоит ли человек перед всё усиливающимся насилием над его совестью, волей, душой ?</a:t>
            </a:r>
            <a:endParaRPr lang="ru-RU" sz="2800" b="1" dirty="0">
              <a:ln w="1270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dvokat Moder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95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83568" y="1268760"/>
            <a:ext cx="7920880" cy="4248472"/>
          </a:xfrm>
          <a:prstGeom prst="rect">
            <a:avLst/>
          </a:prstGeom>
          <a:solidFill>
            <a:schemeClr val="accent1">
              <a:alpha val="86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4800" b="1" dirty="0" smtClean="0">
                <a:ln w="127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dvokat Modern" pitchFamily="2" charset="0"/>
              </a:rPr>
              <a:t>У человека всегда есть выбор. Но если он поддается воздействию тоталитарной системы, то просто перестает быть человеком. Растворение «я» в «мы» – тупиковый путь развития. Позитивный – любовь, счастье, свобода.</a:t>
            </a:r>
            <a:endParaRPr lang="ru-RU" sz="2800" b="1" dirty="0">
              <a:ln w="1270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dvokat Moder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54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63895" y="2060848"/>
            <a:ext cx="5108104" cy="2448272"/>
          </a:xfrm>
          <a:prstGeom prst="rect">
            <a:avLst/>
          </a:prstGeom>
          <a:solidFill>
            <a:schemeClr val="accent1">
              <a:alpha val="86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4800" b="1" dirty="0">
                <a:ln w="127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dvokat Modern" pitchFamily="2" charset="0"/>
              </a:rPr>
              <a:t>Где люди? Где?</a:t>
            </a:r>
          </a:p>
          <a:p>
            <a:pPr fontAlgn="auto">
              <a:spcAft>
                <a:spcPts val="0"/>
              </a:spcAft>
              <a:defRPr/>
            </a:pPr>
            <a:endParaRPr lang="ru-RU" sz="2800" b="1" dirty="0">
              <a:ln w="1270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dvokat Modern" pitchFamily="2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2800" b="1" dirty="0">
                <a:ln w="127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dvokat Modern" pitchFamily="2" charset="0"/>
              </a:rPr>
              <a:t>Г. </a:t>
            </a:r>
            <a:r>
              <a:rPr lang="ru-RU" sz="2800" b="1" dirty="0" err="1">
                <a:ln w="127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dvokat Modern" pitchFamily="2" charset="0"/>
              </a:rPr>
              <a:t>баратынский</a:t>
            </a:r>
            <a:endParaRPr lang="ru-RU" sz="2800" b="1" dirty="0">
              <a:ln w="1270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dvokat Modern" pitchFamily="2" charset="0"/>
            </a:endParaRPr>
          </a:p>
        </p:txBody>
      </p:sp>
      <p:pic>
        <p:nvPicPr>
          <p:cNvPr id="4" name="Picture 4" descr="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018" y="764704"/>
            <a:ext cx="3491880" cy="53041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7146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3522" y="116631"/>
            <a:ext cx="4818517" cy="3217909"/>
          </a:xfrm>
          <a:prstGeom prst="rect">
            <a:avLst/>
          </a:prstGeom>
          <a:solidFill>
            <a:schemeClr val="tx2">
              <a:lumMod val="60000"/>
              <a:lumOff val="40000"/>
              <a:alpha val="86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ln w="127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dvokat Modern" pitchFamily="2" charset="0"/>
              </a:rPr>
              <a:t>Что такое «мы»: органическое соединение разных неповторимых «я» или нечто безликое, сплошное, однородное, масса, толпа, стая?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427984" y="4149080"/>
            <a:ext cx="4532040" cy="2092427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ln w="127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dvokat Modern" pitchFamily="2" charset="0"/>
              </a:rPr>
              <a:t>Как по – вашему должны соотноситься «я» человека и «мы» человечества?</a:t>
            </a:r>
          </a:p>
        </p:txBody>
      </p:sp>
      <p:pic>
        <p:nvPicPr>
          <p:cNvPr id="6" name="Picture 4" descr="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36712"/>
            <a:ext cx="3996527" cy="24978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4906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83568" y="1268760"/>
            <a:ext cx="7920880" cy="3024336"/>
          </a:xfrm>
          <a:prstGeom prst="rect">
            <a:avLst/>
          </a:prstGeom>
          <a:solidFill>
            <a:schemeClr val="accent1">
              <a:alpha val="86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4800" b="1" dirty="0" smtClean="0">
                <a:ln w="127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dvokat Modern" pitchFamily="2" charset="0"/>
              </a:rPr>
              <a:t>Выстоит ли человек перед всё усиливающимся насилием над его совестью, волей, душой ?</a:t>
            </a:r>
            <a:endParaRPr lang="ru-RU" sz="2800" b="1" dirty="0">
              <a:ln w="1270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dvokat Moder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09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574668" y="116632"/>
            <a:ext cx="6568345" cy="576064"/>
          </a:xfrm>
          <a:prstGeom prst="rect">
            <a:avLst/>
          </a:prstGeom>
          <a:solidFill>
            <a:schemeClr val="accent1">
              <a:alpha val="86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4800" b="1" dirty="0" smtClean="0">
                <a:ln w="127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dvokat Modern" pitchFamily="2" charset="0"/>
              </a:rPr>
              <a:t>Мир под названием «мы»</a:t>
            </a:r>
            <a:endParaRPr lang="ru-RU" sz="2800" b="1" dirty="0">
              <a:ln w="1270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dvokat Modern" pitchFamily="2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712988" y="1484784"/>
            <a:ext cx="432048" cy="807772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80595" y="980728"/>
            <a:ext cx="1496834" cy="432047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ln w="127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dvokat Modern" pitchFamily="2" charset="0"/>
              </a:rPr>
              <a:t>1 группа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293942" y="983902"/>
            <a:ext cx="1496834" cy="432047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ln w="127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dvokat Modern" pitchFamily="2" charset="0"/>
              </a:rPr>
              <a:t>2 группа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303432" y="991947"/>
            <a:ext cx="1496834" cy="432047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ln w="127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dvokat Modern" pitchFamily="2" charset="0"/>
              </a:rPr>
              <a:t>3 группа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7395646" y="983499"/>
            <a:ext cx="1496834" cy="432047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ln w="127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dvokat Modern" pitchFamily="2" charset="0"/>
              </a:rPr>
              <a:t>4</a:t>
            </a:r>
            <a:r>
              <a:rPr lang="ru-RU" sz="2800" b="1" dirty="0" smtClean="0">
                <a:ln w="127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dvokat Modern" pitchFamily="2" charset="0"/>
              </a:rPr>
              <a:t> группа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790776" y="1862537"/>
            <a:ext cx="1496834" cy="432047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ln w="127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dvokat Modern" pitchFamily="2" charset="0"/>
              </a:rPr>
              <a:t>5 группа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28044" y="2420888"/>
            <a:ext cx="2864986" cy="1180592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2800" b="1" dirty="0" smtClean="0">
              <a:ln w="1270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dvokat Modern" pitchFamily="2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ln w="127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dvokat Modern" pitchFamily="2" charset="0"/>
              </a:rPr>
              <a:t>Единое государство.  Государство и личность </a:t>
            </a:r>
          </a:p>
          <a:p>
            <a:pPr fontAlgn="auto">
              <a:spcAft>
                <a:spcPts val="0"/>
              </a:spcAft>
              <a:defRPr/>
            </a:pPr>
            <a:endParaRPr lang="ru-RU" sz="2800" b="1" dirty="0" smtClean="0">
              <a:ln w="1270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dvokat Modern" pitchFamily="2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331640" y="3794077"/>
            <a:ext cx="2864986" cy="1180592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2800" b="1" dirty="0" smtClean="0">
              <a:ln w="1270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dvokat Modern" pitchFamily="2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ln w="127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dvokat Modern" pitchFamily="2" charset="0"/>
              </a:rPr>
              <a:t>Условия жизни в едином государстве</a:t>
            </a:r>
          </a:p>
          <a:p>
            <a:pPr fontAlgn="auto">
              <a:spcAft>
                <a:spcPts val="0"/>
              </a:spcAft>
              <a:defRPr/>
            </a:pPr>
            <a:endParaRPr lang="ru-RU" sz="2800" b="1" dirty="0" smtClean="0">
              <a:ln w="1270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dvokat Modern" pitchFamily="2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5256982" y="3794077"/>
            <a:ext cx="2864986" cy="1163080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2800" b="1" dirty="0" smtClean="0">
              <a:ln w="1270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dvokat Modern" pitchFamily="2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ln w="127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dvokat Modern" pitchFamily="2" charset="0"/>
              </a:rPr>
              <a:t>Судьба человека. Д-503</a:t>
            </a:r>
          </a:p>
          <a:p>
            <a:pPr fontAlgn="auto">
              <a:spcAft>
                <a:spcPts val="0"/>
              </a:spcAft>
              <a:defRPr/>
            </a:pPr>
            <a:endParaRPr lang="ru-RU" sz="2800" b="1" dirty="0" smtClean="0">
              <a:ln w="1270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dvokat Modern" pitchFamily="2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6372200" y="2420888"/>
            <a:ext cx="2864986" cy="1180592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ln w="127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dvokat Modern" pitchFamily="2" charset="0"/>
              </a:rPr>
              <a:t>Женские образы в романе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915816" y="5085184"/>
            <a:ext cx="3340705" cy="1575792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2800" b="1" dirty="0" smtClean="0">
              <a:ln w="1270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dvokat Modern" pitchFamily="2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ln w="127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dvokat Modern" pitchFamily="2" charset="0"/>
              </a:rPr>
              <a:t>Христианская символика в романе .числовая символика в романе</a:t>
            </a:r>
          </a:p>
          <a:p>
            <a:pPr fontAlgn="auto">
              <a:spcAft>
                <a:spcPts val="0"/>
              </a:spcAft>
              <a:defRPr/>
            </a:pPr>
            <a:endParaRPr lang="ru-RU" sz="2800" b="1" dirty="0" smtClean="0">
              <a:ln w="1270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dvokat Modern" pitchFamily="2" charset="0"/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3122908" y="1486812"/>
            <a:ext cx="432048" cy="223022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5724128" y="1486812"/>
            <a:ext cx="432048" cy="223022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7804693" y="1486812"/>
            <a:ext cx="432048" cy="807772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4426792" y="2486369"/>
            <a:ext cx="432048" cy="2470787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61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915816" y="116632"/>
            <a:ext cx="2951246" cy="648072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27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dvokat Modern" pitchFamily="2" charset="0"/>
              </a:rPr>
              <a:t>1 группа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83568" y="1268760"/>
            <a:ext cx="7920880" cy="4680520"/>
          </a:xfrm>
          <a:prstGeom prst="rect">
            <a:avLst/>
          </a:prstGeom>
          <a:solidFill>
            <a:schemeClr val="accent1">
              <a:alpha val="86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4800" b="1" dirty="0" smtClean="0">
                <a:ln w="127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dvokat Modern" pitchFamily="2" charset="0"/>
              </a:rPr>
              <a:t>Единое государство: цели, устройство, механизмы управления, принципы самоорганизации. государство и личность. Благодетель. Смысл двойственной функции: радетель за народ или палач народа.</a:t>
            </a:r>
          </a:p>
          <a:p>
            <a:pPr fontAlgn="auto">
              <a:spcAft>
                <a:spcPts val="0"/>
              </a:spcAft>
              <a:defRPr/>
            </a:pPr>
            <a:endParaRPr lang="ru-RU" sz="2800" b="1" dirty="0">
              <a:ln w="1270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dvokat Moder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39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27584" y="3068960"/>
            <a:ext cx="2304256" cy="792088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ln w="127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dvokat Modern" pitchFamily="2" charset="0"/>
              </a:rPr>
              <a:t>Оперативный отдел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547664" y="4221088"/>
            <a:ext cx="2448272" cy="1008112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ln w="127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dvokat Modern" pitchFamily="2" charset="0"/>
              </a:rPr>
              <a:t>Подслушивающие, подсматривающие устройства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059832" y="5661248"/>
            <a:ext cx="2304256" cy="792088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ln w="127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dvokat Modern" pitchFamily="2" charset="0"/>
              </a:rPr>
              <a:t>камера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076056" y="4221088"/>
            <a:ext cx="2448272" cy="1008112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ln w="127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dvokat Modern" pitchFamily="2" charset="0"/>
              </a:rPr>
              <a:t>скрижаль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940152" y="3068960"/>
            <a:ext cx="2304256" cy="792088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ln w="127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dvokat Modern" pitchFamily="2" charset="0"/>
              </a:rPr>
              <a:t>Бюро хранителей</a:t>
            </a:r>
          </a:p>
        </p:txBody>
      </p:sp>
    </p:spTree>
    <p:extLst>
      <p:ext uri="{BB962C8B-B14F-4D97-AF65-F5344CB8AC3E}">
        <p14:creationId xmlns:p14="http://schemas.microsoft.com/office/powerpoint/2010/main" val="315780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39552" y="1052736"/>
            <a:ext cx="8208912" cy="4896544"/>
          </a:xfrm>
          <a:prstGeom prst="rect">
            <a:avLst/>
          </a:prstGeom>
          <a:solidFill>
            <a:schemeClr val="accent1">
              <a:alpha val="86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200" b="1" dirty="0" smtClean="0">
                <a:ln w="127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dvokat Modern" pitchFamily="2" charset="0"/>
              </a:rPr>
              <a:t>Наш долг заставить их быть счастливыми</a:t>
            </a:r>
          </a:p>
          <a:p>
            <a:pPr marL="457200" indent="-457200" algn="l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200" b="1" dirty="0" smtClean="0">
                <a:ln w="127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dvokat Modern" pitchFamily="2" charset="0"/>
              </a:rPr>
              <a:t>Величественный праздник победы всех над одним, суммы над единицей</a:t>
            </a:r>
          </a:p>
          <a:p>
            <a:pPr marL="457200" indent="-457200" algn="l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200" b="1" dirty="0" smtClean="0">
                <a:ln w="127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dvokat Modern" pitchFamily="2" charset="0"/>
              </a:rPr>
              <a:t>Мы – счастливейшее среднее арифметическое</a:t>
            </a:r>
          </a:p>
          <a:p>
            <a:pPr marL="457200" indent="-457200" algn="l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200" b="1" dirty="0" smtClean="0">
                <a:ln w="127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dvokat Modern" pitchFamily="2" charset="0"/>
              </a:rPr>
              <a:t>Официальный язык государства – слово</a:t>
            </a:r>
          </a:p>
          <a:p>
            <a:pPr marL="457200" indent="-457200" algn="l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200" b="1" dirty="0" smtClean="0">
                <a:ln w="127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dvokat Modern" pitchFamily="2" charset="0"/>
              </a:rPr>
              <a:t>Мечта людей, чтобы кто – </a:t>
            </a:r>
            <a:r>
              <a:rPr lang="ru-RU" sz="3200" b="1" dirty="0" err="1" smtClean="0">
                <a:ln w="127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dvokat Modern" pitchFamily="2" charset="0"/>
              </a:rPr>
              <a:t>нибудь</a:t>
            </a:r>
            <a:r>
              <a:rPr lang="ru-RU" sz="3200" b="1" dirty="0" smtClean="0">
                <a:ln w="127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dvokat Modern" pitchFamily="2" charset="0"/>
              </a:rPr>
              <a:t> раз и навсегда сказал им, что такое счастье – и потом приковал их к этому счастью на цепь</a:t>
            </a:r>
            <a:endParaRPr lang="ru-RU" sz="3200" b="1" dirty="0">
              <a:ln w="1270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dvokat Moder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73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731</Words>
  <Application>Microsoft Office PowerPoint</Application>
  <PresentationFormat>Экран (4:3)</PresentationFormat>
  <Paragraphs>73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Advokat Modern</vt:lpstr>
      <vt:lpstr>Arial</vt:lpstr>
      <vt:lpstr>Calibri</vt:lpstr>
      <vt:lpstr>Wingdings</vt:lpstr>
      <vt:lpstr>Тема Office</vt:lpstr>
      <vt:lpstr>Урок-исследование проблема выбора:  «Я» или «МЫ»? (по роману Е. Замятина «МЫ»)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Урок-исследование «Проблема выбора:  «Я» или «МЫ»? по роману Е. Замятина «МЫ»</dc:title>
  <dc:creator>ЮрСаныч</dc:creator>
  <cp:lastModifiedBy>Microsoft</cp:lastModifiedBy>
  <cp:revision>42</cp:revision>
  <dcterms:created xsi:type="dcterms:W3CDTF">2015-02-12T19:20:05Z</dcterms:created>
  <dcterms:modified xsi:type="dcterms:W3CDTF">2016-02-17T16:20:02Z</dcterms:modified>
</cp:coreProperties>
</file>