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3" r:id="rId3"/>
    <p:sldId id="256" r:id="rId4"/>
    <p:sldId id="257" r:id="rId5"/>
    <p:sldId id="258" r:id="rId6"/>
    <p:sldId id="259" r:id="rId7"/>
    <p:sldId id="281" r:id="rId8"/>
    <p:sldId id="260" r:id="rId9"/>
    <p:sldId id="261" r:id="rId10"/>
    <p:sldId id="262" r:id="rId11"/>
    <p:sldId id="263" r:id="rId12"/>
    <p:sldId id="264" r:id="rId13"/>
    <p:sldId id="282" r:id="rId14"/>
    <p:sldId id="265" r:id="rId15"/>
    <p:sldId id="266" r:id="rId16"/>
    <p:sldId id="27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FF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95" autoAdjust="0"/>
  </p:normalViewPr>
  <p:slideViewPr>
    <p:cSldViewPr>
      <p:cViewPr varScale="1">
        <p:scale>
          <a:sx n="77" d="100"/>
          <a:sy n="77" d="100"/>
        </p:scale>
        <p:origin x="-6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9601F-80DB-4B92-BA48-6B04045A8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60015-8E7D-4CBC-AF38-FB4CA9007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8FDAF-4958-4EE4-A016-E16C812FB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CD613-2992-42D5-A49A-7D050FAF9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F1940-0C57-46CE-AE8E-7A06A6C81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E1592-0888-4D3F-84BC-D0F3D0658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DB224-C98E-4E56-B56F-7018D5FE8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6B79D-2987-4716-931D-C73227D51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3D755-CC35-4059-94B4-53537E1A6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87F73-08D3-44CE-8EE6-ADA0FB40C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43772-F727-4C62-B1F7-52E4CC3AA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4B95465-A232-4C7D-BC6D-FAFEC5257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ubkin.ru/images_dep/36/franc%20copy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photo.autotravel.org.ru/phalbum/10023/41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kalitva.ru/uploads/posts/1160773172_14375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piterfotos.narod.ru/4q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rebook.ru/p059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1857375"/>
            <a:ext cx="7772400" cy="17430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2771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059113" y="836613"/>
            <a:ext cx="4610100" cy="39608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Презентация о жизни и творчестве И.А.Крылова </a:t>
            </a:r>
            <a:br>
              <a:rPr lang="ru-RU" sz="2800" smtClean="0"/>
            </a:br>
            <a:endParaRPr lang="ru-RU" sz="2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28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4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1600" smtClean="0"/>
              <a:t>Составила: Жданова Е.С</a:t>
            </a:r>
            <a:br>
              <a:rPr lang="ru-RU" sz="1600" smtClean="0"/>
            </a:br>
            <a:r>
              <a:rPr lang="ru-RU" sz="1600" smtClean="0"/>
              <a:t>учитель русского языка и литературы</a:t>
            </a:r>
          </a:p>
        </p:txBody>
      </p:sp>
      <p:pic>
        <p:nvPicPr>
          <p:cNvPr id="32772" name="Picture 4" descr="H:\Documents and Settings\Aida\Рабочий стол\НОвая ГРАФИКА сборник\КАРТИНКИ СБОРНИК_ школьные\s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5013325"/>
            <a:ext cx="14287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3" descr="http://im4-tub-ru.yandex.net/i?id=24907241-5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49275"/>
            <a:ext cx="2028825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463" y="-171450"/>
            <a:ext cx="4427537" cy="66960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smtClean="0">
                <a:latin typeface="Arial Rounded MT Bold" pitchFamily="34" charset="0"/>
              </a:rPr>
              <a:t>    </a:t>
            </a:r>
          </a:p>
          <a:p>
            <a:pPr eaLnBrk="1" hangingPunct="1">
              <a:buFontTx/>
              <a:buNone/>
            </a:pPr>
            <a:r>
              <a:rPr lang="ru-RU" sz="4400" smtClean="0">
                <a:latin typeface="Arial Rounded MT Bold" pitchFamily="34" charset="0"/>
              </a:rPr>
              <a:t> </a:t>
            </a:r>
            <a:r>
              <a:rPr lang="ru-RU" u="sng" smtClean="0">
                <a:solidFill>
                  <a:schemeClr val="bg1"/>
                </a:solidFill>
              </a:rPr>
              <a:t>С середины 1820-х г.</a:t>
            </a:r>
            <a:r>
              <a:rPr lang="ru-RU" sz="4400" smtClean="0">
                <a:latin typeface="Arial Rounded MT Bold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sz="4400" smtClean="0">
                <a:latin typeface="Arial Rounded MT Bold" pitchFamily="34" charset="0"/>
              </a:rPr>
              <a:t>   </a:t>
            </a:r>
            <a:r>
              <a:rPr lang="ru-RU" sz="4400" smtClean="0">
                <a:solidFill>
                  <a:schemeClr val="bg1"/>
                </a:solidFill>
                <a:latin typeface="Arial Rounded MT Bold" pitchFamily="34" charset="0"/>
              </a:rPr>
              <a:t>Басни Ивана Крылова переводят на французский и итальянский языки</a:t>
            </a:r>
            <a:r>
              <a:rPr lang="ru-RU" sz="2800" smtClean="0"/>
              <a:t>. </a:t>
            </a:r>
          </a:p>
        </p:txBody>
      </p:sp>
      <p:pic>
        <p:nvPicPr>
          <p:cNvPr id="21507" name="Picture 5" descr="Картинка 13 из 627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360488"/>
            <a:ext cx="44640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56" presetClass="exit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3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4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19" presetID="56" presetClass="exit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0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1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908050"/>
            <a:ext cx="4259262" cy="63706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</a:t>
            </a:r>
            <a:r>
              <a:rPr lang="ru-RU" u="sng" smtClean="0">
                <a:solidFill>
                  <a:schemeClr val="bg1"/>
                </a:solidFill>
              </a:rPr>
              <a:t>27 марта 1820г.</a:t>
            </a:r>
            <a:r>
              <a:rPr lang="ru-RU" smtClean="0"/>
              <a:t> Крылову вручен орден  </a:t>
            </a:r>
          </a:p>
          <a:p>
            <a:pPr eaLnBrk="1" hangingPunct="1">
              <a:buFontTx/>
              <a:buNone/>
            </a:pPr>
            <a:r>
              <a:rPr lang="ru-RU" smtClean="0"/>
              <a:t>   св. Владимира </a:t>
            </a:r>
          </a:p>
          <a:p>
            <a:pPr eaLnBrk="1" hangingPunct="1">
              <a:buFontTx/>
              <a:buNone/>
            </a:pPr>
            <a:r>
              <a:rPr lang="ru-RU" smtClean="0"/>
              <a:t>   4-й степени. </a:t>
            </a:r>
          </a:p>
          <a:p>
            <a:pPr eaLnBrk="1" hangingPunct="1">
              <a:buFontTx/>
              <a:buNone/>
            </a:pPr>
            <a:r>
              <a:rPr lang="ru-RU" smtClean="0"/>
              <a:t>     </a:t>
            </a:r>
            <a:r>
              <a:rPr lang="ru-RU" u="sng" smtClean="0">
                <a:solidFill>
                  <a:schemeClr val="bg1"/>
                </a:solidFill>
              </a:rPr>
              <a:t>12 января 1823г.</a:t>
            </a:r>
            <a:r>
              <a:rPr lang="ru-RU" smtClean="0"/>
              <a:t> Российская академия вручила И.А. Крылову золотую медаль. </a:t>
            </a:r>
          </a:p>
        </p:txBody>
      </p:sp>
      <p:pic>
        <p:nvPicPr>
          <p:cNvPr id="11268" name="Picture 4" descr="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68413"/>
            <a:ext cx="424815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                            </a:t>
            </a:r>
            <a:r>
              <a:rPr lang="ru-RU" u="sng" dirty="0" smtClean="0">
                <a:solidFill>
                  <a:srgbClr val="FF0000"/>
                </a:solidFill>
              </a:rPr>
              <a:t>1823 год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      У Крылова два кровоизлияния в мозг. В конце жизни Крылов был обласкан властью. Имел чин статского советника, шеститысячный пансион.</a:t>
            </a: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    Крылов жил долго и своим привычкам не изменял ни в чём. Полностью растворился в лени и гурманстве. Он, умный и не слишком добрый человек, в конце концов сжился с ролью добродушного чудака, нелепого, ничем не смущающегося </a:t>
            </a:r>
            <a:r>
              <a:rPr lang="ru-RU" sz="2000" dirty="0" err="1" smtClean="0">
                <a:solidFill>
                  <a:schemeClr val="bg1"/>
                </a:solidFill>
              </a:rPr>
              <a:t>обжоры</a:t>
            </a:r>
            <a:r>
              <a:rPr lang="ru-RU" sz="2000" dirty="0" smtClean="0">
                <a:solidFill>
                  <a:schemeClr val="bg1"/>
                </a:solidFill>
              </a:rPr>
              <a:t>. Придуманный им образ пришёлся ко двору, и в конце жизни он мог позволить себе всё, что угодно. Не стеснялся быть </a:t>
            </a:r>
            <a:r>
              <a:rPr lang="ru-RU" sz="2000" dirty="0" err="1" smtClean="0">
                <a:solidFill>
                  <a:schemeClr val="bg1"/>
                </a:solidFill>
              </a:rPr>
              <a:t>обжорой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неряхой</a:t>
            </a:r>
            <a:r>
              <a:rPr lang="ru-RU" sz="2000" dirty="0" smtClean="0">
                <a:solidFill>
                  <a:schemeClr val="bg1"/>
                </a:solidFill>
              </a:rPr>
              <a:t> и лентяем.</a:t>
            </a:r>
          </a:p>
          <a:p>
            <a:pPr marL="265176" indent="-265176" algn="ctr" fontAlgn="auto"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.</a:t>
            </a:r>
            <a:r>
              <a:rPr lang="ru-RU" sz="2000" u="sng" dirty="0" smtClean="0">
                <a:solidFill>
                  <a:srgbClr val="FF0000"/>
                </a:solidFill>
              </a:rPr>
              <a:t>Март 1841 год </a:t>
            </a:r>
            <a:r>
              <a:rPr lang="ru-RU" sz="2000" dirty="0" smtClean="0">
                <a:solidFill>
                  <a:srgbClr val="FF0000"/>
                </a:solidFill>
              </a:rPr>
              <a:t>  </a:t>
            </a: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ru-RU" sz="2000" dirty="0" smtClean="0"/>
              <a:t>   </a:t>
            </a:r>
            <a:r>
              <a:rPr lang="ru-RU" sz="2800" dirty="0" smtClean="0">
                <a:solidFill>
                  <a:schemeClr val="bg1"/>
                </a:solidFill>
              </a:rPr>
              <a:t>Иван Крылов выходит на пенсию.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Живет с семьей своей удочеренной крестницы Александры Петровны Савельевой (вероятно родная дочь). </a:t>
            </a:r>
          </a:p>
          <a:p>
            <a:pPr eaLnBrk="1" hangingPunct="1">
              <a:buFontTx/>
              <a:buNone/>
              <a:defRPr/>
            </a:pPr>
            <a:endParaRPr lang="ru-RU" sz="2000" dirty="0" smtClean="0"/>
          </a:p>
          <a:p>
            <a:pPr eaLnBrk="1" hangingPunct="1">
              <a:buFontTx/>
              <a:buNone/>
              <a:defRPr/>
            </a:pPr>
            <a:r>
              <a:rPr lang="ru-RU" sz="2000" dirty="0" smtClean="0"/>
              <a:t>                           </a:t>
            </a:r>
          </a:p>
          <a:p>
            <a:pPr eaLnBrk="1" hangingPunct="1">
              <a:buFontTx/>
              <a:buNone/>
              <a:defRPr/>
            </a:pPr>
            <a:endParaRPr lang="ru-RU" sz="2000" dirty="0" smtClean="0"/>
          </a:p>
          <a:p>
            <a:pPr eaLnBrk="1" hangingPunct="1">
              <a:buFontTx/>
              <a:buNone/>
              <a:defRPr/>
            </a:pPr>
            <a:endParaRPr lang="ru-RU" sz="2000" dirty="0" smtClean="0"/>
          </a:p>
          <a:p>
            <a:pPr eaLnBrk="1" hangingPunct="1">
              <a:buFontTx/>
              <a:buNone/>
              <a:defRPr/>
            </a:pPr>
            <a:endParaRPr lang="ru-RU" sz="2000" dirty="0" smtClean="0"/>
          </a:p>
          <a:p>
            <a:pPr eaLnBrk="1" hangingPunct="1">
              <a:buFontTx/>
              <a:buNone/>
              <a:defRPr/>
            </a:pPr>
            <a:r>
              <a:rPr lang="ru-RU" sz="2000" dirty="0" smtClean="0"/>
              <a:t>  </a:t>
            </a:r>
          </a:p>
          <a:p>
            <a:pPr eaLnBrk="1" hangingPunct="1">
              <a:buFontTx/>
              <a:buNone/>
              <a:defRPr/>
            </a:pPr>
            <a:endParaRPr lang="ru-RU" sz="2000" u="sng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ru-RU" sz="2000" u="sng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  <a:defRPr/>
            </a:pPr>
            <a:endParaRPr lang="ru-RU" sz="2000" u="sng" dirty="0" smtClean="0">
              <a:solidFill>
                <a:schemeClr val="bg1"/>
              </a:solidFill>
            </a:endParaRPr>
          </a:p>
        </p:txBody>
      </p:sp>
      <p:pic>
        <p:nvPicPr>
          <p:cNvPr id="11267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1263" y="3730625"/>
            <a:ext cx="122555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997 0.31128 C -0.32517 0.32169 -0.3257 0.32261 -0.33229 0.31336 C -0.33802 0.29116 -0.33733 0.29856 -0.33386 0.26225 C -0.33316 0.25578 -0.33021 0.25023 -0.32934 0.24375 C -0.32622 0.22224 -0.32413 0.20004 -0.31701 0.18015 C -0.31597 0.16651 -0.3158 0.15217 -0.31233 0.13922 C -0.31285 0.09551 -0.31267 0.0518 -0.31389 0.00809 C -0.31424 -0.00301 -0.31597 -0.01388 -0.31701 -0.02475 C -0.31754 -0.0303 -0.31858 -0.04117 -0.31858 -0.04117 C -0.31806 -0.05273 -0.31892 -0.06476 -0.31701 -0.07609 C -0.31667 -0.07817 -0.31389 -0.07748 -0.31233 -0.07794 C -0.30365 -0.08118 -0.29757 -0.08904 -0.28924 -0.09228 C -0.28108 -0.09158 -0.27274 -0.09205 -0.26458 -0.09043 C -0.26285 -0.08997 -0.26181 -0.08719 -0.26007 -0.08627 C -0.2441 -0.07655 -0.25712 -0.08742 -0.24462 -0.07794 C -0.23594 -0.07146 -0.2283 -0.06291 -0.21858 -0.05967 C -0.21042 -0.05181 -0.2007 -0.04024 -0.1908 -0.03701 C -0.18142 -0.02868 -0.16979 -0.02521 -0.16007 -0.01665 C -0.12309 -0.01758 -0.08854 -0.01342 -0.05382 -0.02891 C -0.0217 -0.0259 -0.03941 -0.02845 -0.02153 -0.02059 C -0.01667 -0.01064 -0.01337 -6.93802E-7 -0.00469 0.00393 C -0.00313 0.00254 4.72222E-6 -0.00023 4.72222E-6 -0.00023 " pathEditMode="relative" ptsTypes="fffffffffffffffffffffA">
                                      <p:cBhvr>
                                        <p:cTn id="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858000" cy="6858000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solidFill>
                  <a:srgbClr val="FF0000"/>
                </a:solidFill>
              </a:rPr>
              <a:t>Интересные факты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dirty="0" smtClean="0">
                <a:solidFill>
                  <a:srgbClr val="C00000"/>
                </a:solidFill>
              </a:rPr>
              <a:t>Как-то Крылов, дома, съев восемь пирожков, был поражён их дурным вкусом. Открыв кастрюлю, увидел, что она вся зелёная от плесени. Но он решил, коли жив — можно доесть ещё и оставшиеся восемь пирожков в кастрюле.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dirty="0" smtClean="0">
                <a:solidFill>
                  <a:srgbClr val="C00000"/>
                </a:solidFill>
              </a:rPr>
              <a:t>Очень любил смотреть на пожары. Не пропускал ни одного пожара в Петербурге</a:t>
            </a:r>
            <a:r>
              <a:rPr lang="ru-RU" sz="1800" dirty="0" smtClean="0">
                <a:solidFill>
                  <a:schemeClr val="bg1"/>
                </a:solidFill>
              </a:rPr>
              <a:t>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dirty="0" smtClean="0">
                <a:solidFill>
                  <a:srgbClr val="008000"/>
                </a:solidFill>
              </a:rPr>
              <a:t>Над диваном в доме у Крылова висела «на честном слове» здоровая картина. Друзья просили его вбить ещё пару гвоздей, чтобы она не упала и не разбила ему голову. На это он отвечал, что всё рассчитал: картина будет падать по касательной и его не заденет.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dirty="0" smtClean="0">
                <a:solidFill>
                  <a:srgbClr val="C00000"/>
                </a:solidFill>
              </a:rPr>
              <a:t>Однажды, на обеде у царицы, Крылов сел за стол, и, не здороваясь, начал есть. Жуковский, удивлённо закричал: «Прекрати, пусть царица тебя хотя бы попотчует.» «А вдруг не попотчует?» — испугался Крылов.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Один раз на прогулке, Иван Андреевич встретил молодёжь, и один из этой компании решил подшутить над телосложением писателя( он его, скорее всего не знал) и сказал: «Смотрите! Какая туча идёт!», а он посмотрел на небо и добавил саркастично: «Да, и вправду дождик собирается. То-то лягушки </a:t>
            </a:r>
            <a:r>
              <a:rPr lang="ru-RU" sz="18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расквакались</a:t>
            </a:r>
            <a:r>
              <a:rPr lang="ru-RU" sz="1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».</a:t>
            </a:r>
          </a:p>
        </p:txBody>
      </p:sp>
      <p:pic>
        <p:nvPicPr>
          <p:cNvPr id="14339" name="Picture 2" descr="C:\Users\1\Pictures\122px-Rus_Stamp-Krylov-19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250" y="214313"/>
            <a:ext cx="21526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C:\Users\1\Pictures\220px-Krylov_Grave_Summ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3714750"/>
            <a:ext cx="147478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575" y="992188"/>
            <a:ext cx="5627688" cy="58658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     </a:t>
            </a:r>
            <a:r>
              <a:rPr lang="ru-RU" u="sng" smtClean="0">
                <a:solidFill>
                  <a:schemeClr val="bg1"/>
                </a:solidFill>
              </a:rPr>
              <a:t>21 ноября 1844г.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Иван Андреевич Крылов   умирает.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     </a:t>
            </a:r>
            <a:r>
              <a:rPr lang="ru-RU" u="sng" smtClean="0">
                <a:solidFill>
                  <a:schemeClr val="bg1"/>
                </a:solidFill>
              </a:rPr>
              <a:t>С 22 ноября по 12мая</a:t>
            </a:r>
            <a:r>
              <a:rPr lang="ru-RU" smtClean="0"/>
              <a:t> </a:t>
            </a:r>
            <a:r>
              <a:rPr lang="ru-RU" u="sng" smtClean="0">
                <a:solidFill>
                  <a:schemeClr val="bg1"/>
                </a:solidFill>
              </a:rPr>
              <a:t>1855г.</a:t>
            </a:r>
            <a:r>
              <a:rPr lang="ru-RU" smtClean="0"/>
              <a:t> более тысячи человек получили последнее издание басен Крылова в 9 книгах, обернутых в траурные бумагу.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       Так хотел сам автор.</a:t>
            </a:r>
            <a:br>
              <a:rPr lang="ru-RU" smtClean="0"/>
            </a:b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</p:txBody>
      </p:sp>
      <p:sp>
        <p:nvSpPr>
          <p:cNvPr id="25603" name="AutoShape 6" descr="Картинка 37 из 81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46038"/>
            <a:ext cx="25241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0"/>
          </a:p>
        </p:txBody>
      </p:sp>
      <p:pic>
        <p:nvPicPr>
          <p:cNvPr id="25604" name="Picture 9" descr="Картинка 37 из 8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3375"/>
            <a:ext cx="324008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11638" y="2276475"/>
            <a:ext cx="4619625" cy="60102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Памятник </a:t>
            </a:r>
          </a:p>
          <a:p>
            <a:pPr eaLnBrk="1" hangingPunct="1">
              <a:buFontTx/>
              <a:buNone/>
            </a:pPr>
            <a:r>
              <a:rPr lang="ru-RU" smtClean="0"/>
              <a:t>   </a:t>
            </a:r>
            <a:r>
              <a:rPr lang="ru-RU" sz="4000" u="sng" smtClean="0">
                <a:latin typeface="Comic Sans MS" pitchFamily="66" charset="0"/>
              </a:rPr>
              <a:t>И.А. Крылову</a:t>
            </a:r>
            <a:r>
              <a:rPr lang="ru-RU" smtClean="0"/>
              <a:t> установлен</a:t>
            </a:r>
          </a:p>
          <a:p>
            <a:pPr eaLnBrk="1" hangingPunct="1">
              <a:buFontTx/>
              <a:buNone/>
            </a:pPr>
            <a:r>
              <a:rPr lang="ru-RU" smtClean="0"/>
              <a:t>   в Летнем саду, в Санкт-Петербурге</a:t>
            </a:r>
          </a:p>
        </p:txBody>
      </p:sp>
      <p:pic>
        <p:nvPicPr>
          <p:cNvPr id="26627" name="Picture 5" descr="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0350"/>
            <a:ext cx="3960812" cy="643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6192837" cy="35274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6338"/>
              </a:avLst>
            </a:prstTxWarp>
          </a:bodyPr>
          <a:lstStyle/>
          <a:p>
            <a:pPr algn="ctr"/>
            <a:r>
              <a:rPr lang="ru-RU" sz="5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 С П А С И Б О </a:t>
            </a:r>
          </a:p>
          <a:p>
            <a:pPr algn="ctr"/>
            <a:r>
              <a:rPr lang="ru-RU" sz="5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           З А </a:t>
            </a:r>
          </a:p>
          <a:p>
            <a:pPr algn="ctr"/>
            <a:r>
              <a:rPr lang="ru-RU" sz="54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 Н И М А Н И Е </a:t>
            </a:r>
          </a:p>
        </p:txBody>
      </p:sp>
      <p:pic>
        <p:nvPicPr>
          <p:cNvPr id="27650" name="Picture 6" descr="slubovvvuss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989138"/>
            <a:ext cx="3419475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2b03cbdf0dc09fed6834e2b5866644c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0"/>
            <a:ext cx="3811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6" descr="2b03cbdf0dc09fed6834e2b5866644c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115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7" descr="2b03cbdf0dc09fed6834e2b5866644c3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2413" y="0"/>
            <a:ext cx="38115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11" descr="16_79317438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785813"/>
            <a:ext cx="4286250" cy="581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00563" y="1428750"/>
            <a:ext cx="507206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Кто не слыхал</a:t>
            </a:r>
          </a:p>
          <a:p>
            <a:r>
              <a:rPr lang="ru-RU" sz="2800"/>
              <a:t>         его живого слова?</a:t>
            </a:r>
          </a:p>
          <a:p>
            <a:r>
              <a:rPr lang="ru-RU" sz="2800"/>
              <a:t>Кто в жизни с ним</a:t>
            </a:r>
          </a:p>
          <a:p>
            <a:r>
              <a:rPr lang="ru-RU" sz="2800"/>
              <a:t>      не встретился своей?</a:t>
            </a:r>
          </a:p>
          <a:p>
            <a:r>
              <a:rPr lang="ru-RU" sz="2800"/>
              <a:t>Бессмертные творения  </a:t>
            </a:r>
          </a:p>
          <a:p>
            <a:r>
              <a:rPr lang="ru-RU" sz="2800"/>
              <a:t>                            Крылова</a:t>
            </a:r>
          </a:p>
          <a:p>
            <a:r>
              <a:rPr lang="ru-RU" sz="2800"/>
              <a:t>Мы с каждым годом</a:t>
            </a:r>
          </a:p>
          <a:p>
            <a:r>
              <a:rPr lang="ru-RU" sz="2800"/>
              <a:t>          любим всё сильней</a:t>
            </a:r>
          </a:p>
          <a:p>
            <a:r>
              <a:rPr lang="ru-RU"/>
              <a:t>                                     М.Исаковский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995738" y="692150"/>
            <a:ext cx="4630737" cy="2439988"/>
          </a:xfrm>
        </p:spPr>
        <p:txBody>
          <a:bodyPr/>
          <a:lstStyle/>
          <a:p>
            <a:pPr eaLnBrk="1" hangingPunct="1"/>
            <a:r>
              <a:rPr lang="ru-RU" sz="4800" i="1" smtClean="0">
                <a:solidFill>
                  <a:schemeClr val="tx1"/>
                </a:solidFill>
                <a:latin typeface="Impact" pitchFamily="34" charset="0"/>
              </a:rPr>
              <a:t>Иван Андреевич Крылов</a:t>
            </a:r>
            <a:r>
              <a:rPr lang="ru-RU" sz="4000" smtClean="0">
                <a:solidFill>
                  <a:schemeClr val="tx1"/>
                </a:solidFill>
                <a:latin typeface="Impact" pitchFamily="34" charset="0"/>
              </a:rPr>
              <a:t/>
            </a:r>
            <a:br>
              <a:rPr lang="ru-RU" sz="4000" smtClean="0">
                <a:solidFill>
                  <a:schemeClr val="tx1"/>
                </a:solidFill>
                <a:latin typeface="Impact" pitchFamily="34" charset="0"/>
              </a:rPr>
            </a:br>
            <a:r>
              <a:rPr lang="ru-RU" sz="3200" u="sng" smtClean="0">
                <a:solidFill>
                  <a:schemeClr val="tx1"/>
                </a:solidFill>
              </a:rPr>
              <a:t>13 февраля 1769 года-</a:t>
            </a:r>
            <a:br>
              <a:rPr lang="ru-RU" sz="3200" u="sng" smtClean="0">
                <a:solidFill>
                  <a:schemeClr val="tx1"/>
                </a:solidFill>
              </a:rPr>
            </a:br>
            <a:r>
              <a:rPr lang="ru-RU" sz="3200" u="sng" smtClean="0">
                <a:solidFill>
                  <a:schemeClr val="tx1"/>
                </a:solidFill>
              </a:rPr>
              <a:t>21 ноября 1844 года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311525" y="3644900"/>
            <a:ext cx="5832475" cy="269875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ru-RU" sz="2000" smtClean="0"/>
              <a:t>   </a:t>
            </a:r>
            <a:r>
              <a:rPr lang="ru-RU" sz="2800" i="1" smtClean="0">
                <a:latin typeface="Comic Sans MS" pitchFamily="66" charset="0"/>
              </a:rPr>
              <a:t>Ничто так красиво и так легко не выразит взаимоотношения людей и их отношение к миру, как перо поэта и рука художника….</a:t>
            </a:r>
          </a:p>
          <a:p>
            <a:pPr lvl="1" eaLnBrk="1" hangingPunct="1">
              <a:buFontTx/>
              <a:buNone/>
            </a:pPr>
            <a:endParaRPr lang="ru-RU" sz="2800" i="1" smtClean="0">
              <a:latin typeface="Comic Sans MS" pitchFamily="66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half" idx="2"/>
          </p:nvPr>
        </p:nvSpPr>
        <p:spPr>
          <a:xfrm flipV="1">
            <a:off x="684213" y="549275"/>
            <a:ext cx="2303462" cy="3240088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pic>
        <p:nvPicPr>
          <p:cNvPr id="14341" name="Picture 8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500063"/>
            <a:ext cx="23907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ttp://im5-tub-ru.yandex.net/i?id=172105264-6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3571875"/>
            <a:ext cx="18573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 build="p"/>
      <p:bldP spid="205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1943100" cy="573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875" y="449263"/>
            <a:ext cx="6335713" cy="64087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smtClean="0"/>
              <a:t>     </a:t>
            </a:r>
            <a:r>
              <a:rPr lang="ru-RU" sz="3600" u="sng" smtClean="0">
                <a:solidFill>
                  <a:schemeClr val="bg1"/>
                </a:solidFill>
              </a:rPr>
              <a:t>13 февраля 1769года-</a:t>
            </a:r>
            <a:r>
              <a:rPr lang="ru-RU" sz="3600" smtClean="0"/>
              <a:t> </a:t>
            </a:r>
            <a:r>
              <a:rPr lang="ru-RU" smtClean="0">
                <a:latin typeface="Arial Narrow" pitchFamily="34" charset="0"/>
              </a:rPr>
              <a:t>родился Иван Андреевич Крылов в Москве.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latin typeface="Arial Narrow" pitchFamily="34" charset="0"/>
              </a:rPr>
              <a:t>       Отец – Андрей Прохорович. Начал службу рядовым, через 13 лет становится прапорщиком, еще через 2 года – поручиком.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latin typeface="Arial Narrow" pitchFamily="34" charset="0"/>
              </a:rPr>
              <a:t>        Мать – Мария Алексеевна, неграмотная, но наделенная природным умом, следила за образованием сына.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>
                <a:latin typeface="Arial Narrow" pitchFamily="34" charset="0"/>
              </a:rPr>
              <a:t>      Иван Крылов обучался дома грамоте, арифметике и молитвам .</a:t>
            </a:r>
          </a:p>
        </p:txBody>
      </p:sp>
      <p:pic>
        <p:nvPicPr>
          <p:cNvPr id="15364" name="Picture 4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5" y="428625"/>
            <a:ext cx="25019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1208088"/>
            <a:ext cx="4259262" cy="56499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  <a:r>
              <a:rPr lang="ru-RU" sz="2400" smtClean="0"/>
              <a:t>Учился Крылов мало, но читал довольно много.  Самостоятельно изучал литературу, математику, французский и   итальянский языки. </a:t>
            </a:r>
          </a:p>
        </p:txBody>
      </p:sp>
      <p:pic>
        <p:nvPicPr>
          <p:cNvPr id="16386" name="Picture 4" descr="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92150"/>
            <a:ext cx="3709987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0200" y="476250"/>
            <a:ext cx="4619625" cy="5937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</a:t>
            </a:r>
            <a:r>
              <a:rPr lang="ru-RU" u="sng" smtClean="0">
                <a:solidFill>
                  <a:schemeClr val="bg1"/>
                </a:solidFill>
              </a:rPr>
              <a:t>В 1778 году</a:t>
            </a:r>
            <a:r>
              <a:rPr lang="ru-RU" smtClean="0"/>
              <a:t> умирает отец Ивана Крылова в наследство оставив сундук с книгами.</a:t>
            </a:r>
          </a:p>
          <a:p>
            <a:pPr eaLnBrk="1" hangingPunct="1">
              <a:buFontTx/>
              <a:buNone/>
            </a:pPr>
            <a:r>
              <a:rPr lang="ru-RU" smtClean="0"/>
              <a:t>     Иван Крылов переезжает в Петербург, где устраивается на работу в Казённую палату.</a:t>
            </a:r>
          </a:p>
        </p:txBody>
      </p:sp>
      <p:pic>
        <p:nvPicPr>
          <p:cNvPr id="17411" name="Picture 6" descr="Картинка 32 из 83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76250"/>
            <a:ext cx="3527425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Картинка 23 из 83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548063"/>
            <a:ext cx="35274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6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3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429375" cy="6858000"/>
          </a:xfrm>
        </p:spPr>
        <p:txBody>
          <a:bodyPr/>
          <a:lstStyle/>
          <a:p>
            <a:pPr marL="265113" indent="-265113">
              <a:buFont typeface="Wingdings 2" pitchFamily="18" charset="2"/>
              <a:buChar char=""/>
            </a:pPr>
            <a:r>
              <a:rPr lang="ru-RU" smtClean="0">
                <a:solidFill>
                  <a:srgbClr val="FF0000"/>
                </a:solidFill>
              </a:rPr>
              <a:t>Произведения</a:t>
            </a:r>
          </a:p>
          <a:p>
            <a:pPr marL="265113" indent="-265113">
              <a:buFont typeface="Wingdings 2" pitchFamily="18" charset="2"/>
              <a:buChar char=""/>
            </a:pPr>
            <a:r>
              <a:rPr lang="ru-RU" sz="1800" smtClean="0">
                <a:solidFill>
                  <a:schemeClr val="bg1"/>
                </a:solidFill>
              </a:rPr>
              <a:t>Крылов написал трагедию «Клеопатра» (она не дошла до нас) и отнёс её на просмотр знаменитому актёру Дмитревскому; Дмитревский поощрил молодого автора к дальнейшим трудам, но пьесы в этом виде не одобрил. В 1786 г. Крылов написал трагедию «Филомела», которая ничем, кроме изобилия ужасов и воплей и недостатка действия, не отличается от других «классических» тогдашних трагедий. Немногим лучше написанные Крыловым в то же время комическая опера «Бешеная семья» и комедия «Сочинитель в прихожей», о последней Лобанов, друг и биограф Крылова, говорит: «Я долго искал этой комедии и сожалею, что, наконец, её нашёл».</a:t>
            </a:r>
          </a:p>
          <a:p>
            <a:pPr marL="265113" indent="-265113">
              <a:buFont typeface="Wingdings 2" pitchFamily="18" charset="2"/>
              <a:buChar char=""/>
            </a:pPr>
            <a:r>
              <a:rPr lang="ru-RU" sz="3600" smtClean="0">
                <a:solidFill>
                  <a:srgbClr val="FF0000"/>
                </a:solidFill>
              </a:rPr>
              <a:t>Басни</a:t>
            </a:r>
          </a:p>
          <a:p>
            <a:pPr marL="265113" indent="-265113">
              <a:buFont typeface="Wingdings 2" pitchFamily="18" charset="2"/>
              <a:buChar char=""/>
            </a:pPr>
            <a:r>
              <a:rPr lang="ru-RU" sz="2000" smtClean="0">
                <a:solidFill>
                  <a:schemeClr val="bg1"/>
                </a:solidFill>
              </a:rPr>
              <a:t>Крылов был в Москве и показал И. И. Дмитриеву свой перевод двух басен Лафонтена: «Дуб и Трость» и «Разборчивая невеста». По словам Лобанова, Дмитриев, прочитав их, сказал Крылову: «это истинный ваш род; наконец, вы нашли его».</a:t>
            </a:r>
          </a:p>
        </p:txBody>
      </p:sp>
      <p:pic>
        <p:nvPicPr>
          <p:cNvPr id="9219" name="Picture 2" descr="C:\Users\1\Pictures\WH9W2NCADAWBFMCAO7VTQ8CACXTB9YCA83QLM3CA4DZPUWCADW85BFCA8DABCACAEUL43DCAJ8N9CLCALVZCG9CAO8TRJICAKPGDWNCAPXTE76CAX4ETQDCA6SL3BMCAYKWPSRCAB7F3GECA8H9ZXECAM25AL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214313"/>
            <a:ext cx="2033587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 descr="C:\Users\1\Pictures\X5NKQSCAKQ5DCFCA0DWOEHCA83Z272CAHWRPRACAQJPIFGCAM01KZ9CAP3EIJHCARI753GCAAPQGE8CAH1JT2XCABAKQRHCA1D4FTKCAVP673LCAMICYL3CAX1PKM2CARTFOC3CABBXF74CACZS4C6CA86LGX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38" y="3429000"/>
            <a:ext cx="2024062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875" y="188913"/>
            <a:ext cx="6264275" cy="48847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</a:t>
            </a:r>
            <a:r>
              <a:rPr lang="ru-RU" u="sng" smtClean="0">
                <a:solidFill>
                  <a:schemeClr val="bg1"/>
                </a:solidFill>
              </a:rPr>
              <a:t>1809г.</a:t>
            </a:r>
            <a:r>
              <a:rPr lang="ru-RU" sz="3600" b="1" i="1" smtClean="0">
                <a:latin typeface="Calisto MT" pitchFamily="18" charset="0"/>
              </a:rPr>
              <a:t> Опубликована I книга басен. </a:t>
            </a:r>
          </a:p>
          <a:p>
            <a:pPr eaLnBrk="1" hangingPunct="1">
              <a:buFontTx/>
              <a:buNone/>
            </a:pPr>
            <a:r>
              <a:rPr lang="ru-RU" b="1" smtClean="0"/>
              <a:t>       Крылов</a:t>
            </a:r>
            <a:r>
              <a:rPr lang="ru-RU" smtClean="0"/>
              <a:t> читает </a:t>
            </a:r>
            <a:r>
              <a:rPr lang="ru-RU" b="1" smtClean="0"/>
              <a:t>басни</a:t>
            </a:r>
            <a:r>
              <a:rPr lang="ru-RU" smtClean="0"/>
              <a:t>  на собрании «Беседы любителей русского языка»</a:t>
            </a:r>
          </a:p>
        </p:txBody>
      </p:sp>
      <p:pic>
        <p:nvPicPr>
          <p:cNvPr id="6148" name="Picture 4" descr="И.А. Крылов читает басню «Демьянова уха» на собрании «Беседы любителей русского слова». Рисунок И.Храброва (И.Грабаря). 90-е гг. XIX в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974975"/>
            <a:ext cx="5832475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188913"/>
            <a:ext cx="5564188" cy="5761037"/>
          </a:xfrm>
        </p:spPr>
        <p:txBody>
          <a:bodyPr/>
          <a:lstStyle/>
          <a:p>
            <a:pPr eaLnBrk="1" hangingPunct="1"/>
            <a:r>
              <a:rPr lang="ru-RU" sz="3200" u="sng" smtClean="0">
                <a:solidFill>
                  <a:srgbClr val="FF0000"/>
                </a:solidFill>
              </a:rPr>
              <a:t>1811г.</a:t>
            </a:r>
            <a:r>
              <a:rPr lang="ru-RU" sz="3200" u="sng" smtClean="0">
                <a:solidFill>
                  <a:schemeClr val="bg1"/>
                </a:solidFill>
              </a:rPr>
              <a:t/>
            </a:r>
            <a:br>
              <a:rPr lang="ru-RU" sz="3200" u="sng" smtClean="0">
                <a:solidFill>
                  <a:schemeClr val="bg1"/>
                </a:solidFill>
              </a:rPr>
            </a:br>
            <a:r>
              <a:rPr lang="ru-RU" sz="4000" smtClean="0"/>
              <a:t> Выходит сборник «Новые басни Ивана Крылова». </a:t>
            </a:r>
            <a:br>
              <a:rPr lang="ru-RU" sz="4000" smtClean="0"/>
            </a:br>
            <a:r>
              <a:rPr lang="ru-RU" sz="4000" smtClean="0"/>
              <a:t>        </a:t>
            </a:r>
            <a:br>
              <a:rPr lang="ru-RU" sz="4000" smtClean="0"/>
            </a:br>
            <a:r>
              <a:rPr lang="ru-RU" sz="3200" u="sng" smtClean="0">
                <a:solidFill>
                  <a:srgbClr val="FF0000"/>
                </a:solidFill>
              </a:rPr>
              <a:t>1819г.</a:t>
            </a:r>
            <a:r>
              <a:rPr lang="ru-RU" sz="4000" smtClean="0">
                <a:solidFill>
                  <a:srgbClr val="FF0000"/>
                </a:solidFill>
              </a:rPr>
              <a:t> 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Изданы 6 томов басен Ивана Крылова </a:t>
            </a:r>
          </a:p>
        </p:txBody>
      </p:sp>
      <p:pic>
        <p:nvPicPr>
          <p:cNvPr id="20483" name="Picture 4" descr="Картинка 126 из 35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981075"/>
            <a:ext cx="2619375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374</TotalTime>
  <Words>657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Impact</vt:lpstr>
      <vt:lpstr>Comic Sans MS</vt:lpstr>
      <vt:lpstr>Arial Narrow</vt:lpstr>
      <vt:lpstr>Wingdings 2</vt:lpstr>
      <vt:lpstr>Calisto MT</vt:lpstr>
      <vt:lpstr>Arial Rounded MT Bold</vt:lpstr>
      <vt:lpstr>Times New Roman</vt:lpstr>
      <vt:lpstr>Оформление по умолчанию</vt:lpstr>
      <vt:lpstr>   </vt:lpstr>
      <vt:lpstr>Слайд 2</vt:lpstr>
      <vt:lpstr>Иван Андреевич Крылов 13 февраля 1769 года- 21 ноября 1844 года</vt:lpstr>
      <vt:lpstr>Слайд 4</vt:lpstr>
      <vt:lpstr>Слайд 5</vt:lpstr>
      <vt:lpstr>Слайд 6</vt:lpstr>
      <vt:lpstr>Слайд 7</vt:lpstr>
      <vt:lpstr>Слайд 8</vt:lpstr>
      <vt:lpstr>1811г.  Выходит сборник «Новые басни Ивана Крылова».           1819г.  Изданы 6 томов басен Ивана Крылова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Домашний офис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Олег</cp:lastModifiedBy>
  <cp:revision>31</cp:revision>
  <dcterms:created xsi:type="dcterms:W3CDTF">2008-02-11T12:53:25Z</dcterms:created>
  <dcterms:modified xsi:type="dcterms:W3CDTF">2016-02-10T14:01:05Z</dcterms:modified>
</cp:coreProperties>
</file>