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73" r:id="rId11"/>
    <p:sldId id="277" r:id="rId12"/>
    <p:sldId id="274" r:id="rId13"/>
    <p:sldId id="276" r:id="rId14"/>
    <p:sldId id="269" r:id="rId15"/>
    <p:sldId id="271" r:id="rId16"/>
    <p:sldId id="272" r:id="rId17"/>
    <p:sldId id="264" r:id="rId18"/>
    <p:sldId id="268" r:id="rId19"/>
    <p:sldId id="265" r:id="rId20"/>
    <p:sldId id="263" r:id="rId21"/>
    <p:sldId id="267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77" d="100"/>
          <a:sy n="77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5427A-850D-4E83-A679-CB655DE571B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234EF-3549-45C9-8BA1-80D120B885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713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234EF-3549-45C9-8BA1-80D120B885E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234EF-3549-45C9-8BA1-80D120B885E8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3013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234EF-3549-45C9-8BA1-80D120B885E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 advClick="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512168"/>
          </a:xfrm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Уникенче</a:t>
            </a:r>
            <a:r>
              <a:rPr lang="ru-RU" dirty="0" smtClean="0">
                <a:solidFill>
                  <a:srgbClr val="FF0000"/>
                </a:solidFill>
              </a:rPr>
              <a:t> декабрь.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2824337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solidFill>
                  <a:srgbClr val="FF0000"/>
                </a:solidFill>
              </a:rPr>
              <a:t>Сыйныф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эше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4000" dirty="0" err="1" smtClean="0">
                <a:solidFill>
                  <a:srgbClr val="FF0000"/>
                </a:solidFill>
              </a:rPr>
              <a:t>Иярчен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урын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җөмлә.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638" t="16605" r="5132" b="16232"/>
          <a:stretch>
            <a:fillRect/>
          </a:stretch>
        </p:blipFill>
        <p:spPr bwMode="auto">
          <a:xfrm>
            <a:off x="323528" y="548680"/>
            <a:ext cx="8352928" cy="5577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sz="3600" i="1" dirty="0" smtClean="0"/>
              <a:t>1)</a:t>
            </a:r>
            <a:r>
              <a:rPr lang="tt-RU" sz="3600" dirty="0" smtClean="0"/>
              <a:t>Сүз күп җирдә</a:t>
            </a:r>
            <a:r>
              <a:rPr lang="tt-RU" sz="3600" i="1" dirty="0" smtClean="0"/>
              <a:t>2)</a:t>
            </a:r>
            <a:r>
              <a:rPr lang="tt-RU" sz="3600" dirty="0" smtClean="0"/>
              <a:t>эш аз була.(М.)</a:t>
            </a:r>
          </a:p>
          <a:p>
            <a:endParaRPr lang="ru-RU" sz="3600" dirty="0" smtClean="0"/>
          </a:p>
          <a:p>
            <a:r>
              <a:rPr lang="tt-RU" sz="3200" i="1" dirty="0" smtClean="0"/>
              <a:t>1)</a:t>
            </a:r>
            <a:r>
              <a:rPr lang="tt-RU" sz="3200" dirty="0" smtClean="0"/>
              <a:t>Тукмагың кайда булса</a:t>
            </a:r>
            <a:r>
              <a:rPr lang="tt-RU" sz="3200" i="1" dirty="0" smtClean="0"/>
              <a:t>,2</a:t>
            </a:r>
            <a:r>
              <a:rPr lang="tt-RU" sz="3200" dirty="0" smtClean="0"/>
              <a:t>)сукмагың шунда булыр.(М.)</a:t>
            </a:r>
            <a:endParaRPr lang="ru-RU" sz="32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Я</a:t>
            </a:r>
            <a:r>
              <a:rPr lang="tt-RU" dirty="0" smtClean="0">
                <a:solidFill>
                  <a:srgbClr val="7030A0"/>
                </a:solidFill>
              </a:rPr>
              <a:t>ңа тема өйрәнү.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 advClick="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Дәреслек белән эш</a:t>
            </a:r>
            <a:br>
              <a:rPr lang="tt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" name="Picture 4" descr="shkkol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674938"/>
            <a:ext cx="3960440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63688" y="2564904"/>
            <a:ext cx="41086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4000" dirty="0" smtClean="0">
                <a:latin typeface="Times New Roman" pitchFamily="18" charset="0"/>
              </a:rPr>
              <a:t>55</a:t>
            </a:r>
            <a:r>
              <a:rPr lang="tt-RU" altLang="ru-RU" sz="4000" dirty="0" smtClean="0">
                <a:latin typeface="Times New Roman" pitchFamily="18" charset="0"/>
              </a:rPr>
              <a:t> нче бит, 76 нчы күнегү</a:t>
            </a:r>
            <a:endParaRPr lang="ru-RU" altLang="ru-RU" sz="40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pPr>
              <a:buNone/>
            </a:pPr>
            <a:r>
              <a:rPr lang="tt-RU" sz="4400" dirty="0" smtClean="0">
                <a:solidFill>
                  <a:srgbClr val="7030A0"/>
                </a:solidFill>
              </a:rPr>
              <a:t>Чәчәк бар җирдә бал була.</a:t>
            </a: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>                                                 (Чуваш мәкале)</a:t>
            </a:r>
          </a:p>
          <a:p>
            <a:pPr>
              <a:buNone/>
            </a:pPr>
            <a:endParaRPr lang="tt-RU" dirty="0" smtClean="0"/>
          </a:p>
          <a:p>
            <a:pPr>
              <a:buNone/>
            </a:pPr>
            <a:r>
              <a:rPr lang="tt-RU" sz="4400" dirty="0" smtClean="0">
                <a:solidFill>
                  <a:srgbClr val="7030A0"/>
                </a:solidFill>
              </a:rPr>
              <a:t>Күз җитмәгән җиргә сүз</a:t>
            </a:r>
          </a:p>
          <a:p>
            <a:pPr>
              <a:buNone/>
            </a:pPr>
            <a:r>
              <a:rPr lang="tt-RU" sz="4400" dirty="0" smtClean="0">
                <a:solidFill>
                  <a:srgbClr val="7030A0"/>
                </a:solidFill>
              </a:rPr>
              <a:t>җитәр.</a:t>
            </a: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>                                          (Татар мәкале)</a:t>
            </a:r>
          </a:p>
          <a:p>
            <a:endParaRPr lang="tt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 fontScale="90000"/>
          </a:bodyPr>
          <a:lstStyle/>
          <a:p>
            <a:pPr marL="0" indent="0"/>
            <a:r>
              <a:rPr lang="tt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Сүз күп җирдә эш аз була.</a:t>
            </a:r>
            <a:br>
              <a:rPr lang="tt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(Япон мәкале)</a:t>
            </a:r>
            <a:r>
              <a:rPr lang="tt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 spd="slow" advClick="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t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Сүз күп җирдә эш аз була.</a:t>
            </a:r>
          </a:p>
          <a:p>
            <a:pPr marL="0" indent="0">
              <a:buNone/>
            </a:pPr>
            <a:r>
              <a:rPr lang="tt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(Япон мәкале)</a:t>
            </a:r>
          </a:p>
          <a:p>
            <a:pPr marL="0" indent="0">
              <a:buNone/>
            </a:pPr>
            <a:endParaRPr lang="tt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(җирдә)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[  ].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5972238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t-RU" sz="4000" dirty="0" smtClean="0"/>
              <a:t>(җирдә) </a:t>
            </a:r>
            <a:r>
              <a:rPr lang="en-US" sz="4000" dirty="0" smtClean="0"/>
              <a:t>[  ].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tt-RU" sz="4900" dirty="0" smtClean="0">
                <a:solidFill>
                  <a:srgbClr val="7030A0"/>
                </a:solidFill>
              </a:rPr>
              <a:t>Чәчәк бар җирдә бал була.</a:t>
            </a:r>
            <a:r>
              <a:rPr lang="tt-RU" sz="4000" dirty="0" smtClean="0"/>
              <a:t/>
            </a:r>
            <a:br>
              <a:rPr lang="tt-RU" sz="4000" dirty="0" smtClean="0"/>
            </a:br>
            <a:r>
              <a:rPr lang="tt-RU" sz="4000" dirty="0" smtClean="0"/>
              <a:t>                                                 (Чуваш мәкале)</a:t>
            </a:r>
            <a:endParaRPr lang="ru-RU" sz="4000" dirty="0"/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t-RU" dirty="0" smtClean="0"/>
              <a:t>(</a:t>
            </a:r>
            <a:r>
              <a:rPr lang="tt-RU" sz="4000" dirty="0" smtClean="0"/>
              <a:t>җиргә)</a:t>
            </a:r>
            <a:r>
              <a:rPr lang="en-US" sz="4000" dirty="0" smtClean="0"/>
              <a:t> [  ].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9209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tt-RU" dirty="0" smtClean="0">
                <a:solidFill>
                  <a:srgbClr val="7030A0"/>
                </a:solidFill>
              </a:rPr>
              <a:t>Күз җитмәгән җиргә сүз җитәр.</a:t>
            </a: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>                                          (Татар мәкале)</a:t>
            </a:r>
            <a:endParaRPr lang="ru-RU" dirty="0"/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t-RU" sz="4000" b="1" i="1" dirty="0" smtClean="0"/>
          </a:p>
          <a:p>
            <a:pPr marL="0" indent="0">
              <a:buNone/>
            </a:pPr>
            <a:endParaRPr lang="tt-RU" sz="4000" b="1" i="1" dirty="0" smtClean="0"/>
          </a:p>
          <a:p>
            <a:pPr marL="0" indent="0">
              <a:buNone/>
            </a:pPr>
            <a:r>
              <a:rPr lang="tt-RU" sz="4000" b="1" i="1" dirty="0" smtClean="0"/>
              <a:t>        </a:t>
            </a:r>
            <a:r>
              <a:rPr lang="tt-RU" sz="6000" b="1" i="1" dirty="0" smtClean="0"/>
              <a:t>МОДЕЛЬ ФРЕЙЕР</a:t>
            </a:r>
          </a:p>
          <a:p>
            <a:pPr marL="0" indent="0">
              <a:buNone/>
            </a:pPr>
            <a:r>
              <a:rPr lang="tt-RU" sz="6000" b="1" i="1" dirty="0" smtClean="0"/>
              <a:t>        (Frayer  Model)</a:t>
            </a:r>
            <a:r>
              <a:rPr lang="tt-RU" sz="4000" b="1" i="1" dirty="0" smtClean="0"/>
              <a:t>  </a:t>
            </a:r>
          </a:p>
          <a:p>
            <a:pPr marL="0" indent="0">
              <a:buNone/>
            </a:pPr>
            <a:endParaRPr lang="tt-RU" sz="4000" b="1" i="1" dirty="0" smtClean="0"/>
          </a:p>
          <a:p>
            <a:pPr marL="0" indent="0">
              <a:buNone/>
            </a:pPr>
            <a:r>
              <a:rPr lang="tt-RU" sz="4000" b="1" i="1" dirty="0" smtClean="0"/>
              <a:t>                          Ныгыту</a:t>
            </a:r>
            <a:endParaRPr lang="ru-RU" sz="4000" dirty="0" smtClean="0"/>
          </a:p>
          <a:p>
            <a:pPr marL="0" indent="0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2032455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9411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1</a:t>
            </a:r>
            <a:r>
              <a:rPr lang="tt-RU" sz="4000" b="1" dirty="0" smtClean="0"/>
              <a:t>Билгеләмә</a:t>
            </a:r>
            <a:r>
              <a:rPr lang="tt-RU" sz="4000" dirty="0" smtClean="0"/>
              <a:t>	</a:t>
            </a:r>
            <a:r>
              <a:rPr lang="en-US" sz="4000" dirty="0" smtClean="0"/>
              <a:t>    2</a:t>
            </a:r>
            <a:r>
              <a:rPr lang="tt-RU" sz="4000" b="1" dirty="0" smtClean="0"/>
              <a:t>Характеристика</a:t>
            </a:r>
            <a:r>
              <a:rPr lang="en-US" sz="4000" dirty="0" smtClean="0"/>
              <a:t>  </a:t>
            </a:r>
          </a:p>
          <a:p>
            <a:r>
              <a:rPr lang="tt-RU" sz="4000" dirty="0" smtClean="0"/>
              <a:t>            </a:t>
            </a:r>
            <a:r>
              <a:rPr lang="en-US" sz="4000" dirty="0" smtClean="0"/>
              <a:t>                                                        </a:t>
            </a:r>
            <a:endParaRPr lang="ru-RU" sz="4000" dirty="0" smtClean="0"/>
          </a:p>
          <a:p>
            <a:pPr>
              <a:buNone/>
            </a:pPr>
            <a:r>
              <a:rPr lang="tt-RU" sz="4000" dirty="0" smtClean="0"/>
              <a:t>	                               </a:t>
            </a:r>
            <a:endParaRPr lang="ru-RU" sz="4000" dirty="0" smtClean="0"/>
          </a:p>
          <a:p>
            <a:pPr>
              <a:buNone/>
            </a:pPr>
            <a:r>
              <a:rPr lang="tt-RU" sz="4000" dirty="0" smtClean="0"/>
              <a:t>                                                                  </a:t>
            </a:r>
            <a:endParaRPr lang="ru-RU" sz="4000" dirty="0" smtClean="0"/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r>
              <a:rPr lang="tt-RU" sz="4000" b="1" dirty="0" smtClean="0"/>
              <a:t> </a:t>
            </a:r>
            <a:r>
              <a:rPr lang="en-US" sz="4000" b="1" dirty="0" smtClean="0"/>
              <a:t>3</a:t>
            </a:r>
            <a:r>
              <a:rPr lang="tt-RU" sz="4000" b="1" dirty="0" smtClean="0"/>
              <a:t>Мисаллар	                 </a:t>
            </a:r>
            <a:r>
              <a:rPr lang="en-US" sz="4000" b="1" dirty="0" smtClean="0"/>
              <a:t>4</a:t>
            </a:r>
            <a:r>
              <a:rPr lang="tt-RU" sz="4000" b="1" dirty="0" smtClean="0"/>
              <a:t> Капма-каршы </a:t>
            </a:r>
            <a:endParaRPr lang="ru-RU" sz="4000" dirty="0" smtClean="0"/>
          </a:p>
          <a:p>
            <a:pPr marL="0" indent="0">
              <a:buNone/>
            </a:pPr>
            <a:endParaRPr lang="tt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8701386">
            <a:off x="3409798" y="2438313"/>
            <a:ext cx="1674528" cy="16882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err="1" smtClean="0">
                <a:solidFill>
                  <a:srgbClr val="FF0000"/>
                </a:solidFill>
              </a:rPr>
              <a:t>Иярчен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урын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җөмлә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9187464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t-RU" sz="4000" b="1" i="1" dirty="0" smtClean="0"/>
          </a:p>
          <a:p>
            <a:pPr marL="0" indent="0">
              <a:buNone/>
            </a:pPr>
            <a:endParaRPr lang="tt-RU" sz="4000" b="1" i="1" dirty="0" smtClean="0"/>
          </a:p>
          <a:p>
            <a:pPr marL="0" indent="0">
              <a:buNone/>
            </a:pPr>
            <a:r>
              <a:rPr lang="tt-RU" sz="4000" b="1" i="1" dirty="0" smtClean="0"/>
              <a:t>      </a:t>
            </a:r>
            <a:r>
              <a:rPr lang="tt-RU" sz="4800" b="1" i="1" dirty="0" smtClean="0"/>
              <a:t>КОНТИНИУС РАУНД РОБИН</a:t>
            </a:r>
          </a:p>
          <a:p>
            <a:pPr marL="0" indent="0">
              <a:buNone/>
            </a:pPr>
            <a:r>
              <a:rPr lang="tt-RU" sz="4800" b="1" i="1" dirty="0" smtClean="0"/>
              <a:t>        (Continuous Round Robin)</a:t>
            </a:r>
            <a:endParaRPr lang="ru-RU" sz="4800" dirty="0" smtClean="0"/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2440787249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Иярчен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җөмләләрнең мәг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нә ягыннан төрләре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2030833"/>
            <a:ext cx="3960440" cy="50405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Иярчен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җөмләләр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257070"/>
              </p:ext>
            </p:extLst>
          </p:nvPr>
        </p:nvGraphicFramePr>
        <p:xfrm>
          <a:off x="827584" y="2996952"/>
          <a:ext cx="1124525" cy="640080"/>
        </p:xfrm>
        <a:graphic>
          <a:graphicData uri="http://schemas.openxmlformats.org/drawingml/2006/table">
            <a:tbl>
              <a:tblPr/>
              <a:tblGrid>
                <a:gridCol w="1124525"/>
              </a:tblGrid>
              <a:tr h="616742">
                <a:tc>
                  <a:txBody>
                    <a:bodyPr/>
                    <a:lstStyle/>
                    <a:p>
                      <a:r>
                        <a:rPr lang="tt-RU" dirty="0" smtClean="0"/>
                        <a:t>    </a:t>
                      </a:r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Ия         җөмлә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59554400"/>
              </p:ext>
            </p:extLst>
          </p:nvPr>
        </p:nvGraphicFramePr>
        <p:xfrm>
          <a:off x="2434281" y="2996952"/>
          <a:ext cx="1057599" cy="648072"/>
        </p:xfrm>
        <a:graphic>
          <a:graphicData uri="http://schemas.openxmlformats.org/drawingml/2006/table">
            <a:tbl>
              <a:tblPr/>
              <a:tblGrid>
                <a:gridCol w="1057599"/>
              </a:tblGrid>
              <a:tr h="648072">
                <a:tc>
                  <a:txBody>
                    <a:bodyPr/>
                    <a:lstStyle/>
                    <a:p>
                      <a:r>
                        <a:rPr lang="tt-RU" dirty="0" smtClean="0"/>
                        <a:t> </a:t>
                      </a:r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Хәбәр  җөмлә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23395774"/>
              </p:ext>
            </p:extLst>
          </p:nvPr>
        </p:nvGraphicFramePr>
        <p:xfrm>
          <a:off x="3995937" y="2996952"/>
          <a:ext cx="1255686" cy="648291"/>
        </p:xfrm>
        <a:graphic>
          <a:graphicData uri="http://schemas.openxmlformats.org/drawingml/2006/table">
            <a:tbl>
              <a:tblPr/>
              <a:tblGrid>
                <a:gridCol w="1255686"/>
              </a:tblGrid>
              <a:tr h="648291">
                <a:tc>
                  <a:txBody>
                    <a:bodyPr/>
                    <a:lstStyle/>
                    <a:p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     Хәл</a:t>
                      </a:r>
                    </a:p>
                    <a:p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җөмләләр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4410"/>
              </p:ext>
            </p:extLst>
          </p:nvPr>
        </p:nvGraphicFramePr>
        <p:xfrm>
          <a:off x="5580113" y="2996951"/>
          <a:ext cx="1152127" cy="640080"/>
        </p:xfrm>
        <a:graphic>
          <a:graphicData uri="http://schemas.openxmlformats.org/drawingml/2006/table">
            <a:tbl>
              <a:tblPr/>
              <a:tblGrid>
                <a:gridCol w="1152127"/>
              </a:tblGrid>
              <a:tr h="635935">
                <a:tc>
                  <a:txBody>
                    <a:bodyPr/>
                    <a:lstStyle/>
                    <a:p>
                      <a:r>
                        <a:rPr lang="tt-RU" baseline="0" dirty="0" smtClean="0"/>
                        <a:t>   </a:t>
                      </a:r>
                      <a:r>
                        <a:rPr lang="tt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ергыч </a:t>
                      </a:r>
                    </a:p>
                    <a:p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   җөмлә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85091264"/>
              </p:ext>
            </p:extLst>
          </p:nvPr>
        </p:nvGraphicFramePr>
        <p:xfrm>
          <a:off x="7092280" y="2996952"/>
          <a:ext cx="1296144" cy="642552"/>
        </p:xfrm>
        <a:graphic>
          <a:graphicData uri="http://schemas.openxmlformats.org/drawingml/2006/table">
            <a:tbl>
              <a:tblPr/>
              <a:tblGrid>
                <a:gridCol w="1296144"/>
              </a:tblGrid>
              <a:tr h="642552">
                <a:tc>
                  <a:txBody>
                    <a:bodyPr/>
                    <a:lstStyle/>
                    <a:p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Тәмамлык</a:t>
                      </a:r>
                      <a:r>
                        <a:rPr lang="tt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җөмлә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>
            <a:off x="5940152" y="2564904"/>
            <a:ext cx="144016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652120" y="2564904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2"/>
          </p:cNvCxnSpPr>
          <p:nvPr/>
        </p:nvCxnSpPr>
        <p:spPr>
          <a:xfrm flipH="1">
            <a:off x="4499992" y="2534889"/>
            <a:ext cx="108012" cy="462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131840" y="2564904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1547664" y="2564904"/>
            <a:ext cx="144016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26951376"/>
              </p:ext>
            </p:extLst>
          </p:nvPr>
        </p:nvGraphicFramePr>
        <p:xfrm>
          <a:off x="234778" y="4460789"/>
          <a:ext cx="852617" cy="640080"/>
        </p:xfrm>
        <a:graphic>
          <a:graphicData uri="http://schemas.openxmlformats.org/drawingml/2006/table">
            <a:tbl>
              <a:tblPr/>
              <a:tblGrid>
                <a:gridCol w="852617"/>
              </a:tblGrid>
              <a:tr h="518984">
                <a:tc>
                  <a:txBody>
                    <a:bodyPr/>
                    <a:lstStyle/>
                    <a:p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Вакыт </a:t>
                      </a:r>
                    </a:p>
                    <a:p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җөмлә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19133644"/>
              </p:ext>
            </p:extLst>
          </p:nvPr>
        </p:nvGraphicFramePr>
        <p:xfrm>
          <a:off x="1359243" y="4448433"/>
          <a:ext cx="864973" cy="564744"/>
        </p:xfrm>
        <a:graphic>
          <a:graphicData uri="http://schemas.openxmlformats.org/drawingml/2006/table">
            <a:tbl>
              <a:tblPr/>
              <a:tblGrid>
                <a:gridCol w="864973"/>
              </a:tblGrid>
              <a:tr h="564744">
                <a:tc>
                  <a:txBody>
                    <a:bodyPr/>
                    <a:lstStyle/>
                    <a:p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53180856"/>
              </p:ext>
            </p:extLst>
          </p:nvPr>
        </p:nvGraphicFramePr>
        <p:xfrm>
          <a:off x="2570205" y="4437112"/>
          <a:ext cx="852617" cy="567374"/>
        </p:xfrm>
        <a:graphic>
          <a:graphicData uri="http://schemas.openxmlformats.org/drawingml/2006/table">
            <a:tbl>
              <a:tblPr/>
              <a:tblGrid>
                <a:gridCol w="852617"/>
              </a:tblGrid>
              <a:tr h="567374">
                <a:tc>
                  <a:txBody>
                    <a:bodyPr/>
                    <a:lstStyle/>
                    <a:p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38584751"/>
              </p:ext>
            </p:extLst>
          </p:nvPr>
        </p:nvGraphicFramePr>
        <p:xfrm>
          <a:off x="3682314" y="4436076"/>
          <a:ext cx="877329" cy="556054"/>
        </p:xfrm>
        <a:graphic>
          <a:graphicData uri="http://schemas.openxmlformats.org/drawingml/2006/table">
            <a:tbl>
              <a:tblPr/>
              <a:tblGrid>
                <a:gridCol w="877329"/>
              </a:tblGrid>
              <a:tr h="556054">
                <a:tc>
                  <a:txBody>
                    <a:bodyPr/>
                    <a:lstStyle/>
                    <a:p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66111540"/>
              </p:ext>
            </p:extLst>
          </p:nvPr>
        </p:nvGraphicFramePr>
        <p:xfrm>
          <a:off x="4707924" y="4437112"/>
          <a:ext cx="889687" cy="542661"/>
        </p:xfrm>
        <a:graphic>
          <a:graphicData uri="http://schemas.openxmlformats.org/drawingml/2006/table">
            <a:tbl>
              <a:tblPr/>
              <a:tblGrid>
                <a:gridCol w="889687"/>
              </a:tblGrid>
              <a:tr h="542661">
                <a:tc>
                  <a:txBody>
                    <a:bodyPr/>
                    <a:lstStyle/>
                    <a:p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20733272"/>
              </p:ext>
            </p:extLst>
          </p:nvPr>
        </p:nvGraphicFramePr>
        <p:xfrm>
          <a:off x="5782962" y="4448432"/>
          <a:ext cx="1025611" cy="556054"/>
        </p:xfrm>
        <a:graphic>
          <a:graphicData uri="http://schemas.openxmlformats.org/drawingml/2006/table">
            <a:tbl>
              <a:tblPr/>
              <a:tblGrid>
                <a:gridCol w="1025611"/>
              </a:tblGrid>
              <a:tr h="556054">
                <a:tc>
                  <a:txBody>
                    <a:bodyPr/>
                    <a:lstStyle/>
                    <a:p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9044596"/>
              </p:ext>
            </p:extLst>
          </p:nvPr>
        </p:nvGraphicFramePr>
        <p:xfrm>
          <a:off x="7043351" y="4437112"/>
          <a:ext cx="902044" cy="542661"/>
        </p:xfrm>
        <a:graphic>
          <a:graphicData uri="http://schemas.openxmlformats.org/drawingml/2006/table">
            <a:tbl>
              <a:tblPr/>
              <a:tblGrid>
                <a:gridCol w="902044"/>
              </a:tblGrid>
              <a:tr h="542661">
                <a:tc>
                  <a:txBody>
                    <a:bodyPr/>
                    <a:lstStyle/>
                    <a:p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43686008"/>
              </p:ext>
            </p:extLst>
          </p:nvPr>
        </p:nvGraphicFramePr>
        <p:xfrm>
          <a:off x="8143103" y="4437112"/>
          <a:ext cx="893394" cy="576064"/>
        </p:xfrm>
        <a:graphic>
          <a:graphicData uri="http://schemas.openxmlformats.org/drawingml/2006/table">
            <a:tbl>
              <a:tblPr/>
              <a:tblGrid>
                <a:gridCol w="893394"/>
              </a:tblGrid>
              <a:tr h="576064">
                <a:tc>
                  <a:txBody>
                    <a:bodyPr/>
                    <a:lstStyle/>
                    <a:p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31" name="Прямая со стрелкой 30"/>
          <p:cNvCxnSpPr/>
          <p:nvPr/>
        </p:nvCxnSpPr>
        <p:spPr>
          <a:xfrm flipH="1">
            <a:off x="4283968" y="3645024"/>
            <a:ext cx="7200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25" idx="0"/>
          </p:cNvCxnSpPr>
          <p:nvPr/>
        </p:nvCxnSpPr>
        <p:spPr>
          <a:xfrm>
            <a:off x="4860032" y="3645024"/>
            <a:ext cx="292735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23" idx="0"/>
          </p:cNvCxnSpPr>
          <p:nvPr/>
        </p:nvCxnSpPr>
        <p:spPr>
          <a:xfrm flipH="1">
            <a:off x="2996513" y="3645024"/>
            <a:ext cx="107143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1979712" y="3645024"/>
            <a:ext cx="208823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H="1">
            <a:off x="899592" y="3645024"/>
            <a:ext cx="316835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5006399" y="3645024"/>
            <a:ext cx="1077769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5220072" y="3645024"/>
            <a:ext cx="208823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endCxn id="29" idx="0"/>
          </p:cNvCxnSpPr>
          <p:nvPr/>
        </p:nvCxnSpPr>
        <p:spPr>
          <a:xfrm>
            <a:off x="5220072" y="3645024"/>
            <a:ext cx="336972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27267258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t-RU" sz="4000" b="1" i="1" dirty="0" smtClean="0"/>
          </a:p>
          <a:p>
            <a:pPr marL="0" indent="0">
              <a:buNone/>
            </a:pPr>
            <a:endParaRPr lang="tt-RU" sz="4000" b="1" i="1" dirty="0" smtClean="0"/>
          </a:p>
          <a:p>
            <a:pPr marL="0" indent="0">
              <a:buNone/>
            </a:pPr>
            <a:r>
              <a:rPr lang="tt-RU" sz="6000" b="1" i="1" dirty="0" smtClean="0"/>
              <a:t>МИКС – ФРИЗ – ГРУП (Mix-Freeze-Group)</a:t>
            </a:r>
          </a:p>
          <a:p>
            <a:pPr marL="0" indent="0">
              <a:buNone/>
            </a:pPr>
            <a:endParaRPr lang="tt-RU" sz="6000" b="1" i="1" dirty="0" smtClean="0"/>
          </a:p>
          <a:p>
            <a:pPr marL="0" indent="0">
              <a:buNone/>
            </a:pPr>
            <a:r>
              <a:rPr lang="tt-RU" sz="4000" b="1" i="1" dirty="0" smtClean="0"/>
              <a:t>                                      Уен</a:t>
            </a:r>
            <a:endParaRPr lang="ru-RU" sz="4000" dirty="0" smtClean="0"/>
          </a:p>
          <a:p>
            <a:pPr marL="0" indent="0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6812957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t-RU" sz="4000" b="1" i="1" dirty="0" smtClean="0"/>
              <a:t> </a:t>
            </a:r>
          </a:p>
          <a:p>
            <a:pPr marL="0" indent="0">
              <a:buNone/>
            </a:pPr>
            <a:endParaRPr lang="tt-RU" sz="4000" b="1" i="1" dirty="0" smtClean="0"/>
          </a:p>
          <a:p>
            <a:pPr marL="0" indent="0">
              <a:buNone/>
            </a:pPr>
            <a:endParaRPr lang="tt-RU" sz="4000" b="1" i="1" dirty="0" smtClean="0"/>
          </a:p>
          <a:p>
            <a:pPr marL="0" indent="0">
              <a:buNone/>
            </a:pPr>
            <a:r>
              <a:rPr lang="tt-RU" sz="6000" b="1" i="1" dirty="0" smtClean="0"/>
              <a:t>ТАЙМД РАУНД РОБИН</a:t>
            </a:r>
          </a:p>
          <a:p>
            <a:pPr marL="0" indent="0">
              <a:buNone/>
            </a:pPr>
            <a:r>
              <a:rPr lang="tt-RU" sz="6000" b="1" i="1" dirty="0" smtClean="0"/>
              <a:t> (</a:t>
            </a:r>
            <a:r>
              <a:rPr lang="en-US" sz="6000" b="1" i="1" dirty="0" smtClean="0"/>
              <a:t>Timed Round Robin</a:t>
            </a:r>
            <a:r>
              <a:rPr lang="tt-RU" sz="6000" b="1" i="1" dirty="0" smtClean="0"/>
              <a:t>)</a:t>
            </a:r>
            <a:endParaRPr lang="ru-RU" sz="6000" dirty="0" smtClean="0"/>
          </a:p>
          <a:p>
            <a:pPr marL="0" indent="0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9530993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tt-RU" altLang="ru-RU" sz="2800" b="1" i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ctr"/>
            <a:endParaRPr lang="tt-RU" altLang="ru-RU" sz="2800" b="1" i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just">
              <a:buFontTx/>
              <a:buChar char="•"/>
            </a:pPr>
            <a:r>
              <a:rPr lang="tt-RU" alt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54 нче биттәге 73 нче күнегүне     эшләргә(Тихонов,Ризванова,Вәлиәхмәтова).</a:t>
            </a:r>
            <a:endParaRPr lang="ru-RU" altLang="ru-RU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tt-RU" alt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Рафаил Газизов әсәрләреннән 5 иярчен урын җөмлә табып язарга. (Рәхимҗанов,Ибраһимова,Захаров).</a:t>
            </a:r>
          </a:p>
          <a:p>
            <a:pPr algn="just">
              <a:buFontTx/>
              <a:buChar char="•"/>
            </a:pPr>
            <a:r>
              <a:rPr lang="tt-RU" alt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“Иярчен урын җөмлә”темасына кечкенә плакат ясарга(Нотфуллин,Хәнәфиева).</a:t>
            </a:r>
            <a:endParaRPr lang="tt-RU" alt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altLang="ru-RU" b="1" i="1" dirty="0" smtClean="0">
                <a:solidFill>
                  <a:srgbClr val="7030A0"/>
                </a:solidFill>
                <a:latin typeface="Monotype Corsiva" pitchFamily="66" charset="0"/>
              </a:rPr>
              <a:t> Өй эше:  </a:t>
            </a:r>
            <a:endParaRPr lang="ru-RU" dirty="0"/>
          </a:p>
        </p:txBody>
      </p:sp>
      <p:pic>
        <p:nvPicPr>
          <p:cNvPr id="4" name="Picture 4" descr="дом за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620713"/>
            <a:ext cx="2952577" cy="251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txBody>
          <a:bodyPr>
            <a:normAutofit/>
          </a:bodyPr>
          <a:lstStyle/>
          <a:p>
            <a:pPr lvl="2"/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Баш җөмләдәге мөнәсәбәтле сүз кайсы кисәк булып килсә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 аның ярдәмендә бәйләнгән иярчен җөмлә шул ук кисәккә туры килә торган иярчен җөмлә була.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4252223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Иярчен ия җөмлә баш    җөмләнең иясе урынында килә һәм кем? нәрсә? сорауларына җавап була </a:t>
            </a:r>
          </a:p>
          <a:p>
            <a:pPr marL="0" indent="0">
              <a:buNone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Мәсәлән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 Кем намус  белән хезмәт итә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 шул зур хөрмәткә ия бул</a:t>
            </a:r>
            <a:r>
              <a:rPr lang="tt-RU" sz="4000" dirty="0" smtClean="0"/>
              <a:t>а.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4095048699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Иярчен хәбәр җөмлә  баш җөмләнең хәбәре урынында килә һәм нинди? нәрсә? нәрсәдән? кемгә? күпме? кебек сорауларга җавап бирә.</a:t>
            </a:r>
          </a:p>
          <a:p>
            <a:pPr marL="0" indent="0">
              <a:buNone/>
            </a:pP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Мәсәлән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 Ул йомыш шул:без сине Кырымга җибәрмәкче булаб</a:t>
            </a:r>
            <a:r>
              <a:rPr lang="tt-RU" sz="3600" dirty="0" smtClean="0"/>
              <a:t>ыз.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354930608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Иярчен тәмамлык җәмлә баш җөмләнең тәмамлыгы урынында килә һәм кемне? нәрсәне? кемгә? нәрсәгә? кемнән? нәрсәдән? кемдә? нәрсәдә? кебек сорауларга җавап бирә.</a:t>
            </a:r>
          </a:p>
          <a:p>
            <a:pPr marL="0" indent="0">
              <a:buNone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Мәсәлән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 Үзегез күрәсез: бер тамчы яңгыр яуганы юк.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4643460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Иярчен аергыч җөмлә баш җәмләнең аергычы урынында килә һәм нинди? кайсы? кемнең? дигән сорауларга җавап бирә.</a:t>
            </a:r>
          </a:p>
          <a:p>
            <a:pPr marL="0" indent="0">
              <a:buNone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Мәсәлән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 Җире аз кешеләр батраклыкка яллана иделәр.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2475075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Иярчен вакыт җөмлә баш җөмләдәге эш яки хәлнең вакытын белдерә һәм кайчан? кайчаннан бирле? кайчанга чаклы? дигән сорауларга җавап бирә.</a:t>
            </a:r>
          </a:p>
          <a:p>
            <a:pPr marL="0" indent="0">
              <a:buNone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Мәсәлән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 Алар тиз генә юлдан чыктылар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 ул да түгел күк атлы кеше узып та китте.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3769675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t-RU" sz="4000" dirty="0" smtClean="0"/>
          </a:p>
          <a:p>
            <a:pPr marL="0" indent="0">
              <a:buNone/>
            </a:pPr>
            <a:endParaRPr lang="tt-RU" sz="4000" dirty="0" smtClean="0"/>
          </a:p>
          <a:p>
            <a:pPr marL="0" indent="0">
              <a:buNone/>
            </a:pPr>
            <a:endParaRPr lang="tt-RU" sz="4000" dirty="0" smtClean="0"/>
          </a:p>
          <a:p>
            <a:pPr marL="0" indent="0">
              <a:buNone/>
            </a:pPr>
            <a:endParaRPr lang="tt-RU" sz="4000" dirty="0" smtClean="0"/>
          </a:p>
          <a:p>
            <a:pPr marL="0" indent="0">
              <a:buNone/>
            </a:pPr>
            <a:endParaRPr lang="tt-RU" sz="4000" dirty="0" smtClean="0"/>
          </a:p>
          <a:p>
            <a:pPr marL="0" indent="0">
              <a:buNone/>
            </a:pPr>
            <a:endParaRPr lang="tt-RU" sz="4000" dirty="0" smtClean="0"/>
          </a:p>
          <a:p>
            <a:pPr marL="0" indent="0">
              <a:buNone/>
            </a:pPr>
            <a:r>
              <a:rPr lang="tt-RU" sz="4000" dirty="0" smtClean="0"/>
              <a:t>                                     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836712"/>
            <a:ext cx="799288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6000" b="1" dirty="0" smtClean="0"/>
              <a:t>  </a:t>
            </a:r>
            <a:r>
              <a:rPr lang="tt-RU" sz="6000" b="1" dirty="0" smtClean="0">
                <a:solidFill>
                  <a:schemeClr val="tx2"/>
                </a:solidFill>
              </a:rPr>
              <a:t>КУИЗ-КУИЗ-ТРЕЙД</a:t>
            </a:r>
          </a:p>
          <a:p>
            <a:r>
              <a:rPr lang="tt-RU" sz="6000" b="1" dirty="0" smtClean="0">
                <a:solidFill>
                  <a:schemeClr val="tx2"/>
                </a:solidFill>
              </a:rPr>
              <a:t>      (опроси-опроси-</a:t>
            </a:r>
          </a:p>
          <a:p>
            <a:r>
              <a:rPr lang="tt-RU" sz="6000" b="1" dirty="0" smtClean="0">
                <a:solidFill>
                  <a:schemeClr val="tx2"/>
                </a:solidFill>
              </a:rPr>
              <a:t>           обменяйся)</a:t>
            </a:r>
          </a:p>
          <a:p>
            <a:r>
              <a:rPr lang="tt-RU" sz="6000" b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tt-RU" sz="3200" b="1" dirty="0" smtClean="0">
                <a:solidFill>
                  <a:schemeClr val="tx2"/>
                </a:solidFill>
              </a:rPr>
              <a:t>Актуал</a:t>
            </a:r>
            <a:r>
              <a:rPr lang="ru-RU" sz="3200" b="1" dirty="0" err="1" smtClean="0">
                <a:solidFill>
                  <a:schemeClr val="tx2"/>
                </a:solidFill>
              </a:rPr>
              <a:t>ь</a:t>
            </a:r>
            <a:r>
              <a:rPr lang="tt-RU" sz="3200" b="1" dirty="0" smtClean="0">
                <a:solidFill>
                  <a:schemeClr val="tx2"/>
                </a:solidFill>
              </a:rPr>
              <a:t>ләштерү.Карточкалар белән эш.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5022029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688</TotalTime>
  <Words>425</Words>
  <Application>Microsoft Office PowerPoint</Application>
  <PresentationFormat>Экран (4:3)</PresentationFormat>
  <Paragraphs>100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Волна</vt:lpstr>
      <vt:lpstr>Уникенче декабрь.</vt:lpstr>
      <vt:lpstr>Иярчен  җөмләләрнең мәгънә ягыннан төрләре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Яңа тема өйрәнү.</vt:lpstr>
      <vt:lpstr>Дәреслек белән эш </vt:lpstr>
      <vt:lpstr>Сүз күп җирдә эш аз була.                              (Япон мәкале) </vt:lpstr>
      <vt:lpstr>Слайд 14</vt:lpstr>
      <vt:lpstr>Чәчәк бар җирдә бал була.                                                  (Чуваш мәкале)</vt:lpstr>
      <vt:lpstr>Күз җитмәгән җиргә сүз җитәр.                                           (Татар мәкале)</vt:lpstr>
      <vt:lpstr>Слайд 17</vt:lpstr>
      <vt:lpstr>Слайд 18</vt:lpstr>
      <vt:lpstr>Слайд 19</vt:lpstr>
      <vt:lpstr>Слайд 20</vt:lpstr>
      <vt:lpstr>Слайд 21</vt:lpstr>
      <vt:lpstr> Өй эше: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Иярченле  җөмләләрнең мәгьнә ягыннан төрләре</dc:title>
  <dc:creator>User</dc:creator>
  <cp:lastModifiedBy>Зайтуна</cp:lastModifiedBy>
  <cp:revision>47</cp:revision>
  <dcterms:created xsi:type="dcterms:W3CDTF">2011-11-30T08:07:01Z</dcterms:created>
  <dcterms:modified xsi:type="dcterms:W3CDTF">2013-12-12T06:34:35Z</dcterms:modified>
</cp:coreProperties>
</file>