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69" r:id="rId2"/>
    <p:sldId id="275" r:id="rId3"/>
    <p:sldId id="274" r:id="rId4"/>
    <p:sldId id="273" r:id="rId5"/>
    <p:sldId id="276" r:id="rId6"/>
    <p:sldId id="278" r:id="rId7"/>
    <p:sldId id="272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0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4504"/>
    <a:srgbClr val="1401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C7F1D-D02E-495B-B282-995C2A6EAE7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19A9F-B6A6-423E-B3B7-6EB05D93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66AA5-CBE0-4FF7-98D2-E8C22BE5ED5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1024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97CD692-B1B9-4885-982F-029DCCCCCA68}" type="slidenum">
              <a:rPr lang="en-US" altLang="ru-RU" sz="1200">
                <a:latin typeface="Calibri" pitchFamily="34" charset="0"/>
              </a:rPr>
              <a:pPr algn="r" eaLnBrk="1" hangingPunct="1"/>
              <a:t>6</a:t>
            </a:fld>
            <a:endParaRPr lang="en-US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750-91E8-4ED3-B79E-A4329F1E0ABE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4646D7-E364-4AC1-BB7D-7C9E375C76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750-91E8-4ED3-B79E-A4329F1E0ABE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6D7-E364-4AC1-BB7D-7C9E375C7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750-91E8-4ED3-B79E-A4329F1E0ABE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6D7-E364-4AC1-BB7D-7C9E375C7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4B7750-91E8-4ED3-B79E-A4329F1E0ABE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4646D7-E364-4AC1-BB7D-7C9E375C76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750-91E8-4ED3-B79E-A4329F1E0ABE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6D7-E364-4AC1-BB7D-7C9E375C76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750-91E8-4ED3-B79E-A4329F1E0ABE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6D7-E364-4AC1-BB7D-7C9E375C76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6D7-E364-4AC1-BB7D-7C9E375C76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750-91E8-4ED3-B79E-A4329F1E0ABE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750-91E8-4ED3-B79E-A4329F1E0ABE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6D7-E364-4AC1-BB7D-7C9E375C76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750-91E8-4ED3-B79E-A4329F1E0ABE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6D7-E364-4AC1-BB7D-7C9E375C7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4B7750-91E8-4ED3-B79E-A4329F1E0ABE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4646D7-E364-4AC1-BB7D-7C9E375C76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750-91E8-4ED3-B79E-A4329F1E0ABE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4646D7-E364-4AC1-BB7D-7C9E375C76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4B7750-91E8-4ED3-B79E-A4329F1E0ABE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4646D7-E364-4AC1-BB7D-7C9E375C76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373216"/>
            <a:ext cx="8686800" cy="172819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Даминдарова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Гульназира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Рифовна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учитель английского языка МБОУ Башкирский лицей №1 г. Учалы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Номинация «Молодой педагог»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492896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780928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772816"/>
            <a:ext cx="8229600" cy="27363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Презентация</a:t>
            </a:r>
            <a:r>
              <a:rPr kumimoji="0" lang="ru-RU" sz="4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на тему: </a:t>
            </a:r>
            <a:br>
              <a:rPr kumimoji="0" lang="ru-RU" sz="4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«Проектирование урока английского языка в условиях ФГОС»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Организационный   момент</a:t>
            </a:r>
          </a:p>
          <a:p>
            <a:r>
              <a:rPr lang="ru-RU" altLang="ru-RU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altLang="ru-RU" sz="2800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altLang="ru-RU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Мотивация учащихся</a:t>
            </a:r>
          </a:p>
          <a:p>
            <a:r>
              <a:rPr lang="ru-RU" altLang="ru-RU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Актуализация опорных знаний</a:t>
            </a:r>
          </a:p>
          <a:p>
            <a:r>
              <a:rPr lang="ru-RU" altLang="ru-RU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 с самопроверкой</a:t>
            </a:r>
          </a:p>
          <a:p>
            <a:r>
              <a:rPr lang="ru-RU" altLang="ru-RU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Включение нового знания в систему знаний. Повторение </a:t>
            </a:r>
          </a:p>
          <a:p>
            <a:r>
              <a:rPr lang="ru-RU" altLang="ru-RU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Рефлексия. </a:t>
            </a:r>
          </a:p>
          <a:p>
            <a:r>
              <a:rPr lang="ru-RU" altLang="ru-RU" sz="2800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САМОценка</a:t>
            </a:r>
            <a:r>
              <a:rPr lang="ru-RU" altLang="ru-RU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результатов</a:t>
            </a:r>
          </a:p>
          <a:p>
            <a:r>
              <a:rPr lang="ru-RU" altLang="ru-RU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 урока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Структура урока английского языка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81128"/>
            <a:ext cx="2232248" cy="20190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72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взаимосвязанные, но различные виды деятельности;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поставленной цели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тренировочных упражнений;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речевая практика;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тестом и др.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часть урока английского языка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cd1f9_2f21799b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57704">
            <a:off x="5690841" y="4308799"/>
            <a:ext cx="2627056" cy="18247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800" b="1" dirty="0" smtClean="0"/>
              <a:t>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отработка наиболее сложных звуков иностранного языка изолированно и в словах, словосочетаниях, предложениях, рифмовках, считалках и др.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509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Фонетическая зарядка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_1.jpg"/>
          <p:cNvPicPr>
            <a:picLocks noChangeAspect="1"/>
          </p:cNvPicPr>
          <p:nvPr/>
        </p:nvPicPr>
        <p:blipFill>
          <a:blip r:embed="rId2" cstate="print"/>
          <a:srcRect t="56067" r="57402"/>
          <a:stretch>
            <a:fillRect/>
          </a:stretch>
        </p:blipFill>
        <p:spPr>
          <a:xfrm>
            <a:off x="6228184" y="4221088"/>
            <a:ext cx="2297832" cy="17773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усвоенного материала в различных ситуациях общения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348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Речевая практика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udryiy-fili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861048"/>
            <a:ext cx="3532638" cy="22027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актуализация имеющихся и приобретение новых знаний, навыков и умений и их творческое применение в новых условиях.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перенести акцент с различного вида упражнений на активную мыслительную деятельность учащихся в ходе совместной творческой работы.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учащихся на уроках английского языка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764704"/>
            <a:ext cx="8157592" cy="58326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Придание результатам образования социально- и личностно- значимого характера;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Более гибкое и прочное усвоение знаний учащимися, возможность их самостоятельного движения в изучаемой области;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Возможность дифференцированного обучения с сохранением единой структуры теоретических знаний;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Существенное повышение мотивации и интереса к учению;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условий для общекультурного и личностного развития на основе формирования универсальных учебных действий, обеспечивающих не только успешное усвоение знаний, умений и навыков, но и формирование картины мира и компетентностей в любой предметной области познания</a:t>
            </a:r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1453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75656" y="1484784"/>
            <a:ext cx="5544616" cy="390876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«Умение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человека осознавать то, что он делает, аргументировать и обосновывать свою деятельность и осознавать своё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состояние».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Пахольченко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Г.В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.]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/>
          </a:p>
        </p:txBody>
      </p:sp>
      <p:pic>
        <p:nvPicPr>
          <p:cNvPr id="5" name="Рисунок 4" descr="glob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237658"/>
            <a:ext cx="2498259" cy="3188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отдельных учащихся и группы в целом вербальная и оценка в баллах</a:t>
            </a:r>
          </a:p>
          <a:p>
            <a:pPr>
              <a:lnSpc>
                <a:spcPct val="150000"/>
              </a:lnSpc>
            </a:pP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должно: быть конкретным; подытоживать то, что сделано на данном уроке; служить «стартовой площадкой» для последующего урока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Заключение урока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cd1e3_e6714947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404269"/>
            <a:ext cx="2598505" cy="19374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107950" y="3789363"/>
            <a:ext cx="3429000" cy="1443156"/>
            <a:chOff x="214313" y="928688"/>
            <a:chExt cx="3429000" cy="1143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14313" y="928688"/>
              <a:ext cx="3429000" cy="1143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196" name="Прямоугольник 4"/>
            <p:cNvSpPr>
              <a:spLocks noChangeArrowheads="1"/>
            </p:cNvSpPr>
            <p:nvPr/>
          </p:nvSpPr>
          <p:spPr bwMode="auto">
            <a:xfrm>
              <a:off x="258763" y="1186439"/>
              <a:ext cx="3330575" cy="73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800" dirty="0" smtClean="0">
                  <a:solidFill>
                    <a:schemeClr val="bg1"/>
                  </a:solidFill>
                </a:rPr>
                <a:t>Способный осуществлять учебно-исследовательскую деятельность</a:t>
              </a:r>
              <a:endParaRPr lang="ru-RU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146050" y="944562"/>
            <a:ext cx="3429001" cy="1143001"/>
            <a:chOff x="214313" y="2286000"/>
            <a:chExt cx="3429000" cy="1143000"/>
          </a:xfrm>
          <a:solidFill>
            <a:srgbClr val="C00000"/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4313" y="2286000"/>
              <a:ext cx="3429000" cy="114300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38" name="Прямоугольник 5"/>
            <p:cNvSpPr>
              <a:spLocks noChangeArrowheads="1"/>
            </p:cNvSpPr>
            <p:nvPr/>
          </p:nvSpPr>
          <p:spPr bwMode="auto">
            <a:xfrm>
              <a:off x="319783" y="2322166"/>
              <a:ext cx="3286125" cy="923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800" dirty="0" smtClean="0">
                  <a:solidFill>
                    <a:schemeClr val="bg1"/>
                  </a:solidFill>
                </a:rPr>
                <a:t>Целенаправленно познающий мир, осознающий ценность образования</a:t>
              </a:r>
              <a:endParaRPr lang="ru-RU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107950" y="2349500"/>
            <a:ext cx="3429000" cy="1143000"/>
            <a:chOff x="214313" y="3643313"/>
            <a:chExt cx="3429000" cy="1143000"/>
          </a:xfrm>
          <a:solidFill>
            <a:srgbClr val="FFC000"/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14313" y="3643313"/>
              <a:ext cx="3429000" cy="114300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00" name="Прямоугольник 6"/>
            <p:cNvSpPr>
              <a:spLocks noChangeArrowheads="1"/>
            </p:cNvSpPr>
            <p:nvPr/>
          </p:nvSpPr>
          <p:spPr bwMode="auto">
            <a:xfrm>
              <a:off x="258763" y="3808413"/>
              <a:ext cx="2811462" cy="923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800" dirty="0"/>
                <a:t>любящий свой край и свою </a:t>
              </a:r>
              <a:r>
                <a:rPr lang="ru-RU" sz="1800" dirty="0" smtClean="0"/>
                <a:t>Родину, уважающий свой народ</a:t>
              </a:r>
              <a:endParaRPr lang="ru-RU" sz="1800" dirty="0"/>
            </a:p>
          </p:txBody>
        </p:sp>
      </p:grp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0" y="5486400"/>
            <a:ext cx="3429000" cy="1143000"/>
            <a:chOff x="-200025" y="5557837"/>
            <a:chExt cx="3429000" cy="1143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200025" y="5557837"/>
              <a:ext cx="3429000" cy="1143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03" name="Прямоугольник 7"/>
            <p:cNvSpPr>
              <a:spLocks noChangeArrowheads="1"/>
            </p:cNvSpPr>
            <p:nvPr/>
          </p:nvSpPr>
          <p:spPr bwMode="auto">
            <a:xfrm>
              <a:off x="-200025" y="5634037"/>
              <a:ext cx="3000375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уважающий и принимающий ценности семьи и общества</a:t>
              </a:r>
            </a:p>
          </p:txBody>
        </p: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5435600" y="908050"/>
            <a:ext cx="3429000" cy="1143000"/>
            <a:chOff x="5429250" y="928688"/>
            <a:chExt cx="3429000" cy="1143000"/>
          </a:xfrm>
          <a:solidFill>
            <a:srgbClr val="00B050"/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429250" y="928688"/>
              <a:ext cx="3429000" cy="114300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06" name="Прямоугольник 9"/>
            <p:cNvSpPr>
              <a:spLocks noChangeArrowheads="1"/>
            </p:cNvSpPr>
            <p:nvPr/>
          </p:nvSpPr>
          <p:spPr bwMode="auto">
            <a:xfrm>
              <a:off x="5480050" y="935038"/>
              <a:ext cx="3225800" cy="923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800" dirty="0">
                  <a:solidFill>
                    <a:schemeClr val="bg1"/>
                  </a:solidFill>
                </a:rPr>
                <a:t>готовый самостоятельно действовать и отвечать за свои поступки</a:t>
              </a:r>
            </a:p>
          </p:txBody>
        </p:sp>
      </p:grp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5435600" y="2276474"/>
            <a:ext cx="3456880" cy="1224533"/>
            <a:chOff x="5429250" y="2279649"/>
            <a:chExt cx="3456880" cy="122453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429250" y="2286000"/>
              <a:ext cx="3429000" cy="11430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09" name="Прямоугольник 10"/>
            <p:cNvSpPr>
              <a:spLocks noChangeArrowheads="1"/>
            </p:cNvSpPr>
            <p:nvPr/>
          </p:nvSpPr>
          <p:spPr bwMode="auto">
            <a:xfrm>
              <a:off x="5429250" y="2279649"/>
              <a:ext cx="3456880" cy="1224533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800" dirty="0" smtClean="0">
                  <a:solidFill>
                    <a:schemeClr val="bg1"/>
                  </a:solidFill>
                </a:rPr>
                <a:t>мотивированный на образование и самообразование в течение всей своей жизни</a:t>
              </a:r>
              <a:endParaRPr lang="ru-RU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22"/>
          <p:cNvGrpSpPr>
            <a:grpSpLocks/>
          </p:cNvGrpSpPr>
          <p:nvPr/>
        </p:nvGrpSpPr>
        <p:grpSpPr bwMode="auto">
          <a:xfrm>
            <a:off x="5410200" y="5410200"/>
            <a:ext cx="3429000" cy="1143000"/>
            <a:chOff x="5429250" y="3643313"/>
            <a:chExt cx="3429000" cy="1143000"/>
          </a:xfrm>
          <a:solidFill>
            <a:srgbClr val="7030A0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429250" y="3643313"/>
              <a:ext cx="3429000" cy="114300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12" name="Прямоугольник 11"/>
            <p:cNvSpPr>
              <a:spLocks noChangeArrowheads="1"/>
            </p:cNvSpPr>
            <p:nvPr/>
          </p:nvSpPr>
          <p:spPr bwMode="auto">
            <a:xfrm>
              <a:off x="5643563" y="3714751"/>
              <a:ext cx="3000375" cy="707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Осознанный выбор профессии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82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692696"/>
            <a:ext cx="8643937" cy="50006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Портрет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выпускника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ru-RU" sz="2900" b="1" dirty="0"/>
              <a:t/>
            </a:r>
            <a:br>
              <a:rPr lang="ru-RU" sz="2900" b="1" dirty="0"/>
            </a:br>
            <a:endParaRPr lang="ru-RU" sz="2900" dirty="0"/>
          </a:p>
        </p:txBody>
      </p:sp>
      <p:pic>
        <p:nvPicPr>
          <p:cNvPr id="25" name="Рисунок 24" descr="cute-boy-glasses.jpg"/>
          <p:cNvPicPr>
            <a:picLocks noChangeAspect="1"/>
          </p:cNvPicPr>
          <p:nvPr/>
        </p:nvPicPr>
        <p:blipFill>
          <a:blip r:embed="rId2" cstate="print"/>
          <a:srcRect l="16176" t="1961" r="13235"/>
          <a:stretch>
            <a:fillRect/>
          </a:stretch>
        </p:blipFill>
        <p:spPr>
          <a:xfrm>
            <a:off x="3505200" y="2362200"/>
            <a:ext cx="1905000" cy="3090334"/>
          </a:xfrm>
          <a:prstGeom prst="rect">
            <a:avLst/>
          </a:prstGeom>
        </p:spPr>
      </p:pic>
      <p:sp>
        <p:nvSpPr>
          <p:cNvPr id="28" name="Прямоугольник 10"/>
          <p:cNvSpPr>
            <a:spLocks noChangeArrowheads="1"/>
          </p:cNvSpPr>
          <p:nvPr/>
        </p:nvSpPr>
        <p:spPr bwMode="auto">
          <a:xfrm>
            <a:off x="5410200" y="3810000"/>
            <a:ext cx="3429000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Уважающий культуру изучаемого языка и толерантный к другим народам и национальностям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658"/>
            <a:ext cx="7824868" cy="586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Иностранный язык перестал быть самоцелью, а рассматривается как способ познания окружающего мира и способ саморазвития.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Мангутова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Ольга Николаевна, зав. кафедрой ЦДО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Эйдос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lob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221088"/>
            <a:ext cx="1750765" cy="22343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4752528"/>
          </a:xfrm>
        </p:spPr>
        <p:txBody>
          <a:bodyPr/>
          <a:lstStyle/>
          <a:p>
            <a:r>
              <a:rPr lang="ru-RU" sz="3200" b="1" dirty="0" err="1" smtClean="0">
                <a:latin typeface="Times New Roman" pitchFamily="18" charset="0"/>
              </a:rPr>
              <a:t>Целеполагание</a:t>
            </a:r>
            <a:endParaRPr lang="ru-RU" sz="3200" b="1" dirty="0" smtClean="0">
              <a:latin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</a:rPr>
              <a:t>Планирование</a:t>
            </a:r>
          </a:p>
          <a:p>
            <a:r>
              <a:rPr lang="ru-RU" sz="3200" b="1" dirty="0" smtClean="0">
                <a:latin typeface="Times New Roman" pitchFamily="18" charset="0"/>
              </a:rPr>
              <a:t>Моделирование</a:t>
            </a:r>
          </a:p>
          <a:p>
            <a:r>
              <a:rPr lang="ru-RU" sz="3200" b="1" dirty="0" smtClean="0">
                <a:latin typeface="Times New Roman" pitchFamily="18" charset="0"/>
              </a:rPr>
              <a:t>Вступление в коммуникацию</a:t>
            </a:r>
          </a:p>
          <a:p>
            <a:r>
              <a:rPr lang="ru-RU" sz="3200" b="1" dirty="0" smtClean="0">
                <a:latin typeface="Times New Roman" pitchFamily="18" charset="0"/>
              </a:rPr>
              <a:t>Инициатива</a:t>
            </a:r>
          </a:p>
          <a:p>
            <a:r>
              <a:rPr lang="ru-RU" sz="3200" b="1" dirty="0" smtClean="0">
                <a:latin typeface="Times New Roman" pitchFamily="18" charset="0"/>
              </a:rPr>
              <a:t>Рефлексия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400" b="1" dirty="0" err="1" smtClean="0">
                <a:solidFill>
                  <a:srgbClr val="00B050"/>
                </a:solidFill>
                <a:latin typeface="Arial" charset="0"/>
              </a:rPr>
              <a:t>Деятельностный</a:t>
            </a:r>
            <a:r>
              <a:rPr lang="ru-RU" sz="4400" b="1" dirty="0" smtClean="0">
                <a:solidFill>
                  <a:srgbClr val="00B050"/>
                </a:solidFill>
                <a:latin typeface="Arial" charset="0"/>
              </a:rPr>
              <a:t> подход на уроках иностранного языка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5" descr="BD0720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89040"/>
            <a:ext cx="3142079" cy="260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79526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Основополагающие принципы  при подготовке урока иностранного языка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924944"/>
            <a:ext cx="8229600" cy="45720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B0F0"/>
                </a:solidFill>
              </a:rPr>
              <a:t>Урок – часть всей системы обучения языку;</a:t>
            </a:r>
          </a:p>
          <a:p>
            <a:r>
              <a:rPr lang="ru-RU" sz="3200" b="1" i="1" dirty="0" smtClean="0">
                <a:solidFill>
                  <a:srgbClr val="00B0F0"/>
                </a:solidFill>
              </a:rPr>
              <a:t> Постановка цели урока – начальный этап проектирования урока.</a:t>
            </a:r>
          </a:p>
          <a:p>
            <a:endParaRPr lang="ru-RU" dirty="0"/>
          </a:p>
        </p:txBody>
      </p:sp>
      <p:pic>
        <p:nvPicPr>
          <p:cNvPr id="7" name="Рисунок 6" descr="0_cd1e2_62c3e99a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437112"/>
            <a:ext cx="1578448" cy="21774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565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Организационный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– организация класса в течение всего урока, готовность учащихся к уроку, порядок и дисциплина.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Целевой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– постановка целей учения учащимися, как на весь урок, так и на отдельные его этапы.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Мотивационный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– определение значимости изучаемого материала как в данной теме, так и во всем курсе.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Коммуникативный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– уровень общения учителя с классом.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Содержательный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– подбор материала для изучения, закрепления, повторения, самостоятельной работы и т.п.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Технологический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– выбор форм, методов и приемов обучения, оптимальных для данного типа урока, для данной темы, для данного класса и т.п.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Контрольно-оценочный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– использование оценки деятельности ученика на уроке для стимулирования его активности и развития познавательного интереса.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8.</a:t>
            </a:r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Аналитический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– подведение итогов урока, анализ деятельности учащихся на уроке, анализ результатов собственной деятельности по организации урока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Основные компоненты современного урока английского языка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3"/>
          <p:cNvSpPr txBox="1">
            <a:spLocks noGrp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89392B0-EADE-4A80-8652-714A1513AD63}" type="slidenum">
              <a:rPr lang="ru-RU" altLang="ru-RU" sz="1200">
                <a:solidFill>
                  <a:srgbClr val="4471A6"/>
                </a:solidFill>
                <a:latin typeface="Bookman Old Style" pitchFamily="18" charset="0"/>
              </a:rPr>
              <a:pPr algn="r" eaLnBrk="1" hangingPunct="1"/>
              <a:t>6</a:t>
            </a:fld>
            <a:endParaRPr lang="ru-RU" altLang="ru-RU" sz="1200">
              <a:solidFill>
                <a:srgbClr val="4471A6"/>
              </a:solidFill>
              <a:latin typeface="Bookman Old Style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79388" y="1341438"/>
            <a:ext cx="2663825" cy="68421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ЛИЧНОСТНЫЕ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3205163" y="1341438"/>
            <a:ext cx="2519362" cy="68421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194425" y="1341438"/>
            <a:ext cx="2698750" cy="68421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ПРЕДМЕТНЫЕ</a:t>
            </a:r>
          </a:p>
        </p:txBody>
      </p:sp>
      <p:sp>
        <p:nvSpPr>
          <p:cNvPr id="2055" name="AutoShape 8"/>
          <p:cNvSpPr>
            <a:spLocks noChangeArrowheads="1"/>
          </p:cNvSpPr>
          <p:nvPr/>
        </p:nvSpPr>
        <p:spPr bwMode="auto">
          <a:xfrm>
            <a:off x="179388" y="2276475"/>
            <a:ext cx="2663825" cy="1081088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b="1" u="sng" dirty="0"/>
              <a:t>Самоопределение:</a:t>
            </a:r>
          </a:p>
          <a:p>
            <a:pPr algn="ctr"/>
            <a:r>
              <a:rPr lang="ru-RU" altLang="ru-RU" sz="1200" b="1" dirty="0"/>
              <a:t>внутренняя позиция школьника;</a:t>
            </a:r>
          </a:p>
          <a:p>
            <a:pPr algn="ctr"/>
            <a:r>
              <a:rPr lang="ru-RU" altLang="ru-RU" sz="1200" b="1" dirty="0"/>
              <a:t>Самоидентификация;</a:t>
            </a:r>
          </a:p>
          <a:p>
            <a:pPr algn="ctr"/>
            <a:r>
              <a:rPr lang="ru-RU" altLang="ru-RU" sz="1200" b="1" dirty="0"/>
              <a:t>самоуважение и самооценка</a:t>
            </a:r>
          </a:p>
        </p:txBody>
      </p:sp>
      <p:sp>
        <p:nvSpPr>
          <p:cNvPr id="2056" name="AutoShape 9"/>
          <p:cNvSpPr>
            <a:spLocks noChangeArrowheads="1"/>
          </p:cNvSpPr>
          <p:nvPr/>
        </p:nvSpPr>
        <p:spPr bwMode="auto">
          <a:xfrm>
            <a:off x="179388" y="3573463"/>
            <a:ext cx="2663825" cy="100965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b="1" u="sng"/>
              <a:t>Смыслообразование:</a:t>
            </a:r>
          </a:p>
          <a:p>
            <a:pPr algn="ctr"/>
            <a:r>
              <a:rPr lang="ru-RU" altLang="ru-RU" sz="1200" b="1"/>
              <a:t>мотивация (учебная, </a:t>
            </a:r>
          </a:p>
          <a:p>
            <a:pPr algn="ctr"/>
            <a:r>
              <a:rPr lang="ru-RU" altLang="ru-RU" sz="1200" b="1"/>
              <a:t>социальная); границы </a:t>
            </a:r>
          </a:p>
          <a:p>
            <a:pPr algn="ctr"/>
            <a:r>
              <a:rPr lang="ru-RU" altLang="ru-RU" sz="1200" b="1"/>
              <a:t>собственного</a:t>
            </a:r>
          </a:p>
          <a:p>
            <a:pPr algn="ctr"/>
            <a:r>
              <a:rPr lang="ru-RU" altLang="ru-RU" sz="1200" b="1"/>
              <a:t>знания и «незнания»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179388" y="4797425"/>
            <a:ext cx="2663825" cy="187166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 u="sng"/>
              <a:t>Ценностная и </a:t>
            </a:r>
          </a:p>
          <a:p>
            <a:pPr algn="ctr">
              <a:defRPr/>
            </a:pPr>
            <a:r>
              <a:rPr lang="ru-RU" b="1" u="sng"/>
              <a:t>морально-этическая</a:t>
            </a:r>
          </a:p>
          <a:p>
            <a:pPr algn="ctr">
              <a:defRPr/>
            </a:pPr>
            <a:r>
              <a:rPr lang="ru-RU" b="1" u="sng"/>
              <a:t>ориентация:</a:t>
            </a:r>
          </a:p>
          <a:p>
            <a:pPr algn="ctr">
              <a:defRPr/>
            </a:pPr>
            <a:r>
              <a:rPr lang="ru-RU" sz="1200" b="1"/>
              <a:t>ориентация на выполнение</a:t>
            </a:r>
          </a:p>
          <a:p>
            <a:pPr algn="ctr">
              <a:defRPr/>
            </a:pPr>
            <a:r>
              <a:rPr lang="ru-RU" sz="1200" b="1"/>
              <a:t>морально-нравственных норм;</a:t>
            </a:r>
          </a:p>
          <a:p>
            <a:pPr algn="ctr">
              <a:defRPr/>
            </a:pPr>
            <a:r>
              <a:rPr lang="ru-RU" sz="1200" b="1"/>
              <a:t>способность к решению моральных</a:t>
            </a:r>
          </a:p>
          <a:p>
            <a:pPr algn="ctr">
              <a:defRPr/>
            </a:pPr>
            <a:r>
              <a:rPr lang="ru-RU" sz="1200" b="1"/>
              <a:t>проблем на основе децентрации;</a:t>
            </a:r>
          </a:p>
          <a:p>
            <a:pPr algn="ctr">
              <a:defRPr/>
            </a:pPr>
            <a:r>
              <a:rPr lang="ru-RU" sz="1200" b="1"/>
              <a:t>оценка своих поступков</a:t>
            </a:r>
            <a:r>
              <a:rPr lang="ru-RU" sz="1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058" name="AutoShape 11"/>
          <p:cNvSpPr>
            <a:spLocks noChangeArrowheads="1"/>
          </p:cNvSpPr>
          <p:nvPr/>
        </p:nvSpPr>
        <p:spPr bwMode="auto">
          <a:xfrm>
            <a:off x="3203575" y="2276475"/>
            <a:ext cx="2663825" cy="1296988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b="1" u="sng"/>
              <a:t>Регулятивные:</a:t>
            </a:r>
          </a:p>
          <a:p>
            <a:pPr algn="ctr"/>
            <a:r>
              <a:rPr lang="ru-RU" altLang="ru-RU" sz="1200" b="1"/>
              <a:t>управление своей </a:t>
            </a:r>
          </a:p>
          <a:p>
            <a:pPr algn="ctr"/>
            <a:r>
              <a:rPr lang="ru-RU" altLang="ru-RU" sz="1200" b="1"/>
              <a:t>деятельностью;</a:t>
            </a:r>
          </a:p>
          <a:p>
            <a:pPr algn="ctr"/>
            <a:r>
              <a:rPr lang="ru-RU" altLang="ru-RU" sz="1200" b="1"/>
              <a:t>контроль и коррекция;</a:t>
            </a:r>
          </a:p>
          <a:p>
            <a:pPr algn="ctr"/>
            <a:r>
              <a:rPr lang="ru-RU" altLang="ru-RU" sz="1200" b="1"/>
              <a:t>инициативность и </a:t>
            </a:r>
          </a:p>
          <a:p>
            <a:pPr algn="ctr"/>
            <a:r>
              <a:rPr lang="ru-RU" altLang="ru-RU" sz="1200" b="1"/>
              <a:t>самостоятельность</a:t>
            </a:r>
          </a:p>
        </p:txBody>
      </p:sp>
      <p:sp>
        <p:nvSpPr>
          <p:cNvPr id="2059" name="AutoShape 12"/>
          <p:cNvSpPr>
            <a:spLocks noChangeArrowheads="1"/>
          </p:cNvSpPr>
          <p:nvPr/>
        </p:nvSpPr>
        <p:spPr bwMode="auto">
          <a:xfrm>
            <a:off x="3203575" y="3716338"/>
            <a:ext cx="2663825" cy="8636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b="1" u="sng"/>
              <a:t>Коммуникативные:</a:t>
            </a:r>
          </a:p>
          <a:p>
            <a:pPr algn="ctr"/>
            <a:r>
              <a:rPr lang="ru-RU" altLang="ru-RU" sz="1200" b="1"/>
              <a:t>речевая деятельность;</a:t>
            </a:r>
          </a:p>
          <a:p>
            <a:pPr algn="ctr"/>
            <a:r>
              <a:rPr lang="ru-RU" altLang="ru-RU" sz="1200" b="1"/>
              <a:t>навыки сотрудничества</a:t>
            </a:r>
          </a:p>
        </p:txBody>
      </p:sp>
      <p:sp>
        <p:nvSpPr>
          <p:cNvPr id="2060" name="AutoShape 13"/>
          <p:cNvSpPr>
            <a:spLocks noChangeArrowheads="1"/>
          </p:cNvSpPr>
          <p:nvPr/>
        </p:nvSpPr>
        <p:spPr bwMode="auto">
          <a:xfrm>
            <a:off x="3130550" y="4724400"/>
            <a:ext cx="2809875" cy="21336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b="1" u="sng"/>
              <a:t>Познавательные:</a:t>
            </a:r>
          </a:p>
          <a:p>
            <a:pPr algn="ctr"/>
            <a:r>
              <a:rPr lang="ru-RU" altLang="ru-RU" sz="1200" b="1"/>
              <a:t>работа с информацией;</a:t>
            </a:r>
          </a:p>
          <a:p>
            <a:pPr algn="ctr"/>
            <a:r>
              <a:rPr lang="ru-RU" altLang="ru-RU" sz="1200" b="1"/>
              <a:t>работа с учебными моделями;</a:t>
            </a:r>
          </a:p>
          <a:p>
            <a:pPr algn="ctr"/>
            <a:r>
              <a:rPr lang="ru-RU" altLang="ru-RU" sz="1200" b="1"/>
              <a:t>использование знако-</a:t>
            </a:r>
          </a:p>
          <a:p>
            <a:pPr algn="ctr"/>
            <a:r>
              <a:rPr lang="ru-RU" altLang="ru-RU" sz="1200" b="1"/>
              <a:t>символических средств, </a:t>
            </a:r>
          </a:p>
          <a:p>
            <a:pPr algn="ctr"/>
            <a:r>
              <a:rPr lang="ru-RU" altLang="ru-RU" sz="1200" b="1"/>
              <a:t>общих схем решения;</a:t>
            </a:r>
          </a:p>
          <a:p>
            <a:pPr algn="ctr"/>
            <a:r>
              <a:rPr lang="ru-RU" altLang="ru-RU" sz="1200" b="1"/>
              <a:t>выполнение логических </a:t>
            </a:r>
          </a:p>
          <a:p>
            <a:pPr algn="ctr"/>
            <a:r>
              <a:rPr lang="ru-RU" altLang="ru-RU" sz="1200" b="1"/>
              <a:t>операций сравнения,  анализа, </a:t>
            </a:r>
          </a:p>
          <a:p>
            <a:pPr algn="ctr"/>
            <a:r>
              <a:rPr lang="ru-RU" altLang="ru-RU" sz="1200" b="1"/>
              <a:t>обобщения, классификации, </a:t>
            </a:r>
          </a:p>
          <a:p>
            <a:pPr algn="ctr"/>
            <a:r>
              <a:rPr lang="ru-RU" altLang="ru-RU" sz="1200" b="1"/>
              <a:t>Установления аналогий, </a:t>
            </a:r>
          </a:p>
          <a:p>
            <a:pPr algn="ctr"/>
            <a:r>
              <a:rPr lang="ru-RU" altLang="ru-RU" sz="1200" b="1"/>
              <a:t>подведения под понятие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6516688" y="2276475"/>
            <a:ext cx="2143125" cy="7858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/>
              <a:t>Основы системы</a:t>
            </a:r>
          </a:p>
          <a:p>
            <a:pPr algn="ctr"/>
            <a:r>
              <a:rPr lang="ru-RU" altLang="ru-RU"/>
              <a:t>научных знаний</a:t>
            </a:r>
          </a:p>
        </p:txBody>
      </p:sp>
      <p:sp>
        <p:nvSpPr>
          <p:cNvPr id="2062" name="AutoShape 16"/>
          <p:cNvSpPr>
            <a:spLocks noChangeArrowheads="1"/>
          </p:cNvSpPr>
          <p:nvPr/>
        </p:nvSpPr>
        <p:spPr bwMode="auto">
          <a:xfrm>
            <a:off x="6516688" y="3714750"/>
            <a:ext cx="2143125" cy="13700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ru-RU" altLang="ru-RU" sz="1400"/>
              <a:t>Опыт «предметной» </a:t>
            </a:r>
          </a:p>
          <a:p>
            <a:pPr algn="ctr" eaLnBrk="1" hangingPunct="1"/>
            <a:r>
              <a:rPr lang="ru-RU" altLang="ru-RU" sz="1400"/>
              <a:t>деятельности по </a:t>
            </a:r>
          </a:p>
          <a:p>
            <a:pPr algn="ctr" eaLnBrk="1" hangingPunct="1"/>
            <a:r>
              <a:rPr lang="ru-RU" altLang="ru-RU" sz="1400"/>
              <a:t>получению,</a:t>
            </a:r>
          </a:p>
          <a:p>
            <a:pPr algn="ctr" eaLnBrk="1" hangingPunct="1"/>
            <a:r>
              <a:rPr lang="ru-RU" altLang="ru-RU" sz="1400"/>
              <a:t>преобразованию</a:t>
            </a:r>
          </a:p>
          <a:p>
            <a:pPr algn="ctr" eaLnBrk="1" hangingPunct="1"/>
            <a:r>
              <a:rPr lang="ru-RU" altLang="ru-RU" sz="1400"/>
              <a:t>и применению</a:t>
            </a:r>
          </a:p>
          <a:p>
            <a:pPr algn="ctr" eaLnBrk="1" hangingPunct="1"/>
            <a:r>
              <a:rPr lang="ru-RU" altLang="ru-RU" sz="1400"/>
              <a:t>нового знания</a:t>
            </a:r>
          </a:p>
        </p:txBody>
      </p:sp>
      <p:sp>
        <p:nvSpPr>
          <p:cNvPr id="2063" name="Text Box 37"/>
          <p:cNvSpPr txBox="1">
            <a:spLocks noChangeArrowheads="1"/>
          </p:cNvSpPr>
          <p:nvPr/>
        </p:nvSpPr>
        <p:spPr bwMode="auto">
          <a:xfrm>
            <a:off x="6535738" y="5786438"/>
            <a:ext cx="2124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altLang="ru-RU" sz="1400"/>
              <a:t>Предметные и метапредметные действия с учебным материалом</a:t>
            </a:r>
            <a:r>
              <a:rPr lang="ru-RU" altLang="ru-RU" sz="1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6588125" y="5786438"/>
            <a:ext cx="2071688" cy="10715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5" name="AutoShape 27"/>
          <p:cNvSpPr>
            <a:spLocks noChangeArrowheads="1"/>
          </p:cNvSpPr>
          <p:nvPr/>
        </p:nvSpPr>
        <p:spPr bwMode="auto">
          <a:xfrm rot="5400000">
            <a:off x="7200107" y="3104356"/>
            <a:ext cx="647700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AutoShape 27"/>
          <p:cNvSpPr>
            <a:spLocks noChangeArrowheads="1"/>
          </p:cNvSpPr>
          <p:nvPr/>
        </p:nvSpPr>
        <p:spPr bwMode="auto">
          <a:xfrm rot="5400000">
            <a:off x="7273926" y="5119687"/>
            <a:ext cx="646112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188641"/>
            <a:ext cx="8676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140189"/>
                </a:solidFill>
              </a:rPr>
              <a:t>Требования к результатам освоения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rgbClr val="140189"/>
                </a:solidFill>
              </a:rPr>
              <a:t>основной образовательной 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cd1fe_90b573af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3944350"/>
            <a:ext cx="3607598" cy="25536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Основные требования к уроку английского языка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556792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56792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Четкий </a:t>
            </a:r>
            <a:r>
              <a:rPr lang="ru-RU" altLang="ru-RU" sz="2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(последовательность этапов);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2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Инновационное </a:t>
            </a: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наполнение этапов, не свойственное традиционному обучению;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2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Взаимосвязь</a:t>
            </a: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первого (целевого) и завершающего (оценочного диагностического) этапов;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2484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b="1" i="1" dirty="0" smtClean="0"/>
              <a:t>Диагностируемые</a:t>
            </a:r>
            <a:r>
              <a:rPr lang="ru-RU" i="1" dirty="0" smtClean="0"/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b="1" i="1" dirty="0" smtClean="0"/>
              <a:t>Конкретные</a:t>
            </a:r>
            <a:endParaRPr lang="ru-RU" i="1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b="1" i="1" dirty="0" smtClean="0"/>
              <a:t>Понятные</a:t>
            </a:r>
            <a:endParaRPr lang="ru-RU" i="1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b="1" i="1" dirty="0" smtClean="0"/>
              <a:t>Осознанные</a:t>
            </a:r>
            <a:endParaRPr lang="ru-RU" i="1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b="1" i="1" dirty="0" smtClean="0"/>
              <a:t>Описывающие желаемый результат</a:t>
            </a:r>
            <a:endParaRPr lang="ru-RU" i="1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b="1" i="1" dirty="0" smtClean="0"/>
              <a:t>Реально достижимые</a:t>
            </a:r>
            <a:endParaRPr lang="ru-RU" i="1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b="1" i="1" dirty="0" smtClean="0"/>
              <a:t>Побудительные (побуждать к действию)</a:t>
            </a:r>
            <a:endParaRPr lang="ru-RU" i="1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b="1" i="1" dirty="0" smtClean="0"/>
              <a:t>Точные. Цель не должна иметь расплывчатые формулировки</a:t>
            </a: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Цели урока  английского языка должны быть: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_cd203_9aab45c1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268760"/>
            <a:ext cx="3096344" cy="22410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385392"/>
            <a:ext cx="8229600" cy="5472608"/>
          </a:xfrm>
          <a:noFill/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altLang="ru-RU" sz="5400" i="1" dirty="0" smtClean="0"/>
              <a:t> </a:t>
            </a:r>
            <a:r>
              <a:rPr lang="ru-RU" altLang="ru-RU" sz="5400" b="1" i="1" dirty="0" smtClean="0">
                <a:solidFill>
                  <a:srgbClr val="FF0000"/>
                </a:solidFill>
              </a:rPr>
              <a:t>Урок обобщения и систематизации знаний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509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урока английского языка: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cd1e3_e6714947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573016"/>
            <a:ext cx="3757418" cy="280156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</TotalTime>
  <Words>814</Words>
  <Application>Microsoft Office PowerPoint</Application>
  <PresentationFormat>Экран (4:3)</PresentationFormat>
  <Paragraphs>137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Номинация «Молодой педагог»</vt:lpstr>
      <vt:lpstr>Слайд 2</vt:lpstr>
      <vt:lpstr>Деятельностный подход на уроках иностранного языка</vt:lpstr>
      <vt:lpstr>Основополагающие принципы  при подготовке урока иностранного языка</vt:lpstr>
      <vt:lpstr>Основные компоненты современного урока английского языка</vt:lpstr>
      <vt:lpstr>Слайд 6</vt:lpstr>
      <vt:lpstr>Основные требования к уроку английского языка</vt:lpstr>
      <vt:lpstr>Цели урока  английского языка должны быть:</vt:lpstr>
      <vt:lpstr>Тип урока английского языка:</vt:lpstr>
      <vt:lpstr> Структура урока английского языка</vt:lpstr>
      <vt:lpstr>Основная часть урока английского языка</vt:lpstr>
      <vt:lpstr>           Фонетическая зарядка</vt:lpstr>
      <vt:lpstr>                Речевая практика</vt:lpstr>
      <vt:lpstr>Проектная деятельность учащихся на уроках английского языка</vt:lpstr>
      <vt:lpstr>Предполагаемые результаты:</vt:lpstr>
      <vt:lpstr>Рефлексия</vt:lpstr>
      <vt:lpstr>        Заключение урока</vt:lpstr>
      <vt:lpstr>          Портрет выпускника школы 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2016-02-21T07:51:30Z</dcterms:created>
  <dcterms:modified xsi:type="dcterms:W3CDTF">2016-02-21T09:31:05Z</dcterms:modified>
</cp:coreProperties>
</file>