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56" r:id="rId3"/>
    <p:sldId id="265" r:id="rId4"/>
    <p:sldId id="264" r:id="rId5"/>
    <p:sldId id="258" r:id="rId6"/>
    <p:sldId id="281" r:id="rId7"/>
    <p:sldId id="259" r:id="rId8"/>
    <p:sldId id="295" r:id="rId9"/>
    <p:sldId id="276" r:id="rId10"/>
    <p:sldId id="269" r:id="rId11"/>
    <p:sldId id="270" r:id="rId12"/>
    <p:sldId id="272" r:id="rId13"/>
    <p:sldId id="273" r:id="rId14"/>
    <p:sldId id="294" r:id="rId15"/>
    <p:sldId id="277" r:id="rId16"/>
    <p:sldId id="274" r:id="rId17"/>
    <p:sldId id="275" r:id="rId18"/>
    <p:sldId id="278"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4" autoAdjust="0"/>
  </p:normalViewPr>
  <p:slideViewPr>
    <p:cSldViewPr>
      <p:cViewPr varScale="1">
        <p:scale>
          <a:sx n="67" d="100"/>
          <a:sy n="67" d="100"/>
        </p:scale>
        <p:origin x="-14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2BB83-6EC9-4D9B-8F21-EEB3C6E859F1}" type="datetimeFigureOut">
              <a:rPr lang="ru-RU" smtClean="0"/>
              <a:t>21.02.2016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5828B-9098-422D-9D62-D57DB2DCE4CC}" type="slidenum">
              <a:rPr lang="ru-RU" smtClean="0"/>
              <a:t>‹#›</a:t>
            </a:fld>
            <a:endParaRPr lang="ru-RU"/>
          </a:p>
        </p:txBody>
      </p:sp>
    </p:spTree>
    <p:extLst>
      <p:ext uri="{BB962C8B-B14F-4D97-AF65-F5344CB8AC3E}">
        <p14:creationId xmlns:p14="http://schemas.microsoft.com/office/powerpoint/2010/main" val="2573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2D4049ED-B90A-47BB-B881-F0CB5675AE58}" type="datetimeFigureOut">
              <a:rPr lang="ru-RU" smtClean="0"/>
              <a:pPr>
                <a:defRPr/>
              </a:pPr>
              <a:t>21.02.2016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522A150-A35F-4534-B965-7C532BCE0136}" type="slidenum">
              <a:rPr lang="ru-RU" smtClean="0"/>
              <a:pPr>
                <a:defRPr/>
              </a:pPr>
              <a:t>‹#›</a:t>
            </a:fld>
            <a:endParaRPr lang="ru-RU"/>
          </a:p>
        </p:txBody>
      </p:sp>
    </p:spTree>
    <p:extLst>
      <p:ext uri="{BB962C8B-B14F-4D97-AF65-F5344CB8AC3E}">
        <p14:creationId xmlns:p14="http://schemas.microsoft.com/office/powerpoint/2010/main" val="67582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46F637A-BF0C-41F0-A044-21A029025A7A}" type="datetimeFigureOut">
              <a:rPr lang="ru-RU" smtClean="0"/>
              <a:pPr>
                <a:defRPr/>
              </a:pPr>
              <a:t>21.02.2016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9B22436-40E6-4F93-BBB3-B46618C4CD96}" type="slidenum">
              <a:rPr lang="ru-RU" smtClean="0"/>
              <a:pPr>
                <a:defRPr/>
              </a:pPr>
              <a:t>‹#›</a:t>
            </a:fld>
            <a:endParaRPr lang="ru-RU"/>
          </a:p>
        </p:txBody>
      </p:sp>
    </p:spTree>
    <p:extLst>
      <p:ext uri="{BB962C8B-B14F-4D97-AF65-F5344CB8AC3E}">
        <p14:creationId xmlns:p14="http://schemas.microsoft.com/office/powerpoint/2010/main" val="359787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6893BDC-271E-4BBC-B8C7-D97611398420}" type="datetimeFigureOut">
              <a:rPr lang="ru-RU" smtClean="0"/>
              <a:pPr>
                <a:defRPr/>
              </a:pPr>
              <a:t>21.02.2016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AFFDE9C-C288-4E35-ADB8-D67B6CEF840F}" type="slidenum">
              <a:rPr lang="ru-RU" smtClean="0"/>
              <a:pPr>
                <a:defRPr/>
              </a:pPr>
              <a:t>‹#›</a:t>
            </a:fld>
            <a:endParaRPr lang="ru-RU"/>
          </a:p>
        </p:txBody>
      </p:sp>
    </p:spTree>
    <p:extLst>
      <p:ext uri="{BB962C8B-B14F-4D97-AF65-F5344CB8AC3E}">
        <p14:creationId xmlns:p14="http://schemas.microsoft.com/office/powerpoint/2010/main" val="38678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pPr>
              <a:defRPr/>
            </a:pPr>
            <a:fld id="{2D4049ED-B90A-47BB-B881-F0CB5675AE58}" type="datetimeFigureOut">
              <a:rPr lang="ru-RU" smtClean="0"/>
              <a:pPr>
                <a:defRPr/>
              </a:pPr>
              <a:t>21.02.2016</a:t>
            </a:fld>
            <a:endParaRPr lang="ru-RU"/>
          </a:p>
        </p:txBody>
      </p:sp>
      <p:sp>
        <p:nvSpPr>
          <p:cNvPr id="5" name="Footer Placeholder 4"/>
          <p:cNvSpPr>
            <a:spLocks noGrp="1"/>
          </p:cNvSpPr>
          <p:nvPr>
            <p:ph type="ftr" sz="quarter" idx="11"/>
          </p:nvPr>
        </p:nvSpPr>
        <p:spPr bwMode="white"/>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522A150-A35F-4534-B965-7C532BCE0136}" type="slidenum">
              <a:rPr lang="ru-RU" smtClean="0"/>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BBE50906-28CE-4974-B866-8CFD4010FE31}" type="datetimeFigureOut">
              <a:rPr lang="ru-RU" smtClean="0"/>
              <a:pPr>
                <a:defRPr/>
              </a:pPr>
              <a:t>21.02.2016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029AC89-0811-4573-817F-1BB59A680DB2}" type="slidenum">
              <a:rPr lang="ru-RU" smtClean="0"/>
              <a:pPr>
                <a:defRPr/>
              </a:pPr>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2C3C38F-D090-4B49-855C-B6BDE244AB59}" type="datetimeFigureOut">
              <a:rPr lang="ru-RU" smtClean="0"/>
              <a:pPr>
                <a:defRPr/>
              </a:pPr>
              <a:t>21.02.2016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28CFD42-B379-435B-9C6C-E185500D2C2E}" type="slidenum">
              <a:rPr lang="ru-RU" smtClean="0"/>
              <a:pPr>
                <a:defRPr/>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05C58326-7606-401F-A3D5-70CB89203417}" type="datetimeFigureOut">
              <a:rPr lang="ru-RU" smtClean="0"/>
              <a:pPr>
                <a:defRPr/>
              </a:pPr>
              <a:t>21.02.2016</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2C8CDCF-8220-4B1C-81C2-3E560991AC04}" type="slidenum">
              <a:rPr lang="ru-RU" smtClean="0"/>
              <a:pPr>
                <a:defRPr/>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7FD8DD1B-989F-49C1-A462-479880D9F1D2}" type="datetimeFigureOut">
              <a:rPr lang="ru-RU" smtClean="0"/>
              <a:pPr>
                <a:defRPr/>
              </a:pPr>
              <a:t>21.02.2016</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AC41131-01CC-40C9-95BB-FFBBC87AED85}"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AA501A62-F00A-4ACD-8782-946A9D96944C}" type="datetimeFigureOut">
              <a:rPr lang="ru-RU" smtClean="0"/>
              <a:pPr>
                <a:defRPr/>
              </a:pPr>
              <a:t>21.02.2016</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291176EB-AAC9-4C6A-9AB5-3624A16EC082}" type="slidenum">
              <a:rPr lang="ru-RU" smtClean="0"/>
              <a:pPr>
                <a:defRPr/>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EBE4DF2C-A114-40AE-9DB4-AE2C5ECF41BB}" type="datetimeFigureOut">
              <a:rPr lang="ru-RU" smtClean="0"/>
              <a:pPr>
                <a:defRPr/>
              </a:pPr>
              <a:t>21.02.2016</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0941F54-AC51-4862-BB4F-22B33A4A5435}"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721CFD6-781C-4EF9-9A1F-5EF59F8E64FC}" type="datetimeFigureOut">
              <a:rPr lang="ru-RU" smtClean="0"/>
              <a:pPr>
                <a:defRPr/>
              </a:pPr>
              <a:t>21.02.2016</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530FAD6-6D1C-40A7-95A7-593D989CF883}" type="slidenum">
              <a:rPr lang="ru-RU" smtClean="0"/>
              <a:pPr>
                <a:defRPr/>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BE50906-28CE-4974-B866-8CFD4010FE31}" type="datetimeFigureOut">
              <a:rPr lang="ru-RU" smtClean="0"/>
              <a:pPr>
                <a:defRPr/>
              </a:pPr>
              <a:t>21.02.2016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029AC89-0811-4573-817F-1BB59A680DB2}" type="slidenum">
              <a:rPr lang="ru-RU" smtClean="0"/>
              <a:pPr>
                <a:defRPr/>
              </a:pPr>
              <a:t>‹#›</a:t>
            </a:fld>
            <a:endParaRPr lang="ru-RU"/>
          </a:p>
        </p:txBody>
      </p:sp>
    </p:spTree>
    <p:extLst>
      <p:ext uri="{BB962C8B-B14F-4D97-AF65-F5344CB8AC3E}">
        <p14:creationId xmlns:p14="http://schemas.microsoft.com/office/powerpoint/2010/main" val="2079371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95DD87F-7FC9-4562-930D-EB380CB6441B}" type="datetimeFigureOut">
              <a:rPr lang="ru-RU" smtClean="0"/>
              <a:pPr>
                <a:defRPr/>
              </a:pPr>
              <a:t>21.02.2016</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6A3C602-7199-4DE1-A589-6BF86959B876}"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46F637A-BF0C-41F0-A044-21A029025A7A}" type="datetimeFigureOut">
              <a:rPr lang="ru-RU" smtClean="0"/>
              <a:pPr>
                <a:defRPr/>
              </a:pPr>
              <a:t>21.02.2016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9B22436-40E6-4F93-BBB3-B46618C4CD96}"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A6893BDC-271E-4BBC-B8C7-D97611398420}" type="datetimeFigureOut">
              <a:rPr lang="ru-RU" smtClean="0"/>
              <a:pPr>
                <a:defRPr/>
              </a:pPr>
              <a:t>21.02.2016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AFFDE9C-C288-4E35-ADB8-D67B6CEF840F}"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A2C3C38F-D090-4B49-855C-B6BDE244AB59}" type="datetimeFigureOut">
              <a:rPr lang="ru-RU" smtClean="0"/>
              <a:pPr>
                <a:defRPr/>
              </a:pPr>
              <a:t>21.02.2016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28CFD42-B379-435B-9C6C-E185500D2C2E}" type="slidenum">
              <a:rPr lang="ru-RU" smtClean="0"/>
              <a:pPr>
                <a:defRPr/>
              </a:pPr>
              <a:t>‹#›</a:t>
            </a:fld>
            <a:endParaRPr lang="ru-RU"/>
          </a:p>
        </p:txBody>
      </p:sp>
    </p:spTree>
    <p:extLst>
      <p:ext uri="{BB962C8B-B14F-4D97-AF65-F5344CB8AC3E}">
        <p14:creationId xmlns:p14="http://schemas.microsoft.com/office/powerpoint/2010/main" val="62843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05C58326-7606-401F-A3D5-70CB89203417}" type="datetimeFigureOut">
              <a:rPr lang="ru-RU" smtClean="0"/>
              <a:pPr>
                <a:defRPr/>
              </a:pPr>
              <a:t>21.02.2016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2C8CDCF-8220-4B1C-81C2-3E560991AC04}" type="slidenum">
              <a:rPr lang="ru-RU" smtClean="0"/>
              <a:pPr>
                <a:defRPr/>
              </a:pPr>
              <a:t>‹#›</a:t>
            </a:fld>
            <a:endParaRPr lang="ru-RU"/>
          </a:p>
        </p:txBody>
      </p:sp>
    </p:spTree>
    <p:extLst>
      <p:ext uri="{BB962C8B-B14F-4D97-AF65-F5344CB8AC3E}">
        <p14:creationId xmlns:p14="http://schemas.microsoft.com/office/powerpoint/2010/main" val="142678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7FD8DD1B-989F-49C1-A462-479880D9F1D2}" type="datetimeFigureOut">
              <a:rPr lang="ru-RU" smtClean="0"/>
              <a:pPr>
                <a:defRPr/>
              </a:pPr>
              <a:t>21.02.2016</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7AC41131-01CC-40C9-95BB-FFBBC87AED85}" type="slidenum">
              <a:rPr lang="ru-RU" smtClean="0"/>
              <a:pPr>
                <a:defRPr/>
              </a:pPr>
              <a:t>‹#›</a:t>
            </a:fld>
            <a:endParaRPr lang="ru-RU"/>
          </a:p>
        </p:txBody>
      </p:sp>
    </p:spTree>
    <p:extLst>
      <p:ext uri="{BB962C8B-B14F-4D97-AF65-F5344CB8AC3E}">
        <p14:creationId xmlns:p14="http://schemas.microsoft.com/office/powerpoint/2010/main" val="378106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A501A62-F00A-4ACD-8782-946A9D96944C}" type="datetimeFigureOut">
              <a:rPr lang="ru-RU" smtClean="0"/>
              <a:pPr>
                <a:defRPr/>
              </a:pPr>
              <a:t>21.02.2016</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91176EB-AAC9-4C6A-9AB5-3624A16EC082}" type="slidenum">
              <a:rPr lang="ru-RU" smtClean="0"/>
              <a:pPr>
                <a:defRPr/>
              </a:pPr>
              <a:t>‹#›</a:t>
            </a:fld>
            <a:endParaRPr lang="ru-RU"/>
          </a:p>
        </p:txBody>
      </p:sp>
    </p:spTree>
    <p:extLst>
      <p:ext uri="{BB962C8B-B14F-4D97-AF65-F5344CB8AC3E}">
        <p14:creationId xmlns:p14="http://schemas.microsoft.com/office/powerpoint/2010/main" val="397449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BE4DF2C-A114-40AE-9DB4-AE2C5ECF41BB}" type="datetimeFigureOut">
              <a:rPr lang="ru-RU" smtClean="0"/>
              <a:pPr>
                <a:defRPr/>
              </a:pPr>
              <a:t>21.02.2016</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0941F54-AC51-4862-BB4F-22B33A4A5435}" type="slidenum">
              <a:rPr lang="ru-RU" smtClean="0"/>
              <a:pPr>
                <a:defRPr/>
              </a:pPr>
              <a:t>‹#›</a:t>
            </a:fld>
            <a:endParaRPr lang="ru-RU"/>
          </a:p>
        </p:txBody>
      </p:sp>
    </p:spTree>
    <p:extLst>
      <p:ext uri="{BB962C8B-B14F-4D97-AF65-F5344CB8AC3E}">
        <p14:creationId xmlns:p14="http://schemas.microsoft.com/office/powerpoint/2010/main" val="154598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721CFD6-781C-4EF9-9A1F-5EF59F8E64FC}" type="datetimeFigureOut">
              <a:rPr lang="ru-RU" smtClean="0"/>
              <a:pPr>
                <a:defRPr/>
              </a:pPr>
              <a:t>21.02.2016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530FAD6-6D1C-40A7-95A7-593D989CF883}" type="slidenum">
              <a:rPr lang="ru-RU" smtClean="0"/>
              <a:pPr>
                <a:defRPr/>
              </a:pPr>
              <a:t>‹#›</a:t>
            </a:fld>
            <a:endParaRPr lang="ru-RU"/>
          </a:p>
        </p:txBody>
      </p:sp>
    </p:spTree>
    <p:extLst>
      <p:ext uri="{BB962C8B-B14F-4D97-AF65-F5344CB8AC3E}">
        <p14:creationId xmlns:p14="http://schemas.microsoft.com/office/powerpoint/2010/main" val="355087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95DD87F-7FC9-4562-930D-EB380CB6441B}" type="datetimeFigureOut">
              <a:rPr lang="ru-RU" smtClean="0"/>
              <a:pPr>
                <a:defRPr/>
              </a:pPr>
              <a:t>21.02.2016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6A3C602-7199-4DE1-A589-6BF86959B876}" type="slidenum">
              <a:rPr lang="ru-RU" smtClean="0"/>
              <a:pPr>
                <a:defRPr/>
              </a:pPr>
              <a:t>‹#›</a:t>
            </a:fld>
            <a:endParaRPr lang="ru-RU"/>
          </a:p>
        </p:txBody>
      </p:sp>
    </p:spTree>
    <p:extLst>
      <p:ext uri="{BB962C8B-B14F-4D97-AF65-F5344CB8AC3E}">
        <p14:creationId xmlns:p14="http://schemas.microsoft.com/office/powerpoint/2010/main" val="11631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1F611C2-EBC1-474B-8896-3CCFE39BAA3A}" type="datetimeFigureOut">
              <a:rPr lang="ru-RU" smtClean="0"/>
              <a:pPr>
                <a:defRPr/>
              </a:pPr>
              <a:t>21.02.2016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F6E83A-21B3-4261-9ED7-6044D0A62778}" type="slidenum">
              <a:rPr lang="ru-RU" smtClean="0"/>
              <a:pPr>
                <a:defRPr/>
              </a:pPr>
              <a:t>‹#›</a:t>
            </a:fld>
            <a:endParaRPr lang="ru-RU"/>
          </a:p>
        </p:txBody>
      </p:sp>
    </p:spTree>
    <p:extLst>
      <p:ext uri="{BB962C8B-B14F-4D97-AF65-F5344CB8AC3E}">
        <p14:creationId xmlns:p14="http://schemas.microsoft.com/office/powerpoint/2010/main" val="4068256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fld id="{A1F611C2-EBC1-474B-8896-3CCFE39BAA3A}" type="datetimeFigureOut">
              <a:rPr lang="ru-RU" smtClean="0"/>
              <a:pPr>
                <a:defRPr/>
              </a:pPr>
              <a:t>21.02.2016</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40F6E83A-21B3-4261-9ED7-6044D0A6277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4932040" y="2060848"/>
            <a:ext cx="3457575" cy="3240360"/>
          </a:xfrm>
        </p:spPr>
        <p:txBody>
          <a:bodyPr>
            <a:noAutofit/>
          </a:bodyPr>
          <a:lstStyle/>
          <a:p>
            <a:r>
              <a:rPr lang="ru-RU" altLang="ru-RU" sz="2000" b="1" dirty="0" smtClean="0">
                <a:latin typeface="Times New Roman" panose="02020603050405020304" pitchFamily="18" charset="0"/>
                <a:cs typeface="Times New Roman" panose="02020603050405020304" pitchFamily="18" charset="0"/>
              </a:rPr>
              <a:t>Тукай районы Боерган т</a:t>
            </a:r>
            <a:r>
              <a:rPr lang="tt-RU" altLang="ru-RU" sz="2000" b="1" dirty="0" smtClean="0">
                <a:latin typeface="Times New Roman" panose="02020603050405020304" pitchFamily="18" charset="0"/>
                <a:cs typeface="Times New Roman" panose="02020603050405020304" pitchFamily="18" charset="0"/>
              </a:rPr>
              <a:t>өп белем бирү</a:t>
            </a:r>
            <a:br>
              <a:rPr lang="tt-RU" altLang="ru-RU" sz="2000" b="1" dirty="0" smtClean="0">
                <a:latin typeface="Times New Roman" panose="02020603050405020304" pitchFamily="18" charset="0"/>
                <a:cs typeface="Times New Roman" panose="02020603050405020304" pitchFamily="18" charset="0"/>
              </a:rPr>
            </a:br>
            <a:r>
              <a:rPr lang="tt-RU" altLang="ru-RU" sz="2000" b="1" dirty="0" smtClean="0">
                <a:latin typeface="Times New Roman" panose="02020603050405020304" pitchFamily="18" charset="0"/>
                <a:cs typeface="Times New Roman" panose="02020603050405020304" pitchFamily="18" charset="0"/>
              </a:rPr>
              <a:t>мәктәбенең</a:t>
            </a:r>
            <a:r>
              <a:rPr lang="ru-RU" altLang="ru-RU" sz="2000" b="1" dirty="0" smtClean="0">
                <a:latin typeface="Times New Roman" panose="02020603050405020304" pitchFamily="18" charset="0"/>
                <a:cs typeface="Times New Roman" panose="02020603050405020304" pitchFamily="18" charset="0"/>
              </a:rPr>
              <a:t>  татар теле һәм </a:t>
            </a:r>
            <a:r>
              <a:rPr lang="ru-RU" altLang="ru-RU" sz="2000" b="1" dirty="0" err="1" smtClean="0">
                <a:latin typeface="Times New Roman" panose="02020603050405020304" pitchFamily="18" charset="0"/>
                <a:cs typeface="Times New Roman" panose="02020603050405020304" pitchFamily="18" charset="0"/>
              </a:rPr>
              <a:t>әдәбияты</a:t>
            </a:r>
            <a:r>
              <a:rPr lang="ru-RU" altLang="ru-RU" sz="2000" b="1" dirty="0" smtClean="0">
                <a:latin typeface="Times New Roman" panose="02020603050405020304" pitchFamily="18" charset="0"/>
                <a:cs typeface="Times New Roman" panose="02020603050405020304" pitchFamily="18" charset="0"/>
              </a:rPr>
              <a:t> </a:t>
            </a:r>
            <a:r>
              <a:rPr lang="ru-RU" altLang="ru-RU" sz="2000" b="1" dirty="0" err="1" smtClean="0">
                <a:latin typeface="Times New Roman" panose="02020603050405020304" pitchFamily="18" charset="0"/>
                <a:cs typeface="Times New Roman" panose="02020603050405020304" pitchFamily="18" charset="0"/>
              </a:rPr>
              <a:t>укытучысы</a:t>
            </a:r>
            <a:r>
              <a:rPr lang="ru-RU" altLang="ru-RU" sz="2000" b="1" dirty="0" smtClean="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
            </a:r>
            <a:br>
              <a:rPr lang="ru-RU" altLang="ru-RU" sz="2000"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Мулланурова Айсылу </a:t>
            </a:r>
            <a:r>
              <a:rPr lang="ru-RU" altLang="ru-RU" sz="2000" b="1" dirty="0" err="1" smtClean="0">
                <a:latin typeface="Times New Roman" panose="02020603050405020304" pitchFamily="18" charset="0"/>
                <a:cs typeface="Times New Roman" panose="02020603050405020304" pitchFamily="18" charset="0"/>
              </a:rPr>
              <a:t>Мөдәррис</a:t>
            </a:r>
            <a:r>
              <a:rPr lang="ru-RU" altLang="ru-RU" sz="2000" b="1" dirty="0" smtClean="0">
                <a:latin typeface="Times New Roman" panose="02020603050405020304" pitchFamily="18" charset="0"/>
                <a:cs typeface="Times New Roman" panose="02020603050405020304" pitchFamily="18" charset="0"/>
              </a:rPr>
              <a:t> </a:t>
            </a:r>
            <a:r>
              <a:rPr lang="ru-RU" altLang="ru-RU" sz="2000" b="1" dirty="0" err="1" smtClean="0">
                <a:latin typeface="Times New Roman" panose="02020603050405020304" pitchFamily="18" charset="0"/>
                <a:cs typeface="Times New Roman" panose="02020603050405020304" pitchFamily="18" charset="0"/>
              </a:rPr>
              <a:t>кызыны</a:t>
            </a:r>
            <a:r>
              <a:rPr lang="tt-RU" altLang="ru-RU" sz="2000" b="1" dirty="0" smtClean="0">
                <a:latin typeface="Times New Roman" panose="02020603050405020304" pitchFamily="18" charset="0"/>
                <a:cs typeface="Times New Roman" panose="02020603050405020304" pitchFamily="18" charset="0"/>
              </a:rPr>
              <a:t>ң портфолиосы</a:t>
            </a:r>
            <a:endParaRPr lang="ru-RU" altLang="ru-RU" sz="2000" b="1"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23" y="1052736"/>
            <a:ext cx="3307812" cy="475252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899592" y="332656"/>
            <a:ext cx="7543800" cy="5256584"/>
          </a:xfrm>
        </p:spPr>
        <p:txBody>
          <a:bodyPr/>
          <a:lstStyle/>
          <a:p>
            <a:pPr marL="0" indent="0">
              <a:buNone/>
            </a:pPr>
            <a:r>
              <a:rPr lang="tt-RU" dirty="0" smtClean="0">
                <a:solidFill>
                  <a:schemeClr val="bg1"/>
                </a:solidFill>
              </a:rPr>
              <a:t> </a:t>
            </a:r>
            <a:r>
              <a:rPr lang="tt-RU" sz="3600" b="1" dirty="0" smtClean="0">
                <a:latin typeface="Times New Roman" panose="02020603050405020304" pitchFamily="18" charset="0"/>
                <a:cs typeface="Times New Roman" panose="02020603050405020304" pitchFamily="18" charset="0"/>
              </a:rPr>
              <a:t>2013 - 2015 нче елда 9 нчы класс укучыларының татар теленнән   БРТ нәтиҗәләре</a:t>
            </a:r>
          </a:p>
          <a:p>
            <a:pPr marL="0" fontAlgn="t">
              <a:spcBef>
                <a:spcPts val="0"/>
              </a:spcBef>
            </a:pPr>
            <a:endParaRPr lang="ru-RU" sz="2800" dirty="0">
              <a:latin typeface="Arial"/>
            </a:endParaRPr>
          </a:p>
          <a:p>
            <a:pPr marL="0" indent="0" fontAlgn="t">
              <a:spcBef>
                <a:spcPts val="0"/>
              </a:spcBef>
              <a:buNone/>
            </a:pPr>
            <a:endParaRPr lang="ru-RU" sz="2800" dirty="0">
              <a:latin typeface="Arial"/>
            </a:endParaRPr>
          </a:p>
          <a:p>
            <a:pPr marL="0" indent="0">
              <a:buNone/>
            </a:pPr>
            <a:endParaRPr lang="tt-RU" b="1" dirty="0" smtClean="0">
              <a:solidFill>
                <a:schemeClr val="bg1"/>
              </a:solidFill>
              <a:latin typeface="Arial" panose="020B0604020202020204" pitchFamily="34" charset="0"/>
              <a:cs typeface="Arial" panose="020B0604020202020204" pitchFamily="34" charset="0"/>
            </a:endParaRPr>
          </a:p>
          <a:p>
            <a:pPr marL="0" indent="0">
              <a:buNone/>
            </a:pPr>
            <a:endParaRPr lang="tt-RU" b="1" dirty="0" smtClean="0">
              <a:solidFill>
                <a:schemeClr val="bg1"/>
              </a:solidFill>
              <a:latin typeface="Arial" panose="020B0604020202020204" pitchFamily="34" charset="0"/>
              <a:cs typeface="Arial" panose="020B0604020202020204" pitchFamily="34" charset="0"/>
            </a:endParaRPr>
          </a:p>
          <a:p>
            <a:pPr marL="0" indent="0">
              <a:buNone/>
            </a:pPr>
            <a:endParaRPr lang="tt-RU" dirty="0" smtClean="0"/>
          </a:p>
          <a:p>
            <a:pPr marL="0" indent="0">
              <a:buNone/>
            </a:pPr>
            <a:endParaRPr lang="tt-RU" dirty="0"/>
          </a:p>
          <a:p>
            <a:pPr marL="0" indent="0">
              <a:buNone/>
            </a:pPr>
            <a:endParaRPr lang="tt-RU" dirty="0" smtClean="0"/>
          </a:p>
          <a:p>
            <a:pPr marL="0" indent="0">
              <a:buNone/>
            </a:pPr>
            <a:endParaRPr lang="tt-RU" dirty="0" smtClean="0"/>
          </a:p>
          <a:p>
            <a:pPr marL="0" indent="0">
              <a:buNone/>
            </a:pPr>
            <a:endParaRPr lang="tt-RU" dirty="0"/>
          </a:p>
          <a:p>
            <a:pPr marL="0" indent="0">
              <a:buNone/>
            </a:pPr>
            <a:endParaRPr lang="tt-RU" dirty="0" smtClean="0"/>
          </a:p>
          <a:p>
            <a:pPr marL="0" indent="0">
              <a:buNone/>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914875908"/>
              </p:ext>
            </p:extLst>
          </p:nvPr>
        </p:nvGraphicFramePr>
        <p:xfrm>
          <a:off x="251520" y="2636912"/>
          <a:ext cx="8712969" cy="3389916"/>
        </p:xfrm>
        <a:graphic>
          <a:graphicData uri="http://schemas.openxmlformats.org/drawingml/2006/table">
            <a:tbl>
              <a:tblPr>
                <a:tableStyleId>{073A0DAA-6AF3-43AB-8588-CEC1D06C72B9}</a:tableStyleId>
              </a:tblPr>
              <a:tblGrid>
                <a:gridCol w="2755383"/>
                <a:gridCol w="2045639"/>
                <a:gridCol w="1708331"/>
                <a:gridCol w="2203616"/>
              </a:tblGrid>
              <a:tr h="1296144">
                <a:tc>
                  <a:txBody>
                    <a:bodyPr/>
                    <a:lstStyle/>
                    <a:p>
                      <a:r>
                        <a:rPr lang="ru-RU" sz="24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Уку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елы</a:t>
                      </a:r>
                      <a:endParaRPr lang="ru-RU" sz="2800" dirty="0">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800" dirty="0" err="1" smtClean="0">
                          <a:effectLst/>
                          <a:latin typeface="Times New Roman" panose="02020603050405020304" pitchFamily="18" charset="0"/>
                          <a:cs typeface="Times New Roman" panose="02020603050405020304" pitchFamily="18" charset="0"/>
                        </a:rPr>
                        <a:t>Өлгереш</a:t>
                      </a:r>
                      <a:endParaRPr lang="ru-RU" sz="2800" dirty="0" smtClean="0">
                        <a:effectLst/>
                        <a:latin typeface="Times New Roman" panose="02020603050405020304" pitchFamily="18" charset="0"/>
                        <a:cs typeface="Times New Roman" panose="02020603050405020304" pitchFamily="18" charset="0"/>
                      </a:endParaRPr>
                    </a:p>
                    <a:p>
                      <a:pPr algn="ctr">
                        <a:spcAft>
                          <a:spcPts val="0"/>
                        </a:spcAft>
                      </a:pP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2800" dirty="0" smtClean="0">
                          <a:effectLst/>
                          <a:latin typeface="Times New Roman" panose="02020603050405020304" pitchFamily="18" charset="0"/>
                          <a:cs typeface="Times New Roman" panose="02020603050405020304" pitchFamily="18" charset="0"/>
                        </a:rPr>
                        <a:t>Белем </a:t>
                      </a:r>
                      <a:r>
                        <a:rPr lang="ru-RU" sz="2800" dirty="0" err="1" smtClean="0">
                          <a:effectLst/>
                          <a:latin typeface="Times New Roman" panose="02020603050405020304" pitchFamily="18" charset="0"/>
                          <a:cs typeface="Times New Roman" panose="02020603050405020304" pitchFamily="18" charset="0"/>
                        </a:rPr>
                        <a:t>сыйфаты</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2800" dirty="0" err="1" smtClean="0">
                          <a:effectLst/>
                          <a:latin typeface="Times New Roman" panose="02020603050405020304" pitchFamily="18" charset="0"/>
                          <a:cs typeface="Times New Roman" panose="02020603050405020304" pitchFamily="18" charset="0"/>
                        </a:rPr>
                        <a:t>Уртача</a:t>
                      </a:r>
                      <a:r>
                        <a:rPr lang="ru-RU" sz="2800" dirty="0" smtClean="0">
                          <a:effectLst/>
                          <a:latin typeface="Times New Roman" panose="02020603050405020304" pitchFamily="18" charset="0"/>
                          <a:cs typeface="Times New Roman" panose="02020603050405020304" pitchFamily="18" charset="0"/>
                        </a:rPr>
                        <a:t>  балл</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139484">
                <a:tc>
                  <a:txBody>
                    <a:bodyPr/>
                    <a:lstStyle/>
                    <a:p>
                      <a:r>
                        <a:rPr lang="ru-RU" sz="2400" dirty="0" smtClean="0">
                          <a:latin typeface="Times New Roman" panose="02020603050405020304" pitchFamily="18" charset="0"/>
                          <a:cs typeface="Times New Roman" panose="02020603050405020304" pitchFamily="18" charset="0"/>
                        </a:rPr>
                        <a:t>2013 – 2014  </a:t>
                      </a:r>
                    </a:p>
                    <a:p>
                      <a:endParaRPr lang="ru-RU" sz="2400" dirty="0">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2800" dirty="0">
                          <a:effectLst/>
                          <a:latin typeface="Times New Roman" panose="02020603050405020304" pitchFamily="18" charset="0"/>
                          <a:cs typeface="Times New Roman" panose="02020603050405020304" pitchFamily="18" charset="0"/>
                        </a:rPr>
                        <a:t> </a:t>
                      </a:r>
                      <a:r>
                        <a:rPr lang="ru-RU" sz="2800" dirty="0" smtClean="0">
                          <a:effectLst/>
                          <a:latin typeface="Times New Roman" panose="02020603050405020304" pitchFamily="18" charset="0"/>
                          <a:cs typeface="Times New Roman" panose="02020603050405020304" pitchFamily="18" charset="0"/>
                        </a:rPr>
                        <a:t>   100%</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2800" dirty="0" smtClean="0">
                          <a:effectLst/>
                          <a:latin typeface="Times New Roman" panose="02020603050405020304" pitchFamily="18" charset="0"/>
                          <a:ea typeface="Times New Roman"/>
                          <a:cs typeface="Times New Roman" panose="02020603050405020304" pitchFamily="18" charset="0"/>
                        </a:rPr>
                        <a:t> 75 %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2800" dirty="0" smtClean="0">
                          <a:effectLst/>
                          <a:latin typeface="Times New Roman" panose="02020603050405020304" pitchFamily="18" charset="0"/>
                          <a:ea typeface="Times New Roman"/>
                          <a:cs typeface="Times New Roman" panose="02020603050405020304" pitchFamily="18" charset="0"/>
                        </a:rPr>
                        <a:t> 4,5</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954288">
                <a:tc>
                  <a:txBody>
                    <a:bodyPr/>
                    <a:lstStyle/>
                    <a:p>
                      <a:r>
                        <a:rPr lang="ru-RU" sz="2400" dirty="0" smtClean="0">
                          <a:latin typeface="Times New Roman" panose="02020603050405020304" pitchFamily="18" charset="0"/>
                          <a:cs typeface="Times New Roman" panose="02020603050405020304" pitchFamily="18" charset="0"/>
                        </a:rPr>
                        <a:t>2014</a:t>
                      </a:r>
                      <a:r>
                        <a:rPr lang="ru-RU" sz="2400" baseline="0" dirty="0" smtClean="0">
                          <a:latin typeface="Times New Roman" panose="02020603050405020304" pitchFamily="18" charset="0"/>
                          <a:cs typeface="Times New Roman" panose="02020603050405020304" pitchFamily="18" charset="0"/>
                        </a:rPr>
                        <a:t> –  2015</a:t>
                      </a:r>
                      <a:endParaRPr lang="ru-RU" sz="2400" dirty="0">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2800" dirty="0">
                          <a:effectLst/>
                          <a:latin typeface="Times New Roman" panose="02020603050405020304" pitchFamily="18" charset="0"/>
                          <a:cs typeface="Times New Roman" panose="02020603050405020304" pitchFamily="18" charset="0"/>
                        </a:rPr>
                        <a:t> </a:t>
                      </a:r>
                      <a:r>
                        <a:rPr lang="ru-RU" sz="2800" dirty="0" smtClean="0">
                          <a:effectLst/>
                          <a:latin typeface="Times New Roman" panose="02020603050405020304" pitchFamily="18" charset="0"/>
                          <a:cs typeface="Times New Roman" panose="02020603050405020304" pitchFamily="18" charset="0"/>
                        </a:rPr>
                        <a:t>   100%</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2800" dirty="0" smtClean="0">
                          <a:effectLst/>
                          <a:latin typeface="Times New Roman" panose="02020603050405020304" pitchFamily="18" charset="0"/>
                          <a:ea typeface="Times New Roman"/>
                          <a:cs typeface="Times New Roman" panose="02020603050405020304" pitchFamily="18" charset="0"/>
                        </a:rPr>
                        <a:t>75%</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2800" dirty="0" smtClean="0">
                          <a:effectLst/>
                          <a:latin typeface="Times New Roman" panose="02020603050405020304" pitchFamily="18" charset="0"/>
                          <a:ea typeface="Times New Roman"/>
                          <a:cs typeface="Times New Roman" panose="02020603050405020304" pitchFamily="18" charset="0"/>
                        </a:rPr>
                        <a:t>3,75</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86678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97136"/>
            <a:ext cx="7914456" cy="936104"/>
          </a:xfrm>
        </p:spPr>
        <p:txBody>
          <a:bodyPr>
            <a:noAutofit/>
          </a:bodyPr>
          <a:lstStyle/>
          <a:p>
            <a:r>
              <a:rPr lang="tt-RU" sz="3600" dirty="0" smtClean="0">
                <a:latin typeface="Times New Roman"/>
              </a:rPr>
              <a:t>  </a:t>
            </a:r>
            <a:r>
              <a:rPr lang="tt-RU" sz="3600" b="1" dirty="0" smtClean="0">
                <a:latin typeface="Times New Roman"/>
              </a:rPr>
              <a:t>Үткәрелгән ачык дәресләр, чаралар</a:t>
            </a:r>
            <a:endParaRPr lang="ru-RU" sz="3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08165696"/>
              </p:ext>
            </p:extLst>
          </p:nvPr>
        </p:nvGraphicFramePr>
        <p:xfrm>
          <a:off x="323528" y="1700808"/>
          <a:ext cx="8558031" cy="4929635"/>
        </p:xfrm>
        <a:graphic>
          <a:graphicData uri="http://schemas.openxmlformats.org/drawingml/2006/table">
            <a:tbl>
              <a:tblPr firstRow="1" firstCol="1" bandRow="1">
                <a:tableStyleId>{21E4AEA4-8DFA-4A89-87EB-49C32662AFE0}</a:tableStyleId>
              </a:tblPr>
              <a:tblGrid>
                <a:gridCol w="1230395"/>
                <a:gridCol w="2480873"/>
                <a:gridCol w="1595966"/>
                <a:gridCol w="2620167"/>
                <a:gridCol w="630630"/>
              </a:tblGrid>
              <a:tr h="1142671">
                <a:tc>
                  <a:txBody>
                    <a:bodyPr/>
                    <a:lstStyle/>
                    <a:p>
                      <a:pPr marL="457200" algn="just">
                        <a:spcAft>
                          <a:spcPts val="0"/>
                        </a:spcAft>
                      </a:pPr>
                      <a:r>
                        <a:rPr lang="ru-RU" sz="1600" dirty="0" smtClean="0">
                          <a:effectLst/>
                        </a:rPr>
                        <a:t> </a:t>
                      </a:r>
                      <a:r>
                        <a:rPr lang="ru-RU" sz="2000" dirty="0" smtClean="0">
                          <a:effectLst/>
                          <a:latin typeface="Calibri"/>
                          <a:ea typeface="Calibri"/>
                          <a:cs typeface="Times New Roman"/>
                        </a:rPr>
                        <a:t>№</a:t>
                      </a:r>
                      <a:endParaRPr lang="ru-RU" sz="2000" dirty="0">
                        <a:effectLst/>
                        <a:latin typeface="Calibri"/>
                        <a:ea typeface="Calibri"/>
                        <a:cs typeface="Times New Roman"/>
                      </a:endParaRPr>
                    </a:p>
                  </a:txBody>
                  <a:tcPr marL="68580" marR="68580" marT="0" marB="0">
                    <a:lnT w="12700" cmpd="sng">
                      <a:noFill/>
                    </a:lnT>
                    <a:lnB w="38100" cmpd="sng">
                      <a:noFill/>
                    </a:lnB>
                  </a:tcPr>
                </a:tc>
                <a:tc>
                  <a:txBody>
                    <a:bodyPr/>
                    <a:lstStyle/>
                    <a:p>
                      <a:pPr marL="457200" algn="just">
                        <a:spcAft>
                          <a:spcPts val="0"/>
                        </a:spcAft>
                      </a:pPr>
                      <a:r>
                        <a:rPr lang="ru-RU" sz="2000" dirty="0">
                          <a:effectLst/>
                        </a:rPr>
                        <a:t>Тема, класс </a:t>
                      </a:r>
                      <a:endParaRPr lang="ru-RU" sz="2000" dirty="0">
                        <a:effectLst/>
                        <a:latin typeface="Calibri"/>
                        <a:ea typeface="Calibri"/>
                        <a:cs typeface="Times New Roman"/>
                      </a:endParaRPr>
                    </a:p>
                  </a:txBody>
                  <a:tcPr marL="68580" marR="68580" marT="0" marB="0"/>
                </a:tc>
                <a:tc>
                  <a:txBody>
                    <a:bodyPr/>
                    <a:lstStyle/>
                    <a:p>
                      <a:pPr marL="457200" algn="just">
                        <a:spcAft>
                          <a:spcPts val="0"/>
                        </a:spcAft>
                      </a:pPr>
                      <a:r>
                        <a:rPr lang="tt-RU" sz="2000" dirty="0" smtClean="0">
                          <a:effectLst/>
                        </a:rPr>
                        <a:t>Дәрәҗә</a:t>
                      </a:r>
                      <a:endParaRPr lang="ru-RU" sz="2000" dirty="0">
                        <a:effectLst/>
                        <a:latin typeface="Calibri"/>
                        <a:ea typeface="Calibri"/>
                        <a:cs typeface="Times New Roman"/>
                      </a:endParaRPr>
                    </a:p>
                  </a:txBody>
                  <a:tcPr marL="68580" marR="68580" marT="0" marB="0"/>
                </a:tc>
                <a:tc>
                  <a:txBody>
                    <a:bodyPr/>
                    <a:lstStyle/>
                    <a:p>
                      <a:pPr marL="457200" algn="just">
                        <a:spcAft>
                          <a:spcPts val="0"/>
                        </a:spcAft>
                      </a:pPr>
                      <a:r>
                        <a:rPr lang="tt-RU" sz="2000" dirty="0" smtClean="0">
                          <a:effectLst/>
                        </a:rPr>
                        <a:t>Ачык</a:t>
                      </a:r>
                      <a:r>
                        <a:rPr lang="tt-RU" sz="2000" baseline="0" dirty="0" smtClean="0">
                          <a:effectLst/>
                        </a:rPr>
                        <a:t> чараның темасы һәм үткәрелү вакыты</a:t>
                      </a:r>
                      <a:endParaRPr lang="ru-RU" sz="2000" dirty="0">
                        <a:effectLst/>
                        <a:latin typeface="Calibri"/>
                        <a:ea typeface="Calibri"/>
                        <a:cs typeface="Times New Roman"/>
                      </a:endParaRPr>
                    </a:p>
                  </a:txBody>
                  <a:tcPr marL="68580" marR="68580" marT="0" marB="0"/>
                </a:tc>
                <a:tc>
                  <a:txBody>
                    <a:bodyPr/>
                    <a:lstStyle/>
                    <a:p>
                      <a:pPr algn="just">
                        <a:spcAft>
                          <a:spcPts val="0"/>
                        </a:spcAft>
                      </a:pPr>
                      <a:r>
                        <a:rPr lang="ru-RU" sz="2000" dirty="0">
                          <a:effectLst/>
                        </a:rPr>
                        <a:t>Дата</a:t>
                      </a:r>
                      <a:endParaRPr lang="ru-RU" sz="2000" dirty="0">
                        <a:effectLst/>
                        <a:latin typeface="Calibri"/>
                        <a:ea typeface="Calibri"/>
                        <a:cs typeface="Times New Roman"/>
                      </a:endParaRPr>
                    </a:p>
                  </a:txBody>
                  <a:tcPr marL="68580" marR="68580" marT="0" marB="0"/>
                </a:tc>
              </a:tr>
              <a:tr h="1009857">
                <a:tc>
                  <a:txBody>
                    <a:bodyPr/>
                    <a:lstStyle/>
                    <a:p>
                      <a:pPr marL="457200" algn="just">
                        <a:spcAft>
                          <a:spcPts val="0"/>
                        </a:spcAft>
                      </a:pPr>
                      <a:r>
                        <a:rPr lang="ru-RU" sz="1400" dirty="0" smtClean="0">
                          <a:effectLst/>
                          <a:latin typeface="Calibri"/>
                          <a:ea typeface="Calibri"/>
                          <a:cs typeface="Times New Roman"/>
                        </a:rPr>
                        <a:t>1</a:t>
                      </a:r>
                      <a:endParaRPr lang="ru-RU" sz="1400" dirty="0">
                        <a:effectLst/>
                        <a:latin typeface="Calibri"/>
                        <a:ea typeface="Calibri"/>
                        <a:cs typeface="Times New Roman"/>
                      </a:endParaRPr>
                    </a:p>
                  </a:txBody>
                  <a:tcPr marL="68580" marR="68580" marT="0" marB="0">
                    <a:lnT w="38100" cmpd="sng">
                      <a:noFill/>
                    </a:lnT>
                    <a:lnB w="12700" cmpd="sng">
                      <a:noFill/>
                    </a:lnB>
                  </a:tcPr>
                </a:tc>
                <a:tc>
                  <a:txBody>
                    <a:bodyPr/>
                    <a:lstStyle/>
                    <a:p>
                      <a:pPr marL="457200" algn="just">
                        <a:spcAft>
                          <a:spcPts val="0"/>
                        </a:spcAft>
                      </a:pPr>
                      <a:r>
                        <a:rPr lang="ru-RU" sz="1600" dirty="0">
                          <a:effectLst/>
                        </a:rPr>
                        <a:t>Халык </a:t>
                      </a:r>
                      <a:r>
                        <a:rPr lang="ru-RU" sz="1600" dirty="0" err="1">
                          <a:effectLst/>
                        </a:rPr>
                        <a:t>авыз</a:t>
                      </a:r>
                      <a:r>
                        <a:rPr lang="ru-RU" sz="1600" dirty="0">
                          <a:effectLst/>
                        </a:rPr>
                        <a:t> и</a:t>
                      </a:r>
                      <a:r>
                        <a:rPr lang="tt-RU" sz="1600" dirty="0">
                          <a:effectLst/>
                        </a:rPr>
                        <a:t>җ</a:t>
                      </a:r>
                      <a:r>
                        <a:rPr lang="ru-RU" sz="1600" dirty="0" err="1">
                          <a:effectLst/>
                        </a:rPr>
                        <a:t>атында</a:t>
                      </a:r>
                      <a:r>
                        <a:rPr lang="tt-RU" sz="1600" dirty="0">
                          <a:effectLst/>
                        </a:rPr>
                        <a:t> җыр </a:t>
                      </a:r>
                      <a:r>
                        <a:rPr lang="ru-RU" sz="1600" dirty="0">
                          <a:effectLst/>
                        </a:rPr>
                        <a:t>жанры, 5 класс</a:t>
                      </a:r>
                      <a:endParaRPr lang="ru-RU" sz="14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rPr>
                        <a:t>мәктәп</a:t>
                      </a:r>
                      <a:endParaRPr lang="ru-RU" sz="14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rPr>
                        <a:t>Ата-аналар</a:t>
                      </a:r>
                      <a:r>
                        <a:rPr lang="tt-RU" sz="1600" baseline="0" dirty="0" smtClean="0">
                          <a:effectLst/>
                        </a:rPr>
                        <a:t> өчен татар әдәбиятыннан ачык дәрес</a:t>
                      </a:r>
                      <a:endParaRPr lang="ru-RU" sz="1400" dirty="0">
                        <a:effectLst/>
                      </a:endParaRPr>
                    </a:p>
                  </a:txBody>
                  <a:tcPr marL="68580" marR="68580" marT="0" marB="0"/>
                </a:tc>
                <a:tc>
                  <a:txBody>
                    <a:bodyPr/>
                    <a:lstStyle/>
                    <a:p>
                      <a:pPr algn="just">
                        <a:spcAft>
                          <a:spcPts val="0"/>
                        </a:spcAft>
                      </a:pPr>
                      <a:r>
                        <a:rPr lang="tt-RU" sz="1600">
                          <a:effectLst/>
                        </a:rPr>
                        <a:t>16.10.</a:t>
                      </a:r>
                      <a:endParaRPr lang="ru-RU" sz="1400">
                        <a:effectLst/>
                      </a:endParaRPr>
                    </a:p>
                    <a:p>
                      <a:pPr algn="just">
                        <a:spcAft>
                          <a:spcPts val="0"/>
                        </a:spcAft>
                      </a:pPr>
                      <a:r>
                        <a:rPr lang="tt-RU" sz="1600">
                          <a:effectLst/>
                        </a:rPr>
                        <a:t>2013</a:t>
                      </a:r>
                      <a:endParaRPr lang="ru-RU" sz="1400">
                        <a:effectLst/>
                        <a:latin typeface="Calibri"/>
                        <a:ea typeface="Calibri"/>
                        <a:cs typeface="Times New Roman"/>
                      </a:endParaRPr>
                    </a:p>
                  </a:txBody>
                  <a:tcPr marL="68580" marR="68580" marT="0" marB="0"/>
                </a:tc>
              </a:tr>
              <a:tr h="1009857">
                <a:tc>
                  <a:txBody>
                    <a:bodyPr/>
                    <a:lstStyle/>
                    <a:p>
                      <a:pPr marL="457200" algn="just">
                        <a:spcAft>
                          <a:spcPts val="0"/>
                        </a:spcAft>
                      </a:pPr>
                      <a:r>
                        <a:rPr lang="ru-RU" sz="1600" dirty="0">
                          <a:effectLst/>
                        </a:rPr>
                        <a:t>2</a:t>
                      </a:r>
                      <a:endParaRPr lang="ru-RU" sz="1400" dirty="0">
                        <a:effectLst/>
                        <a:latin typeface="Calibri"/>
                        <a:ea typeface="Calibri"/>
                        <a:cs typeface="Times New Roman"/>
                      </a:endParaRPr>
                    </a:p>
                    <a:p>
                      <a:pPr marL="457200" algn="just">
                        <a:spcAft>
                          <a:spcPts val="0"/>
                        </a:spcAft>
                      </a:pPr>
                      <a:endParaRPr lang="ru-RU" sz="1400" dirty="0">
                        <a:effectLst/>
                        <a:latin typeface="Calibri"/>
                        <a:ea typeface="Calibri"/>
                        <a:cs typeface="Times New Roman"/>
                      </a:endParaRPr>
                    </a:p>
                  </a:txBody>
                  <a:tcPr marL="68580" marR="68580" marT="0" marB="0">
                    <a:lnT w="12700" cmpd="sng">
                      <a:noFill/>
                    </a:lnT>
                  </a:tcPr>
                </a:tc>
                <a:tc>
                  <a:txBody>
                    <a:bodyPr/>
                    <a:lstStyle/>
                    <a:p>
                      <a:pPr marL="457200" algn="just">
                        <a:spcAft>
                          <a:spcPts val="0"/>
                        </a:spcAft>
                      </a:pPr>
                      <a:r>
                        <a:rPr lang="ru-RU" sz="1600" dirty="0">
                          <a:effectLst/>
                        </a:rPr>
                        <a:t>Бар </a:t>
                      </a:r>
                      <a:r>
                        <a:rPr lang="tt-RU" sz="1600" dirty="0">
                          <a:effectLst/>
                        </a:rPr>
                        <a:t>җ</a:t>
                      </a:r>
                      <a:r>
                        <a:rPr lang="ru-RU" sz="1600" dirty="0" err="1">
                          <a:effectLst/>
                        </a:rPr>
                        <a:t>ырымны</a:t>
                      </a:r>
                      <a:r>
                        <a:rPr lang="tt-RU" sz="1600" dirty="0">
                          <a:effectLst/>
                        </a:rPr>
                        <a:t> илгә багышладым  </a:t>
                      </a:r>
                      <a:endParaRPr lang="ru-RU" sz="14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rPr>
                        <a:t>мәктәп</a:t>
                      </a:r>
                      <a:endParaRPr lang="ru-RU" sz="1400" dirty="0">
                        <a:effectLst/>
                        <a:latin typeface="Calibri"/>
                        <a:ea typeface="Calibri"/>
                        <a:cs typeface="Times New Roman"/>
                      </a:endParaRPr>
                    </a:p>
                  </a:txBody>
                  <a:tcPr marL="68580" marR="68580" marT="0" marB="0"/>
                </a:tc>
                <a:tc>
                  <a:txBody>
                    <a:bodyPr/>
                    <a:lstStyle/>
                    <a:p>
                      <a:pPr algn="just">
                        <a:spcAft>
                          <a:spcPts val="0"/>
                        </a:spcAft>
                      </a:pPr>
                      <a:r>
                        <a:rPr lang="tt-RU" sz="1600" dirty="0" smtClean="0">
                          <a:effectLst/>
                        </a:rPr>
                        <a:t>Татар теле һәм әдәбияты</a:t>
                      </a:r>
                      <a:r>
                        <a:rPr lang="tt-RU" sz="1600" baseline="0" dirty="0" smtClean="0">
                          <a:effectLst/>
                        </a:rPr>
                        <a:t> </a:t>
                      </a:r>
                      <a:r>
                        <a:rPr lang="tt-RU" sz="1600" dirty="0" smtClean="0">
                          <a:effectLst/>
                        </a:rPr>
                        <a:t>атналыгы кысаларында класстан тыш чара</a:t>
                      </a:r>
                      <a:endParaRPr lang="ru-RU" sz="1400" dirty="0">
                        <a:effectLst/>
                        <a:latin typeface="Calibri"/>
                        <a:ea typeface="Calibri"/>
                        <a:cs typeface="Times New Roman"/>
                      </a:endParaRPr>
                    </a:p>
                  </a:txBody>
                  <a:tcPr marL="68580" marR="68580" marT="0" marB="0"/>
                </a:tc>
                <a:tc>
                  <a:txBody>
                    <a:bodyPr/>
                    <a:lstStyle/>
                    <a:p>
                      <a:pPr algn="just">
                        <a:spcAft>
                          <a:spcPts val="0"/>
                        </a:spcAft>
                      </a:pPr>
                      <a:r>
                        <a:rPr lang="ru-RU" sz="1600">
                          <a:effectLst/>
                        </a:rPr>
                        <a:t>15.02.</a:t>
                      </a:r>
                      <a:endParaRPr lang="ru-RU" sz="1400">
                        <a:effectLst/>
                      </a:endParaRPr>
                    </a:p>
                    <a:p>
                      <a:pPr algn="just">
                        <a:spcAft>
                          <a:spcPts val="0"/>
                        </a:spcAft>
                      </a:pPr>
                      <a:r>
                        <a:rPr lang="ru-RU" sz="1600">
                          <a:effectLst/>
                        </a:rPr>
                        <a:t>2013</a:t>
                      </a:r>
                      <a:endParaRPr lang="ru-RU" sz="1400">
                        <a:effectLst/>
                        <a:latin typeface="Calibri"/>
                        <a:ea typeface="Calibri"/>
                        <a:cs typeface="Times New Roman"/>
                      </a:endParaRPr>
                    </a:p>
                  </a:txBody>
                  <a:tcPr marL="68580" marR="68580" marT="0" marB="0"/>
                </a:tc>
              </a:tr>
              <a:tr h="757393">
                <a:tc>
                  <a:txBody>
                    <a:bodyPr/>
                    <a:lstStyle/>
                    <a:p>
                      <a:pPr marL="457200" algn="just">
                        <a:spcAft>
                          <a:spcPts val="0"/>
                        </a:spcAft>
                      </a:pPr>
                      <a:r>
                        <a:rPr lang="ru-RU" sz="1600" dirty="0">
                          <a:effectLst/>
                        </a:rPr>
                        <a:t>3</a:t>
                      </a:r>
                      <a:endParaRPr lang="ru-RU" sz="1400" dirty="0">
                        <a:effectLst/>
                        <a:latin typeface="Calibri"/>
                        <a:ea typeface="Calibri"/>
                        <a:cs typeface="Times New Roman"/>
                      </a:endParaRPr>
                    </a:p>
                    <a:p>
                      <a:pPr marL="457200" algn="just">
                        <a:spcAft>
                          <a:spcPts val="0"/>
                        </a:spcAft>
                      </a:pPr>
                      <a:endParaRPr lang="ru-RU" sz="14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a:effectLst/>
                        </a:rPr>
                        <a:t>Без - </a:t>
                      </a:r>
                      <a:r>
                        <a:rPr lang="ru-RU" sz="1600" dirty="0" err="1">
                          <a:effectLst/>
                        </a:rPr>
                        <a:t>Тукайлы</a:t>
                      </a:r>
                      <a:r>
                        <a:rPr lang="ru-RU" sz="1600" dirty="0">
                          <a:effectLst/>
                        </a:rPr>
                        <a:t> халык</a:t>
                      </a:r>
                      <a:endParaRPr lang="ru-RU" sz="14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rPr>
                        <a:t>мәктәп</a:t>
                      </a:r>
                      <a:endParaRPr lang="ru-RU" sz="1400" dirty="0">
                        <a:effectLst/>
                        <a:latin typeface="Calibri"/>
                        <a:ea typeface="Calibri"/>
                        <a:cs typeface="Times New Roman"/>
                      </a:endParaRPr>
                    </a:p>
                  </a:txBody>
                  <a:tcPr marL="68580" marR="68580" marT="0" marB="0"/>
                </a:tc>
                <a:tc>
                  <a:txBody>
                    <a:bodyPr/>
                    <a:lstStyle/>
                    <a:p>
                      <a:pPr algn="just">
                        <a:spcAft>
                          <a:spcPts val="0"/>
                        </a:spcAft>
                      </a:pPr>
                      <a:r>
                        <a:rPr lang="tt-RU" sz="1600" dirty="0" smtClean="0">
                          <a:effectLst/>
                        </a:rPr>
                        <a:t>Класстан</a:t>
                      </a:r>
                      <a:r>
                        <a:rPr lang="tt-RU" sz="1600" baseline="0" dirty="0" smtClean="0">
                          <a:effectLst/>
                        </a:rPr>
                        <a:t> тыш чара –”</a:t>
                      </a:r>
                      <a:r>
                        <a:rPr lang="tt-RU" sz="1600" dirty="0" smtClean="0">
                          <a:effectLst/>
                        </a:rPr>
                        <a:t>Шигыр</a:t>
                      </a:r>
                      <a:r>
                        <a:rPr lang="ru-RU" sz="1600" dirty="0" smtClean="0">
                          <a:effectLst/>
                        </a:rPr>
                        <a:t>ь</a:t>
                      </a:r>
                      <a:r>
                        <a:rPr lang="ru-RU" sz="1600" baseline="0" dirty="0" smtClean="0">
                          <a:effectLst/>
                        </a:rPr>
                        <a:t> б</a:t>
                      </a:r>
                      <a:r>
                        <a:rPr lang="tt-RU" sz="1600" baseline="0" dirty="0" smtClean="0">
                          <a:effectLst/>
                        </a:rPr>
                        <a:t>әйрәме”</a:t>
                      </a:r>
                      <a:endParaRPr lang="ru-RU" sz="1400" dirty="0">
                        <a:effectLst/>
                        <a:latin typeface="Calibri"/>
                        <a:ea typeface="Calibri"/>
                        <a:cs typeface="Times New Roman"/>
                      </a:endParaRPr>
                    </a:p>
                  </a:txBody>
                  <a:tcPr marL="68580" marR="68580" marT="0" marB="0"/>
                </a:tc>
                <a:tc>
                  <a:txBody>
                    <a:bodyPr/>
                    <a:lstStyle/>
                    <a:p>
                      <a:pPr algn="just">
                        <a:spcAft>
                          <a:spcPts val="0"/>
                        </a:spcAft>
                      </a:pPr>
                      <a:r>
                        <a:rPr lang="ru-RU" sz="1600">
                          <a:effectLst/>
                        </a:rPr>
                        <a:t>25.04.</a:t>
                      </a:r>
                      <a:endParaRPr lang="ru-RU" sz="1400">
                        <a:effectLst/>
                      </a:endParaRPr>
                    </a:p>
                    <a:p>
                      <a:pPr algn="just">
                        <a:spcAft>
                          <a:spcPts val="0"/>
                        </a:spcAft>
                      </a:pPr>
                      <a:r>
                        <a:rPr lang="ru-RU" sz="1600">
                          <a:effectLst/>
                        </a:rPr>
                        <a:t>2014</a:t>
                      </a:r>
                      <a:endParaRPr lang="ru-RU" sz="1400">
                        <a:effectLst/>
                        <a:latin typeface="Calibri"/>
                        <a:ea typeface="Calibri"/>
                        <a:cs typeface="Times New Roman"/>
                      </a:endParaRPr>
                    </a:p>
                  </a:txBody>
                  <a:tcPr marL="68580" marR="68580" marT="0" marB="0"/>
                </a:tc>
              </a:tr>
              <a:tr h="1009857">
                <a:tc>
                  <a:txBody>
                    <a:bodyPr/>
                    <a:lstStyle/>
                    <a:p>
                      <a:pPr marL="457200" algn="just">
                        <a:spcAft>
                          <a:spcPts val="0"/>
                        </a:spcAft>
                      </a:pPr>
                      <a:r>
                        <a:rPr lang="ru-RU" sz="1600" dirty="0">
                          <a:effectLst/>
                        </a:rPr>
                        <a:t>4</a:t>
                      </a:r>
                      <a:endParaRPr lang="ru-RU" sz="1400" dirty="0">
                        <a:effectLst/>
                        <a:latin typeface="Calibri"/>
                        <a:ea typeface="Calibri"/>
                        <a:cs typeface="Times New Roman"/>
                      </a:endParaRPr>
                    </a:p>
                    <a:p>
                      <a:pPr marL="457200" algn="just">
                        <a:spcAft>
                          <a:spcPts val="0"/>
                        </a:spcAft>
                      </a:pPr>
                      <a:endParaRPr lang="ru-RU" sz="1400" dirty="0" smtClean="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rPr>
                        <a:t>Сәләтле</a:t>
                      </a:r>
                      <a:r>
                        <a:rPr lang="tt-RU" sz="1600" baseline="0" dirty="0" smtClean="0">
                          <a:effectLst/>
                        </a:rPr>
                        <a:t> балалар белән эшне оештыру</a:t>
                      </a:r>
                      <a:endParaRPr lang="ru-RU" sz="14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район</a:t>
                      </a:r>
                      <a:endParaRPr lang="ru-RU" sz="1400" dirty="0">
                        <a:effectLst/>
                        <a:latin typeface="Calibri"/>
                        <a:ea typeface="Calibri"/>
                        <a:cs typeface="Times New Roman"/>
                      </a:endParaRPr>
                    </a:p>
                  </a:txBody>
                  <a:tcPr marL="68580" marR="68580" marT="0" marB="0"/>
                </a:tc>
                <a:tc>
                  <a:txBody>
                    <a:bodyPr/>
                    <a:lstStyle/>
                    <a:p>
                      <a:pPr algn="just">
                        <a:spcAft>
                          <a:spcPts val="0"/>
                        </a:spcAft>
                      </a:pPr>
                      <a:r>
                        <a:rPr lang="tt-RU" sz="1600" dirty="0" smtClean="0">
                          <a:effectLst/>
                        </a:rPr>
                        <a:t>Районның</a:t>
                      </a:r>
                      <a:r>
                        <a:rPr lang="tt-RU" sz="1600" baseline="0" dirty="0" smtClean="0">
                          <a:effectLst/>
                        </a:rPr>
                        <a:t> татар теле һәм әдәбияты укытучылары семинары</a:t>
                      </a:r>
                      <a:endParaRPr lang="ru-RU" sz="1400" dirty="0">
                        <a:effectLst/>
                        <a:latin typeface="Calibri"/>
                        <a:ea typeface="Calibri"/>
                        <a:cs typeface="Times New Roman"/>
                      </a:endParaRPr>
                    </a:p>
                  </a:txBody>
                  <a:tcPr marL="68580" marR="68580" marT="0" marB="0"/>
                </a:tc>
                <a:tc>
                  <a:txBody>
                    <a:bodyPr/>
                    <a:lstStyle/>
                    <a:p>
                      <a:pPr algn="just">
                        <a:spcAft>
                          <a:spcPts val="0"/>
                        </a:spcAft>
                      </a:pPr>
                      <a:r>
                        <a:rPr lang="ru-RU" sz="1600" dirty="0">
                          <a:effectLst/>
                        </a:rPr>
                        <a:t>23.11.</a:t>
                      </a:r>
                      <a:endParaRPr lang="ru-RU" sz="1400" dirty="0">
                        <a:effectLst/>
                      </a:endParaRPr>
                    </a:p>
                    <a:p>
                      <a:pPr algn="just">
                        <a:spcAft>
                          <a:spcPts val="0"/>
                        </a:spcAft>
                      </a:pPr>
                      <a:r>
                        <a:rPr lang="ru-RU" sz="1600" dirty="0">
                          <a:effectLst/>
                        </a:rPr>
                        <a:t>2010</a:t>
                      </a:r>
                      <a:endParaRPr lang="ru-RU" sz="14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247775" y="865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2092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
            <a:ext cx="7560840" cy="1090613"/>
          </a:xfrm>
        </p:spPr>
        <p:txBody>
          <a:bodyPr>
            <a:noAutofit/>
          </a:bodyPr>
          <a:lstStyle/>
          <a:p>
            <a:r>
              <a:rPr lang="tt-RU" sz="3600" b="1" dirty="0" smtClean="0">
                <a:latin typeface="Times New Roman" panose="02020603050405020304" pitchFamily="18" charset="0"/>
                <a:cs typeface="Times New Roman" panose="02020603050405020304" pitchFamily="18" charset="0"/>
              </a:rPr>
              <a:t>Семинарларда катнашу, үткәрү</a:t>
            </a:r>
            <a:endParaRPr lang="ru-RU" sz="3600" b="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2703513" y="1090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150244677"/>
              </p:ext>
            </p:extLst>
          </p:nvPr>
        </p:nvGraphicFramePr>
        <p:xfrm>
          <a:off x="179512" y="1464616"/>
          <a:ext cx="8676457" cy="4846320"/>
        </p:xfrm>
        <a:graphic>
          <a:graphicData uri="http://schemas.openxmlformats.org/drawingml/2006/table">
            <a:tbl>
              <a:tblPr firstRow="1" bandRow="1">
                <a:tableStyleId>{21E4AEA4-8DFA-4A89-87EB-49C32662AFE0}</a:tableStyleId>
              </a:tblPr>
              <a:tblGrid>
                <a:gridCol w="595844"/>
                <a:gridCol w="3102357"/>
                <a:gridCol w="1034411"/>
                <a:gridCol w="2663792"/>
                <a:gridCol w="1280053"/>
              </a:tblGrid>
              <a:tr h="730034">
                <a:tc>
                  <a:txBody>
                    <a:bodyPr/>
                    <a:lstStyle/>
                    <a:p>
                      <a:r>
                        <a:rPr lang="ru-RU" sz="1400" dirty="0" smtClean="0"/>
                        <a:t>№</a:t>
                      </a:r>
                      <a:endParaRPr lang="ru-RU" sz="1400" dirty="0"/>
                    </a:p>
                  </a:txBody>
                  <a:tcPr/>
                </a:tc>
                <a:tc>
                  <a:txBody>
                    <a:bodyPr/>
                    <a:lstStyle/>
                    <a:p>
                      <a:r>
                        <a:rPr lang="ru-RU" sz="1400" dirty="0" smtClean="0"/>
                        <a:t>                      </a:t>
                      </a:r>
                      <a:r>
                        <a:rPr lang="ru-RU" sz="1400" dirty="0" err="1" smtClean="0"/>
                        <a:t>Чыгышның</a:t>
                      </a:r>
                      <a:r>
                        <a:rPr lang="ru-RU" sz="1400" dirty="0" smtClean="0"/>
                        <a:t> </a:t>
                      </a:r>
                    </a:p>
                    <a:p>
                      <a:r>
                        <a:rPr lang="ru-RU" sz="1400" dirty="0" smtClean="0"/>
                        <a:t>                         </a:t>
                      </a:r>
                      <a:r>
                        <a:rPr lang="ru-RU" sz="1400" dirty="0" err="1" smtClean="0"/>
                        <a:t>темасы</a:t>
                      </a:r>
                      <a:endParaRPr lang="ru-RU" sz="1400" dirty="0" smtClean="0"/>
                    </a:p>
                    <a:p>
                      <a:endParaRPr lang="ru-RU" sz="1400" dirty="0"/>
                    </a:p>
                  </a:txBody>
                  <a:tcPr/>
                </a:tc>
                <a:tc>
                  <a:txBody>
                    <a:bodyPr/>
                    <a:lstStyle/>
                    <a:p>
                      <a:r>
                        <a:rPr lang="ru-RU" sz="1400" dirty="0" err="1" smtClean="0"/>
                        <a:t>Дәрәҗә</a:t>
                      </a:r>
                      <a:endParaRPr lang="ru-RU" sz="1400" dirty="0" smtClean="0"/>
                    </a:p>
                    <a:p>
                      <a:endParaRPr lang="ru-RU" sz="1400" dirty="0"/>
                    </a:p>
                  </a:txBody>
                  <a:tcPr/>
                </a:tc>
                <a:tc>
                  <a:txBody>
                    <a:bodyPr/>
                    <a:lstStyle/>
                    <a:p>
                      <a:r>
                        <a:rPr lang="ru-RU" sz="1400" dirty="0" err="1" smtClean="0"/>
                        <a:t>Семинарның</a:t>
                      </a:r>
                      <a:r>
                        <a:rPr lang="ru-RU" sz="1400" dirty="0" smtClean="0"/>
                        <a:t> </a:t>
                      </a:r>
                      <a:r>
                        <a:rPr lang="ru-RU" sz="1400" dirty="0" err="1" smtClean="0"/>
                        <a:t>темасы</a:t>
                      </a:r>
                      <a:endParaRPr lang="ru-RU" sz="1400" dirty="0" smtClean="0"/>
                    </a:p>
                    <a:p>
                      <a:endParaRPr lang="ru-RU" sz="1400" dirty="0"/>
                    </a:p>
                  </a:txBody>
                  <a:tcPr/>
                </a:tc>
                <a:tc>
                  <a:txBody>
                    <a:bodyPr/>
                    <a:lstStyle/>
                    <a:p>
                      <a:r>
                        <a:rPr lang="ru-RU" sz="1400" dirty="0" smtClean="0"/>
                        <a:t>Дата</a:t>
                      </a:r>
                    </a:p>
                    <a:p>
                      <a:endParaRPr lang="ru-RU" sz="1400" dirty="0"/>
                    </a:p>
                  </a:txBody>
                  <a:tcPr/>
                </a:tc>
              </a:tr>
              <a:tr h="1117384">
                <a:tc>
                  <a:txBody>
                    <a:bodyPr/>
                    <a:lstStyle/>
                    <a:p>
                      <a:r>
                        <a:rPr lang="ru-RU" sz="1400" dirty="0" smtClean="0"/>
                        <a:t>1</a:t>
                      </a:r>
                      <a:endParaRPr lang="ru-RU" sz="1400" dirty="0"/>
                    </a:p>
                  </a:txBody>
                  <a:tcPr/>
                </a:tc>
                <a:tc>
                  <a:txBody>
                    <a:bodyPr/>
                    <a:lstStyle/>
                    <a:p>
                      <a:r>
                        <a:rPr lang="ru-RU" sz="1400" dirty="0" err="1" smtClean="0"/>
                        <a:t>Сәләтле</a:t>
                      </a:r>
                      <a:r>
                        <a:rPr lang="ru-RU" sz="1400" dirty="0" smtClean="0"/>
                        <a:t> </a:t>
                      </a:r>
                      <a:r>
                        <a:rPr lang="ru-RU" sz="1400" dirty="0" err="1" smtClean="0"/>
                        <a:t>балалар</a:t>
                      </a:r>
                      <a:r>
                        <a:rPr lang="ru-RU" sz="1400" dirty="0" smtClean="0"/>
                        <a:t> белән </a:t>
                      </a:r>
                      <a:r>
                        <a:rPr lang="ru-RU" sz="1400" dirty="0" err="1" smtClean="0"/>
                        <a:t>эшне</a:t>
                      </a:r>
                      <a:r>
                        <a:rPr lang="ru-RU" sz="1400" dirty="0" smtClean="0"/>
                        <a:t> </a:t>
                      </a:r>
                      <a:r>
                        <a:rPr lang="ru-RU" sz="1400" dirty="0" err="1" smtClean="0"/>
                        <a:t>оештыру</a:t>
                      </a:r>
                      <a:r>
                        <a:rPr lang="ru-RU" sz="1400" dirty="0" smtClean="0"/>
                        <a:t>: </a:t>
                      </a:r>
                      <a:r>
                        <a:rPr lang="ru-RU" sz="1400" dirty="0" err="1" smtClean="0"/>
                        <a:t>тәҗрибә</a:t>
                      </a:r>
                      <a:r>
                        <a:rPr lang="ru-RU" sz="1400" dirty="0" smtClean="0"/>
                        <a:t>, </a:t>
                      </a:r>
                      <a:r>
                        <a:rPr lang="ru-RU" sz="1400" dirty="0" err="1" smtClean="0"/>
                        <a:t>проблемалар</a:t>
                      </a:r>
                      <a:endParaRPr lang="ru-RU" sz="1400" dirty="0" smtClean="0"/>
                    </a:p>
                    <a:p>
                      <a:endParaRPr lang="ru-RU" sz="1400" dirty="0"/>
                    </a:p>
                  </a:txBody>
                  <a:tcPr/>
                </a:tc>
                <a:tc>
                  <a:txBody>
                    <a:bodyPr/>
                    <a:lstStyle/>
                    <a:p>
                      <a:r>
                        <a:rPr lang="ru-RU" sz="1400" dirty="0" smtClean="0"/>
                        <a:t>Район</a:t>
                      </a:r>
                    </a:p>
                    <a:p>
                      <a:endParaRPr lang="ru-RU" sz="1400" dirty="0"/>
                    </a:p>
                  </a:txBody>
                  <a:tcPr/>
                </a:tc>
                <a:tc>
                  <a:txBody>
                    <a:bodyPr/>
                    <a:lstStyle/>
                    <a:p>
                      <a:r>
                        <a:rPr lang="ru-RU" sz="1400" dirty="0" err="1" smtClean="0"/>
                        <a:t>Сәләтле</a:t>
                      </a:r>
                      <a:r>
                        <a:rPr lang="ru-RU" sz="1400" dirty="0" smtClean="0"/>
                        <a:t> </a:t>
                      </a:r>
                      <a:r>
                        <a:rPr lang="ru-RU" sz="1400" dirty="0" err="1" smtClean="0"/>
                        <a:t>балалар</a:t>
                      </a:r>
                      <a:r>
                        <a:rPr lang="ru-RU" sz="1400" dirty="0" smtClean="0"/>
                        <a:t> белән </a:t>
                      </a:r>
                      <a:r>
                        <a:rPr lang="ru-RU" sz="1400" dirty="0" err="1" smtClean="0"/>
                        <a:t>эшне</a:t>
                      </a:r>
                      <a:r>
                        <a:rPr lang="ru-RU" sz="1400" dirty="0" smtClean="0"/>
                        <a:t> </a:t>
                      </a:r>
                      <a:r>
                        <a:rPr lang="ru-RU" sz="1400" dirty="0" err="1" smtClean="0"/>
                        <a:t>оештыру</a:t>
                      </a:r>
                      <a:r>
                        <a:rPr lang="ru-RU" sz="1400" dirty="0" smtClean="0"/>
                        <a:t>,  татар теле һәм </a:t>
                      </a:r>
                      <a:r>
                        <a:rPr lang="ru-RU" sz="1400" dirty="0" err="1" smtClean="0"/>
                        <a:t>әдәбияты</a:t>
                      </a:r>
                      <a:r>
                        <a:rPr lang="ru-RU" sz="1400" dirty="0" smtClean="0"/>
                        <a:t> </a:t>
                      </a:r>
                      <a:r>
                        <a:rPr lang="ru-RU" sz="1400" dirty="0" err="1" smtClean="0"/>
                        <a:t>укытучылары</a:t>
                      </a:r>
                      <a:r>
                        <a:rPr lang="ru-RU" sz="1400" smtClean="0"/>
                        <a:t> семинары</a:t>
                      </a:r>
                      <a:endParaRPr lang="ru-RU" sz="1400" dirty="0" smtClean="0"/>
                    </a:p>
                    <a:p>
                      <a:endParaRPr lang="ru-RU" sz="1400" dirty="0"/>
                    </a:p>
                  </a:txBody>
                  <a:tcPr/>
                </a:tc>
                <a:tc>
                  <a:txBody>
                    <a:bodyPr/>
                    <a:lstStyle/>
                    <a:p>
                      <a:r>
                        <a:rPr lang="ru-RU" sz="1400" dirty="0" smtClean="0"/>
                        <a:t>23.11.2010</a:t>
                      </a:r>
                    </a:p>
                    <a:p>
                      <a:endParaRPr lang="ru-RU" sz="1400" dirty="0"/>
                    </a:p>
                  </a:txBody>
                  <a:tcPr/>
                </a:tc>
              </a:tr>
              <a:tr h="1514784">
                <a:tc>
                  <a:txBody>
                    <a:bodyPr/>
                    <a:lstStyle/>
                    <a:p>
                      <a:r>
                        <a:rPr lang="ru-RU" sz="1400" dirty="0" smtClean="0"/>
                        <a:t>2</a:t>
                      </a:r>
                      <a:endParaRPr lang="ru-RU" sz="1400" dirty="0"/>
                    </a:p>
                  </a:txBody>
                  <a:tcPr/>
                </a:tc>
                <a:tc>
                  <a:txBody>
                    <a:bodyPr/>
                    <a:lstStyle/>
                    <a:p>
                      <a:r>
                        <a:rPr lang="ru-RU" sz="1400" dirty="0" smtClean="0"/>
                        <a:t> 9 </a:t>
                      </a:r>
                      <a:r>
                        <a:rPr lang="ru-RU" sz="1400" dirty="0" err="1" smtClean="0"/>
                        <a:t>класста</a:t>
                      </a:r>
                      <a:r>
                        <a:rPr lang="ru-RU" sz="1400" dirty="0" smtClean="0"/>
                        <a:t> татар </a:t>
                      </a:r>
                      <a:r>
                        <a:rPr lang="ru-RU" sz="1400" dirty="0" err="1" smtClean="0"/>
                        <a:t>теленнән</a:t>
                      </a:r>
                      <a:r>
                        <a:rPr lang="ru-RU" sz="1400" dirty="0" smtClean="0"/>
                        <a:t> </a:t>
                      </a:r>
                      <a:r>
                        <a:rPr lang="ru-RU" sz="1400" dirty="0" err="1" smtClean="0"/>
                        <a:t>арадаш</a:t>
                      </a:r>
                      <a:r>
                        <a:rPr lang="ru-RU" sz="1400" dirty="0" smtClean="0"/>
                        <a:t> </a:t>
                      </a:r>
                      <a:r>
                        <a:rPr lang="ru-RU" sz="1400" dirty="0" err="1" smtClean="0"/>
                        <a:t>аттестациягә</a:t>
                      </a:r>
                      <a:r>
                        <a:rPr lang="ru-RU" sz="1400" dirty="0" smtClean="0"/>
                        <a:t> </a:t>
                      </a:r>
                      <a:r>
                        <a:rPr lang="ru-RU" sz="1400" dirty="0" err="1" smtClean="0"/>
                        <a:t>әзерләнү</a:t>
                      </a:r>
                      <a:endParaRPr lang="ru-RU" sz="1400" dirty="0" smtClean="0"/>
                    </a:p>
                    <a:p>
                      <a:endParaRPr lang="ru-RU" sz="1400" dirty="0"/>
                    </a:p>
                  </a:txBody>
                  <a:tcPr/>
                </a:tc>
                <a:tc>
                  <a:txBody>
                    <a:bodyPr/>
                    <a:lstStyle/>
                    <a:p>
                      <a:r>
                        <a:rPr lang="ru-RU" sz="1400" dirty="0" smtClean="0"/>
                        <a:t>Район</a:t>
                      </a:r>
                    </a:p>
                    <a:p>
                      <a:endParaRPr lang="ru-RU" sz="1400" dirty="0"/>
                    </a:p>
                  </a:txBody>
                  <a:tcPr/>
                </a:tc>
                <a:tc>
                  <a:txBody>
                    <a:bodyPr/>
                    <a:lstStyle/>
                    <a:p>
                      <a:r>
                        <a:rPr lang="ru-RU" sz="1400" smtClean="0"/>
                        <a:t>Формирование коммуникативной компетенции учителя и учащихся как средство повышения качества образования, отдел образования, МБОУ</a:t>
                      </a:r>
                    </a:p>
                    <a:p>
                      <a:r>
                        <a:rPr lang="ru-RU" sz="1400" smtClean="0"/>
                        <a:t>«СОШ п. Круглое Поле»</a:t>
                      </a:r>
                    </a:p>
                    <a:p>
                      <a:endParaRPr lang="ru-RU" sz="1400"/>
                    </a:p>
                  </a:txBody>
                  <a:tcPr/>
                </a:tc>
                <a:tc>
                  <a:txBody>
                    <a:bodyPr/>
                    <a:lstStyle/>
                    <a:p>
                      <a:r>
                        <a:rPr lang="ru-RU" sz="1400" dirty="0" smtClean="0"/>
                        <a:t>05.12.2013</a:t>
                      </a:r>
                    </a:p>
                    <a:p>
                      <a:endParaRPr lang="ru-RU" sz="1400" dirty="0"/>
                    </a:p>
                  </a:txBody>
                  <a:tcPr/>
                </a:tc>
              </a:tr>
              <a:tr h="1117384">
                <a:tc>
                  <a:txBody>
                    <a:bodyPr/>
                    <a:lstStyle/>
                    <a:p>
                      <a:r>
                        <a:rPr lang="ru-RU" sz="1400" dirty="0" smtClean="0"/>
                        <a:t>3</a:t>
                      </a:r>
                      <a:endParaRPr lang="ru-RU" sz="1400" dirty="0"/>
                    </a:p>
                  </a:txBody>
                  <a:tcPr/>
                </a:tc>
                <a:tc>
                  <a:txBody>
                    <a:bodyPr/>
                    <a:lstStyle/>
                    <a:p>
                      <a:r>
                        <a:rPr lang="ru-RU" sz="1400" dirty="0" smtClean="0"/>
                        <a:t>9 </a:t>
                      </a:r>
                      <a:r>
                        <a:rPr lang="ru-RU" sz="1400" dirty="0" err="1" smtClean="0"/>
                        <a:t>нчы</a:t>
                      </a:r>
                      <a:r>
                        <a:rPr lang="ru-RU" sz="1400" dirty="0" smtClean="0"/>
                        <a:t> </a:t>
                      </a:r>
                      <a:r>
                        <a:rPr lang="ru-RU" sz="1400" dirty="0" err="1" smtClean="0"/>
                        <a:t>сыйныф</a:t>
                      </a:r>
                      <a:r>
                        <a:rPr lang="ru-RU" sz="1400" dirty="0" smtClean="0"/>
                        <a:t> </a:t>
                      </a:r>
                      <a:r>
                        <a:rPr lang="ru-RU" sz="1400" dirty="0" err="1" smtClean="0"/>
                        <a:t>укучыларын</a:t>
                      </a:r>
                      <a:r>
                        <a:rPr lang="ru-RU" sz="1400" dirty="0" smtClean="0"/>
                        <a:t> </a:t>
                      </a:r>
                      <a:r>
                        <a:rPr lang="ru-RU" sz="1400" dirty="0" err="1" smtClean="0"/>
                        <a:t>бердәм</a:t>
                      </a:r>
                      <a:r>
                        <a:rPr lang="ru-RU" sz="1400" dirty="0" smtClean="0"/>
                        <a:t> республика </a:t>
                      </a:r>
                      <a:r>
                        <a:rPr lang="ru-RU" sz="1400" dirty="0" err="1" smtClean="0"/>
                        <a:t>тестына</a:t>
                      </a:r>
                      <a:r>
                        <a:rPr lang="ru-RU" sz="1400" dirty="0" smtClean="0"/>
                        <a:t> </a:t>
                      </a:r>
                      <a:r>
                        <a:rPr lang="ru-RU" sz="1400" dirty="0" err="1" smtClean="0"/>
                        <a:t>әзерләү</a:t>
                      </a:r>
                      <a:r>
                        <a:rPr lang="ru-RU" sz="1400" dirty="0" smtClean="0"/>
                        <a:t> </a:t>
                      </a:r>
                      <a:r>
                        <a:rPr lang="ru-RU" sz="1400" dirty="0" err="1" smtClean="0"/>
                        <a:t>тәҗрибәсе</a:t>
                      </a:r>
                      <a:endParaRPr lang="ru-RU" sz="1400" dirty="0" smtClean="0"/>
                    </a:p>
                    <a:p>
                      <a:endParaRPr lang="ru-RU" sz="1400" dirty="0"/>
                    </a:p>
                  </a:txBody>
                  <a:tcPr/>
                </a:tc>
                <a:tc>
                  <a:txBody>
                    <a:bodyPr/>
                    <a:lstStyle/>
                    <a:p>
                      <a:r>
                        <a:rPr lang="ru-RU" sz="1400" dirty="0" smtClean="0"/>
                        <a:t>Образовательное учреждение</a:t>
                      </a:r>
                    </a:p>
                    <a:p>
                      <a:endParaRPr lang="ru-RU" sz="1400" dirty="0"/>
                    </a:p>
                  </a:txBody>
                  <a:tcPr/>
                </a:tc>
                <a:tc>
                  <a:txBody>
                    <a:bodyPr/>
                    <a:lstStyle/>
                    <a:p>
                      <a:r>
                        <a:rPr lang="ru-RU" sz="1400" dirty="0" smtClean="0"/>
                        <a:t>На заседании методического объединения учителей предметов гуманитарного цикла</a:t>
                      </a:r>
                    </a:p>
                    <a:p>
                      <a:endParaRPr lang="ru-RU" sz="1400" dirty="0"/>
                    </a:p>
                  </a:txBody>
                  <a:tcPr/>
                </a:tc>
                <a:tc>
                  <a:txBody>
                    <a:bodyPr/>
                    <a:lstStyle/>
                    <a:p>
                      <a:r>
                        <a:rPr lang="ru-RU" sz="1400" dirty="0" smtClean="0"/>
                        <a:t>23.09.2014</a:t>
                      </a:r>
                    </a:p>
                    <a:p>
                      <a:endParaRPr lang="ru-RU" sz="1400" dirty="0"/>
                    </a:p>
                  </a:txBody>
                  <a:tcPr/>
                </a:tc>
              </a:tr>
            </a:tbl>
          </a:graphicData>
        </a:graphic>
      </p:graphicFrame>
    </p:spTree>
    <p:extLst>
      <p:ext uri="{BB962C8B-B14F-4D97-AF65-F5344CB8AC3E}">
        <p14:creationId xmlns:p14="http://schemas.microsoft.com/office/powerpoint/2010/main" val="999931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sz="3600" b="1" dirty="0">
                <a:latin typeface="Times New Roman" panose="02020603050405020304" pitchFamily="18" charset="0"/>
                <a:cs typeface="Times New Roman" panose="02020603050405020304" pitchFamily="18" charset="0"/>
              </a:rPr>
              <a:t>Семинарларда катнашу, үткәрү</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25330192"/>
              </p:ext>
            </p:extLst>
          </p:nvPr>
        </p:nvGraphicFramePr>
        <p:xfrm>
          <a:off x="395537" y="1628800"/>
          <a:ext cx="8352928" cy="3672409"/>
        </p:xfrm>
        <a:graphic>
          <a:graphicData uri="http://schemas.openxmlformats.org/drawingml/2006/table">
            <a:tbl>
              <a:tblPr firstRow="1" bandRow="1">
                <a:tableStyleId>{21E4AEA4-8DFA-4A89-87EB-49C32662AFE0}</a:tableStyleId>
              </a:tblPr>
              <a:tblGrid>
                <a:gridCol w="508442"/>
                <a:gridCol w="2396926"/>
                <a:gridCol w="1089512"/>
                <a:gridCol w="3094216"/>
                <a:gridCol w="1263832"/>
              </a:tblGrid>
              <a:tr h="909515">
                <a:tc>
                  <a:txBody>
                    <a:bodyPr/>
                    <a:lstStyle/>
                    <a:p>
                      <a:r>
                        <a:rPr lang="tt-RU" dirty="0" smtClean="0"/>
                        <a:t>№</a:t>
                      </a:r>
                      <a:endParaRPr lang="ru-RU" dirty="0"/>
                    </a:p>
                  </a:txBody>
                  <a:tcPr/>
                </a:tc>
                <a:tc>
                  <a:txBody>
                    <a:bodyPr/>
                    <a:lstStyle/>
                    <a:p>
                      <a:r>
                        <a:rPr lang="tt-RU" dirty="0" smtClean="0"/>
                        <a:t>Чыгышның</a:t>
                      </a:r>
                    </a:p>
                    <a:p>
                      <a:r>
                        <a:rPr lang="tt-RU" dirty="0" smtClean="0"/>
                        <a:t>исеме</a:t>
                      </a:r>
                      <a:endParaRPr lang="ru-RU" dirty="0"/>
                    </a:p>
                  </a:txBody>
                  <a:tcPr/>
                </a:tc>
                <a:tc>
                  <a:txBody>
                    <a:bodyPr/>
                    <a:lstStyle/>
                    <a:p>
                      <a:r>
                        <a:rPr lang="tt-RU" dirty="0" smtClean="0"/>
                        <a:t>Дәрәҗә</a:t>
                      </a:r>
                      <a:endParaRPr lang="ru-RU" dirty="0"/>
                    </a:p>
                  </a:txBody>
                  <a:tcPr/>
                </a:tc>
                <a:tc>
                  <a:txBody>
                    <a:bodyPr/>
                    <a:lstStyle/>
                    <a:p>
                      <a:r>
                        <a:rPr lang="tt-RU" dirty="0" smtClean="0"/>
                        <a:t>Семинарның темасы</a:t>
                      </a:r>
                      <a:endParaRPr lang="ru-RU" dirty="0"/>
                    </a:p>
                  </a:txBody>
                  <a:tcPr/>
                </a:tc>
                <a:tc>
                  <a:txBody>
                    <a:bodyPr/>
                    <a:lstStyle/>
                    <a:p>
                      <a:r>
                        <a:rPr lang="tt-RU" dirty="0" smtClean="0"/>
                        <a:t>Дата</a:t>
                      </a:r>
                      <a:endParaRPr lang="ru-RU" dirty="0"/>
                    </a:p>
                  </a:txBody>
                  <a:tcPr/>
                </a:tc>
              </a:tr>
              <a:tr h="2762894">
                <a:tc>
                  <a:txBody>
                    <a:bodyPr/>
                    <a:lstStyle/>
                    <a:p>
                      <a:r>
                        <a:rPr lang="tt-RU" dirty="0" smtClean="0"/>
                        <a:t>4</a:t>
                      </a:r>
                      <a:endParaRPr lang="ru-RU" dirty="0"/>
                    </a:p>
                  </a:txBody>
                  <a:tcPr/>
                </a:tc>
                <a:tc>
                  <a:txBody>
                    <a:bodyPr/>
                    <a:lstStyle/>
                    <a:p>
                      <a:r>
                        <a:rPr lang="ru-RU" dirty="0" smtClean="0"/>
                        <a:t>«</a:t>
                      </a:r>
                      <a:r>
                        <a:rPr lang="ru-RU" dirty="0" err="1" smtClean="0"/>
                        <a:t>Сүзлекләр</a:t>
                      </a:r>
                      <a:r>
                        <a:rPr lang="ru-RU" dirty="0" smtClean="0"/>
                        <a:t> һәм </a:t>
                      </a:r>
                      <a:r>
                        <a:rPr lang="ru-RU" dirty="0" err="1" smtClean="0"/>
                        <a:t>алардан</a:t>
                      </a:r>
                      <a:r>
                        <a:rPr lang="ru-RU" dirty="0" smtClean="0"/>
                        <a:t> </a:t>
                      </a:r>
                      <a:r>
                        <a:rPr lang="ru-RU" dirty="0" err="1" smtClean="0"/>
                        <a:t>файдалану</a:t>
                      </a:r>
                      <a:r>
                        <a:rPr lang="ru-RU" dirty="0" smtClean="0"/>
                        <a:t>»</a:t>
                      </a:r>
                    </a:p>
                    <a:p>
                      <a:r>
                        <a:rPr lang="tt-RU" dirty="0" smtClean="0"/>
                        <a:t>6 нчы сыйныф</a:t>
                      </a:r>
                      <a:endParaRPr lang="ru-RU" dirty="0" smtClean="0"/>
                    </a:p>
                    <a:p>
                      <a:endParaRPr lang="ru-RU" dirty="0"/>
                    </a:p>
                  </a:txBody>
                  <a:tcPr/>
                </a:tc>
                <a:tc>
                  <a:txBody>
                    <a:bodyPr/>
                    <a:lstStyle/>
                    <a:p>
                      <a:r>
                        <a:rPr lang="tt-RU" dirty="0" smtClean="0"/>
                        <a:t>Район</a:t>
                      </a:r>
                      <a:endParaRPr lang="ru-RU" dirty="0"/>
                    </a:p>
                  </a:txBody>
                  <a:tcPr/>
                </a:tc>
                <a:tc>
                  <a:txBody>
                    <a:bodyPr/>
                    <a:lstStyle/>
                    <a:p>
                      <a:r>
                        <a:rPr lang="ru-RU" dirty="0" smtClean="0"/>
                        <a:t>“Татар теле һәм </a:t>
                      </a:r>
                      <a:r>
                        <a:rPr lang="ru-RU" dirty="0" err="1" smtClean="0"/>
                        <a:t>әдәбият</a:t>
                      </a:r>
                      <a:r>
                        <a:rPr lang="ru-RU" dirty="0" smtClean="0"/>
                        <a:t> </a:t>
                      </a:r>
                      <a:r>
                        <a:rPr lang="ru-RU" dirty="0" err="1" smtClean="0"/>
                        <a:t>дәресләрендә</a:t>
                      </a:r>
                      <a:r>
                        <a:rPr lang="ru-RU" dirty="0" smtClean="0"/>
                        <a:t>       </a:t>
                      </a:r>
                      <a:r>
                        <a:rPr lang="ru-RU" dirty="0" err="1" smtClean="0"/>
                        <a:t>укытучы</a:t>
                      </a:r>
                      <a:r>
                        <a:rPr lang="ru-RU" dirty="0" smtClean="0"/>
                        <a:t> белән </a:t>
                      </a:r>
                      <a:r>
                        <a:rPr lang="ru-RU" dirty="0" err="1" smtClean="0"/>
                        <a:t>укучы</a:t>
                      </a:r>
                      <a:r>
                        <a:rPr lang="ru-RU" dirty="0" smtClean="0"/>
                        <a:t>, </a:t>
                      </a:r>
                      <a:r>
                        <a:rPr lang="ru-RU" dirty="0" err="1" smtClean="0"/>
                        <a:t>укучы</a:t>
                      </a:r>
                      <a:r>
                        <a:rPr lang="ru-RU" dirty="0" smtClean="0"/>
                        <a:t> белән </a:t>
                      </a:r>
                      <a:r>
                        <a:rPr lang="ru-RU" dirty="0" err="1" smtClean="0"/>
                        <a:t>укучы</a:t>
                      </a:r>
                      <a:r>
                        <a:rPr lang="ru-RU" dirty="0" smtClean="0"/>
                        <a:t>       </a:t>
                      </a:r>
                      <a:r>
                        <a:rPr lang="ru-RU" dirty="0" err="1" smtClean="0"/>
                        <a:t>арасындагы</a:t>
                      </a:r>
                      <a:r>
                        <a:rPr lang="ru-RU" dirty="0" smtClean="0"/>
                        <a:t> </a:t>
                      </a:r>
                      <a:r>
                        <a:rPr lang="ru-RU" dirty="0" err="1" smtClean="0"/>
                        <a:t>хезмәттәшлекне</a:t>
                      </a:r>
                      <a:r>
                        <a:rPr lang="ru-RU" dirty="0" smtClean="0"/>
                        <a:t> </a:t>
                      </a:r>
                      <a:r>
                        <a:rPr lang="ru-RU" dirty="0" err="1" smtClean="0"/>
                        <a:t>оештыру</a:t>
                      </a:r>
                      <a:r>
                        <a:rPr lang="ru-RU" dirty="0" smtClean="0"/>
                        <a:t>                        </a:t>
                      </a:r>
                      <a:r>
                        <a:rPr lang="ru-RU" dirty="0" err="1" smtClean="0"/>
                        <a:t>юллары</a:t>
                      </a:r>
                      <a:r>
                        <a:rPr lang="ru-RU" dirty="0" smtClean="0"/>
                        <a:t>” татар теле һәм </a:t>
                      </a:r>
                      <a:r>
                        <a:rPr lang="ru-RU" dirty="0" err="1" smtClean="0"/>
                        <a:t>әдәбияты</a:t>
                      </a:r>
                      <a:r>
                        <a:rPr lang="ru-RU" dirty="0" smtClean="0"/>
                        <a:t> </a:t>
                      </a:r>
                      <a:r>
                        <a:rPr lang="ru-RU" dirty="0" err="1" smtClean="0"/>
                        <a:t>укытучылары</a:t>
                      </a:r>
                      <a:r>
                        <a:rPr lang="ru-RU" dirty="0" smtClean="0"/>
                        <a:t> семинары</a:t>
                      </a:r>
                      <a:endParaRPr lang="ru-RU" dirty="0"/>
                    </a:p>
                  </a:txBody>
                  <a:tcPr/>
                </a:tc>
                <a:tc>
                  <a:txBody>
                    <a:bodyPr/>
                    <a:lstStyle/>
                    <a:p>
                      <a:r>
                        <a:rPr lang="tt-RU" dirty="0" smtClean="0"/>
                        <a:t>10.03.2015</a:t>
                      </a:r>
                      <a:endParaRPr lang="ru-RU" dirty="0"/>
                    </a:p>
                  </a:txBody>
                  <a:tcPr/>
                </a:tc>
              </a:tr>
            </a:tbl>
          </a:graphicData>
        </a:graphic>
      </p:graphicFrame>
    </p:spTree>
    <p:extLst>
      <p:ext uri="{BB962C8B-B14F-4D97-AF65-F5344CB8AC3E}">
        <p14:creationId xmlns:p14="http://schemas.microsoft.com/office/powerpoint/2010/main" val="216715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128792" cy="576064"/>
          </a:xfrm>
        </p:spPr>
        <p:txBody>
          <a:bodyPr>
            <a:noAutofit/>
          </a:bodyPr>
          <a:lstStyle/>
          <a:p>
            <a:r>
              <a:rPr lang="tt-RU" sz="3600" dirty="0" smtClean="0">
                <a:latin typeface="Arial" panose="020B0604020202020204" pitchFamily="34" charset="0"/>
                <a:cs typeface="Arial" panose="020B0604020202020204" pitchFamily="34" charset="0"/>
              </a:rPr>
              <a:t>Конферен</a:t>
            </a:r>
            <a:r>
              <a:rPr lang="ru-RU" sz="3600" dirty="0" err="1" smtClean="0">
                <a:latin typeface="Arial" panose="020B0604020202020204" pitchFamily="34" charset="0"/>
                <a:cs typeface="Arial" panose="020B0604020202020204" pitchFamily="34" charset="0"/>
              </a:rPr>
              <a:t>ция</a:t>
            </a:r>
            <a:r>
              <a:rPr lang="tt-RU" sz="3600" dirty="0" smtClean="0">
                <a:latin typeface="Arial" panose="020B0604020202020204" pitchFamily="34" charset="0"/>
                <a:cs typeface="Arial" panose="020B0604020202020204" pitchFamily="34" charset="0"/>
              </a:rPr>
              <a:t>ләрдә катнашу</a:t>
            </a:r>
            <a:endParaRPr lang="ru-RU" sz="3600"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951052058"/>
              </p:ext>
            </p:extLst>
          </p:nvPr>
        </p:nvGraphicFramePr>
        <p:xfrm>
          <a:off x="0" y="836613"/>
          <a:ext cx="9144003" cy="5285501"/>
        </p:xfrm>
        <a:graphic>
          <a:graphicData uri="http://schemas.openxmlformats.org/drawingml/2006/table">
            <a:tbl>
              <a:tblPr firstRow="1" bandRow="1">
                <a:tableStyleId>{21E4AEA4-8DFA-4A89-87EB-49C32662AFE0}</a:tableStyleId>
              </a:tblPr>
              <a:tblGrid>
                <a:gridCol w="611560"/>
                <a:gridCol w="3046042"/>
                <a:gridCol w="1828800"/>
                <a:gridCol w="2397967"/>
                <a:gridCol w="1259634"/>
              </a:tblGrid>
              <a:tr h="853163">
                <a:tc>
                  <a:txBody>
                    <a:bodyPr/>
                    <a:lstStyle/>
                    <a:p>
                      <a:r>
                        <a:rPr lang="ru-RU" dirty="0" smtClean="0"/>
                        <a:t>№</a:t>
                      </a:r>
                      <a:endParaRPr lang="ru-RU" dirty="0"/>
                    </a:p>
                  </a:txBody>
                  <a:tcPr/>
                </a:tc>
                <a:tc>
                  <a:txBody>
                    <a:bodyPr/>
                    <a:lstStyle/>
                    <a:p>
                      <a:r>
                        <a:rPr lang="ru-RU" dirty="0" err="1" smtClean="0"/>
                        <a:t>Чыгышны</a:t>
                      </a:r>
                      <a:r>
                        <a:rPr lang="tt-RU" dirty="0" smtClean="0"/>
                        <a:t>ң</a:t>
                      </a:r>
                      <a:r>
                        <a:rPr lang="tt-RU" baseline="0" dirty="0" smtClean="0"/>
                        <a:t> исеме</a:t>
                      </a:r>
                      <a:endParaRPr lang="ru-RU" dirty="0"/>
                    </a:p>
                  </a:txBody>
                  <a:tcPr/>
                </a:tc>
                <a:tc>
                  <a:txBody>
                    <a:bodyPr/>
                    <a:lstStyle/>
                    <a:p>
                      <a:r>
                        <a:rPr lang="tt-RU" dirty="0" smtClean="0"/>
                        <a:t>Дәрәҗәсе</a:t>
                      </a:r>
                      <a:endParaRPr lang="ru-RU" dirty="0"/>
                    </a:p>
                  </a:txBody>
                  <a:tcPr/>
                </a:tc>
                <a:tc>
                  <a:txBody>
                    <a:bodyPr/>
                    <a:lstStyle/>
                    <a:p>
                      <a:r>
                        <a:rPr lang="tt-RU" dirty="0" smtClean="0"/>
                        <a:t>Конферен</a:t>
                      </a:r>
                      <a:r>
                        <a:rPr lang="ru-RU" dirty="0" err="1" smtClean="0"/>
                        <a:t>ция</a:t>
                      </a:r>
                      <a:r>
                        <a:rPr lang="ru-RU" baseline="0" dirty="0" smtClean="0"/>
                        <a:t> </a:t>
                      </a:r>
                      <a:r>
                        <a:rPr lang="ru-RU" baseline="0" dirty="0" err="1" smtClean="0"/>
                        <a:t>темасы</a:t>
                      </a:r>
                      <a:endParaRPr lang="ru-RU" dirty="0"/>
                    </a:p>
                  </a:txBody>
                  <a:tcPr/>
                </a:tc>
                <a:tc>
                  <a:txBody>
                    <a:bodyPr/>
                    <a:lstStyle/>
                    <a:p>
                      <a:r>
                        <a:rPr lang="ru-RU" dirty="0" err="1" smtClean="0"/>
                        <a:t>Вакыты</a:t>
                      </a:r>
                      <a:endParaRPr lang="ru-RU" dirty="0"/>
                    </a:p>
                  </a:txBody>
                  <a:tcPr/>
                </a:tc>
              </a:tr>
              <a:tr h="1115556">
                <a:tc>
                  <a:txBody>
                    <a:bodyPr/>
                    <a:lstStyle/>
                    <a:p>
                      <a:r>
                        <a:rPr lang="ru-RU" dirty="0" smtClean="0"/>
                        <a:t>1</a:t>
                      </a:r>
                      <a:endParaRPr lang="ru-RU" dirty="0"/>
                    </a:p>
                  </a:txBody>
                  <a:tcPr/>
                </a:tc>
                <a:tc>
                  <a:txBody>
                    <a:bodyPr/>
                    <a:lstStyle/>
                    <a:p>
                      <a:r>
                        <a:rPr lang="ru-RU" sz="1800" kern="1200" dirty="0" smtClean="0">
                          <a:effectLst/>
                        </a:rPr>
                        <a:t>Татар теле һәм </a:t>
                      </a:r>
                      <a:r>
                        <a:rPr lang="ru-RU" sz="1800" kern="1200" dirty="0" err="1" smtClean="0">
                          <a:effectLst/>
                        </a:rPr>
                        <a:t>әдәбияты</a:t>
                      </a:r>
                      <a:r>
                        <a:rPr lang="ru-RU" sz="1800" kern="1200" dirty="0" smtClean="0">
                          <a:effectLst/>
                        </a:rPr>
                        <a:t> </a:t>
                      </a:r>
                      <a:r>
                        <a:rPr lang="ru-RU" sz="1800" kern="1200" dirty="0" err="1" smtClean="0">
                          <a:effectLst/>
                        </a:rPr>
                        <a:t>дәресләрендә</a:t>
                      </a:r>
                      <a:r>
                        <a:rPr lang="ru-RU" sz="1800" kern="1200" dirty="0" smtClean="0">
                          <a:effectLst/>
                        </a:rPr>
                        <a:t> </a:t>
                      </a:r>
                      <a:r>
                        <a:rPr lang="ru-RU" sz="1800" kern="1200" dirty="0" err="1" smtClean="0">
                          <a:effectLst/>
                        </a:rPr>
                        <a:t>укучыларның</a:t>
                      </a:r>
                      <a:r>
                        <a:rPr lang="ru-RU" sz="1800" kern="1200" dirty="0" smtClean="0">
                          <a:effectLst/>
                        </a:rPr>
                        <a:t> </a:t>
                      </a:r>
                      <a:r>
                        <a:rPr lang="ru-RU" sz="1800" kern="1200" dirty="0" err="1" smtClean="0">
                          <a:effectLst/>
                        </a:rPr>
                        <a:t>фәнни-эзләнү</a:t>
                      </a:r>
                      <a:r>
                        <a:rPr lang="ru-RU" sz="1800" kern="1200" dirty="0" smtClean="0">
                          <a:effectLst/>
                        </a:rPr>
                        <a:t> </a:t>
                      </a:r>
                      <a:r>
                        <a:rPr lang="ru-RU" sz="1800" kern="1200" dirty="0" err="1" smtClean="0">
                          <a:effectLst/>
                        </a:rPr>
                        <a:t>эшчәнлеген</a:t>
                      </a:r>
                      <a:r>
                        <a:rPr lang="ru-RU" sz="1800" kern="1200" dirty="0" smtClean="0">
                          <a:effectLst/>
                        </a:rPr>
                        <a:t> </a:t>
                      </a:r>
                      <a:r>
                        <a:rPr lang="ru-RU" sz="1800" kern="1200" dirty="0" err="1" smtClean="0">
                          <a:effectLst/>
                        </a:rPr>
                        <a:t>оештыру</a:t>
                      </a:r>
                      <a:r>
                        <a:rPr lang="ru-RU" sz="1800" kern="1200" dirty="0" smtClean="0">
                          <a:effectLst/>
                        </a:rPr>
                        <a:t> </a:t>
                      </a:r>
                      <a:endParaRPr lang="ru-RU" dirty="0"/>
                    </a:p>
                  </a:txBody>
                  <a:tcPr/>
                </a:tc>
                <a:tc>
                  <a:txBody>
                    <a:bodyPr/>
                    <a:lstStyle/>
                    <a:p>
                      <a:r>
                        <a:rPr lang="ru-RU" sz="1800" kern="1200" dirty="0" smtClean="0">
                          <a:effectLst/>
                        </a:rPr>
                        <a:t>Район</a:t>
                      </a:r>
                      <a:endParaRPr lang="ru-RU" dirty="0"/>
                    </a:p>
                  </a:txBody>
                  <a:tcPr/>
                </a:tc>
                <a:tc>
                  <a:txBody>
                    <a:bodyPr/>
                    <a:lstStyle/>
                    <a:p>
                      <a:r>
                        <a:rPr lang="ru-RU" sz="1100" kern="1200" dirty="0" smtClean="0">
                          <a:effectLst/>
                        </a:rPr>
                        <a:t>Использование информационных технологий для повышения качества образования, отдел образования, для учителей татарского языка и литературы, МБОУ «Новотроицкая СОШ»</a:t>
                      </a:r>
                      <a:endParaRPr lang="ru-RU" sz="1100" dirty="0"/>
                    </a:p>
                  </a:txBody>
                  <a:tcPr/>
                </a:tc>
                <a:tc>
                  <a:txBody>
                    <a:bodyPr/>
                    <a:lstStyle/>
                    <a:p>
                      <a:r>
                        <a:rPr lang="ru-RU" sz="1800" kern="1200" dirty="0" smtClean="0">
                          <a:effectLst/>
                        </a:rPr>
                        <a:t>20.08.2013</a:t>
                      </a:r>
                      <a:endParaRPr lang="ru-RU" dirty="0"/>
                    </a:p>
                  </a:txBody>
                  <a:tcPr/>
                </a:tc>
              </a:tr>
              <a:tr h="1763804">
                <a:tc>
                  <a:txBody>
                    <a:bodyPr/>
                    <a:lstStyle/>
                    <a:p>
                      <a:r>
                        <a:rPr lang="ru-RU" dirty="0" smtClean="0"/>
                        <a:t>2</a:t>
                      </a:r>
                      <a:endParaRPr lang="ru-RU" dirty="0"/>
                    </a:p>
                  </a:txBody>
                  <a:tcPr/>
                </a:tc>
                <a:tc>
                  <a:txBody>
                    <a:bodyPr/>
                    <a:lstStyle/>
                    <a:p>
                      <a:r>
                        <a:rPr lang="ru-RU" sz="1800" kern="1200" dirty="0" smtClean="0">
                          <a:effectLst/>
                        </a:rPr>
                        <a:t>Проектная деятельность на уроках татарского языка и литературы в условиях ФГОС </a:t>
                      </a:r>
                      <a:endParaRPr lang="ru-RU" dirty="0"/>
                    </a:p>
                  </a:txBody>
                  <a:tcPr/>
                </a:tc>
                <a:tc>
                  <a:txBody>
                    <a:bodyPr/>
                    <a:lstStyle/>
                    <a:p>
                      <a:r>
                        <a:rPr lang="ru-RU" sz="1800" kern="1200" dirty="0" err="1" smtClean="0">
                          <a:effectLst/>
                        </a:rPr>
                        <a:t>Региональ</a:t>
                      </a:r>
                      <a:endParaRPr lang="ru-RU" dirty="0"/>
                    </a:p>
                  </a:txBody>
                  <a:tcPr/>
                </a:tc>
                <a:tc>
                  <a:txBody>
                    <a:bodyPr/>
                    <a:lstStyle/>
                    <a:p>
                      <a:r>
                        <a:rPr lang="ru-RU" sz="1100" kern="1200" dirty="0" smtClean="0">
                          <a:effectLst/>
                        </a:rPr>
                        <a:t>Формирование и развитие профессиональных компетентностей учителя татарского языка и литературы как основы достижения образовательных результатов, </a:t>
                      </a:r>
                      <a:r>
                        <a:rPr lang="ru-RU" sz="1100" kern="1200" dirty="0" err="1" smtClean="0">
                          <a:effectLst/>
                        </a:rPr>
                        <a:t>Набережночелнинский</a:t>
                      </a:r>
                      <a:r>
                        <a:rPr lang="ru-RU" sz="1100" kern="1200" dirty="0" smtClean="0">
                          <a:effectLst/>
                        </a:rPr>
                        <a:t> институт социально – педагогических технологий и ресурсов, для слушателей курса повышения квалификации учителей татарского языка и литературы</a:t>
                      </a:r>
                      <a:endParaRPr lang="ru-RU" sz="1100" dirty="0"/>
                    </a:p>
                  </a:txBody>
                  <a:tcPr/>
                </a:tc>
                <a:tc>
                  <a:txBody>
                    <a:bodyPr/>
                    <a:lstStyle/>
                    <a:p>
                      <a:r>
                        <a:rPr lang="tt-RU" dirty="0" smtClean="0"/>
                        <a:t>19.09.2014</a:t>
                      </a:r>
                      <a:endParaRPr lang="ru-RU" dirty="0"/>
                    </a:p>
                  </a:txBody>
                  <a:tcPr/>
                </a:tc>
              </a:tr>
              <a:tr h="1308138">
                <a:tc>
                  <a:txBody>
                    <a:bodyPr/>
                    <a:lstStyle/>
                    <a:p>
                      <a:r>
                        <a:rPr lang="ru-RU" dirty="0" smtClean="0"/>
                        <a:t>3</a:t>
                      </a:r>
                      <a:endParaRPr lang="ru-RU" dirty="0"/>
                    </a:p>
                  </a:txBody>
                  <a:tcPr/>
                </a:tc>
                <a:tc>
                  <a:txBody>
                    <a:bodyPr/>
                    <a:lstStyle/>
                    <a:p>
                      <a:r>
                        <a:rPr lang="ru-RU" sz="1800" kern="1200" dirty="0" smtClean="0">
                          <a:effectLst/>
                        </a:rPr>
                        <a:t>Проектная деятельность на уроках татарского языка и литературы</a:t>
                      </a:r>
                      <a:endParaRPr lang="ru-RU" dirty="0"/>
                    </a:p>
                  </a:txBody>
                  <a:tcPr/>
                </a:tc>
                <a:tc>
                  <a:txBody>
                    <a:bodyPr/>
                    <a:lstStyle/>
                    <a:p>
                      <a:r>
                        <a:rPr lang="ru-RU" dirty="0" smtClean="0"/>
                        <a:t>М</a:t>
                      </a:r>
                      <a:r>
                        <a:rPr lang="tt-RU" dirty="0" smtClean="0"/>
                        <a:t>әктәп</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effectLst/>
                        </a:rPr>
                        <a:t>Современные образовательные технологии, администрация, для родителей МБОУ «</a:t>
                      </a:r>
                      <a:r>
                        <a:rPr lang="ru-RU" sz="1100" kern="1200" dirty="0" err="1" smtClean="0">
                          <a:effectLst/>
                        </a:rPr>
                        <a:t>Биюрганская</a:t>
                      </a:r>
                      <a:r>
                        <a:rPr lang="ru-RU" sz="1100" kern="1200" dirty="0" smtClean="0">
                          <a:effectLst/>
                        </a:rPr>
                        <a:t> ООШ»</a:t>
                      </a:r>
                      <a:endParaRPr lang="ru-RU" sz="1100" dirty="0" smtClean="0"/>
                    </a:p>
                    <a:p>
                      <a:endParaRPr lang="ru-RU" dirty="0"/>
                    </a:p>
                  </a:txBody>
                  <a:tcPr/>
                </a:tc>
                <a:tc>
                  <a:txBody>
                    <a:bodyPr/>
                    <a:lstStyle/>
                    <a:p>
                      <a:r>
                        <a:rPr lang="tt-RU" dirty="0" smtClean="0"/>
                        <a:t>15.11.2014</a:t>
                      </a:r>
                      <a:endParaRPr lang="ru-RU" dirty="0"/>
                    </a:p>
                  </a:txBody>
                  <a:tcPr/>
                </a:tc>
              </a:tr>
            </a:tbl>
          </a:graphicData>
        </a:graphic>
      </p:graphicFrame>
      <p:sp>
        <p:nvSpPr>
          <p:cNvPr id="5" name="Rectangle 1"/>
          <p:cNvSpPr>
            <a:spLocks noChangeArrowheads="1"/>
          </p:cNvSpPr>
          <p:nvPr/>
        </p:nvSpPr>
        <p:spPr bwMode="auto">
          <a:xfrm>
            <a:off x="2771800" y="-442913"/>
            <a:ext cx="9144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310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992888" cy="864096"/>
          </a:xfrm>
        </p:spPr>
        <p:txBody>
          <a:bodyPr>
            <a:normAutofit/>
          </a:bodyPr>
          <a:lstStyle/>
          <a:p>
            <a:r>
              <a:rPr lang="tt-RU" sz="3200" b="1" dirty="0" smtClean="0">
                <a:latin typeface="Arial" panose="020B0604020202020204" pitchFamily="34" charset="0"/>
                <a:cs typeface="Arial" panose="020B0604020202020204" pitchFamily="34" charset="0"/>
              </a:rPr>
              <a:t>Укучыларның бәйгеләрдә катнашуы </a:t>
            </a:r>
            <a:endParaRPr lang="ru-RU" sz="3200" b="1" dirty="0">
              <a:latin typeface="Arial" panose="020B0604020202020204" pitchFamily="34" charset="0"/>
              <a:cs typeface="Arial" panose="020B0604020202020204" pitchFamily="34"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638713073"/>
              </p:ext>
            </p:extLst>
          </p:nvPr>
        </p:nvGraphicFramePr>
        <p:xfrm>
          <a:off x="395536" y="1412772"/>
          <a:ext cx="8424936" cy="4287866"/>
        </p:xfrm>
        <a:graphic>
          <a:graphicData uri="http://schemas.openxmlformats.org/drawingml/2006/table">
            <a:tbl>
              <a:tblPr firstRow="1" firstCol="1" bandRow="1">
                <a:tableStyleId>{21E4AEA4-8DFA-4A89-87EB-49C32662AFE0}</a:tableStyleId>
              </a:tblPr>
              <a:tblGrid>
                <a:gridCol w="1438181"/>
                <a:gridCol w="1828976"/>
                <a:gridCol w="1658726"/>
                <a:gridCol w="1536307"/>
                <a:gridCol w="1962746"/>
              </a:tblGrid>
              <a:tr h="1152132">
                <a:tc>
                  <a:txBody>
                    <a:bodyPr/>
                    <a:lstStyle/>
                    <a:p>
                      <a:pPr marL="457200" algn="just">
                        <a:spcAft>
                          <a:spcPts val="0"/>
                        </a:spcAft>
                      </a:pPr>
                      <a:r>
                        <a:rPr lang="tt-RU" sz="1200" dirty="0" smtClean="0">
                          <a:effectLst/>
                        </a:rPr>
                        <a:t>Конкурсның</a:t>
                      </a:r>
                      <a:r>
                        <a:rPr lang="tt-RU" sz="1200" baseline="0" dirty="0" smtClean="0">
                          <a:effectLst/>
                        </a:rPr>
                        <a:t> исеме һәм төре</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200" dirty="0" smtClean="0">
                          <a:solidFill>
                            <a:schemeClr val="tx1"/>
                          </a:solidFill>
                          <a:effectLst/>
                        </a:rPr>
                        <a:t>Дәрәҗә</a:t>
                      </a:r>
                      <a:endParaRPr lang="ru-RU" sz="1200" dirty="0">
                        <a:solidFill>
                          <a:schemeClr val="tx1"/>
                        </a:solidFill>
                        <a:effectLst/>
                        <a:latin typeface="Calibri"/>
                        <a:ea typeface="Calibri"/>
                        <a:cs typeface="Times New Roman"/>
                      </a:endParaRPr>
                    </a:p>
                  </a:txBody>
                  <a:tcPr marL="41450" marR="41450" marT="0" marB="0"/>
                </a:tc>
                <a:tc>
                  <a:txBody>
                    <a:bodyPr/>
                    <a:lstStyle/>
                    <a:p>
                      <a:pPr marL="457200" algn="just">
                        <a:spcAft>
                          <a:spcPts val="0"/>
                        </a:spcAft>
                      </a:pPr>
                      <a:r>
                        <a:rPr lang="tt-RU" sz="1200" dirty="0" smtClean="0">
                          <a:effectLst/>
                        </a:rPr>
                        <a:t>Нәтиҗә</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200" dirty="0" smtClean="0">
                          <a:effectLst/>
                        </a:rPr>
                        <a:t>Үткәрелгән</a:t>
                      </a:r>
                      <a:r>
                        <a:rPr lang="tt-RU" sz="1200" baseline="0" dirty="0" smtClean="0">
                          <a:effectLst/>
                        </a:rPr>
                        <a:t> </a:t>
                      </a:r>
                    </a:p>
                    <a:p>
                      <a:pPr marL="457200" algn="just">
                        <a:spcAft>
                          <a:spcPts val="0"/>
                        </a:spcAft>
                      </a:pPr>
                      <a:r>
                        <a:rPr lang="tt-RU" sz="1200" baseline="0" dirty="0" smtClean="0">
                          <a:effectLst/>
                        </a:rPr>
                        <a:t>вакыты</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ru-RU" sz="1200" dirty="0">
                          <a:effectLst/>
                        </a:rPr>
                        <a:t> </a:t>
                      </a:r>
                      <a:r>
                        <a:rPr lang="ru-RU" sz="1200" dirty="0" smtClean="0">
                          <a:effectLst/>
                        </a:rPr>
                        <a:t>Документ</a:t>
                      </a:r>
                      <a:endParaRPr lang="ru-RU" sz="1200" dirty="0">
                        <a:effectLst/>
                        <a:latin typeface="Calibri"/>
                        <a:ea typeface="Calibri"/>
                        <a:cs typeface="Times New Roman"/>
                      </a:endParaRPr>
                    </a:p>
                  </a:txBody>
                  <a:tcPr marL="41450" marR="41450" marT="0" marB="0"/>
                </a:tc>
              </a:tr>
              <a:tr h="504056">
                <a:tc>
                  <a:txBody>
                    <a:bodyPr/>
                    <a:lstStyle/>
                    <a:p>
                      <a:pPr marL="457200" algn="just">
                        <a:spcAft>
                          <a:spcPts val="0"/>
                        </a:spcAft>
                      </a:pPr>
                      <a:r>
                        <a:rPr lang="ru-RU" sz="1200" dirty="0" smtClean="0">
                          <a:effectLst/>
                        </a:rPr>
                        <a:t> </a:t>
                      </a:r>
                      <a:r>
                        <a:rPr lang="ru-RU" sz="1200" dirty="0">
                          <a:effectLst/>
                        </a:rPr>
                        <a:t>«</a:t>
                      </a:r>
                      <a:r>
                        <a:rPr lang="ru-RU" sz="1200" dirty="0" err="1">
                          <a:effectLst/>
                        </a:rPr>
                        <a:t>Зир</a:t>
                      </a:r>
                      <a:r>
                        <a:rPr lang="tt-RU" sz="1200" dirty="0">
                          <a:effectLst/>
                        </a:rPr>
                        <a:t>әк </a:t>
                      </a:r>
                      <a:r>
                        <a:rPr lang="tt-RU" sz="1200" dirty="0" smtClean="0">
                          <a:effectLst/>
                        </a:rPr>
                        <a:t>тиен”бәйге-уен</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solidFill>
                            <a:schemeClr val="tx1"/>
                          </a:solidFill>
                          <a:effectLst/>
                        </a:rPr>
                        <a:t>Федераль</a:t>
                      </a:r>
                      <a:endParaRPr lang="ru-RU" sz="1400" dirty="0">
                        <a:solidFill>
                          <a:schemeClr val="tx1"/>
                        </a:solidFill>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2 </a:t>
                      </a:r>
                      <a:r>
                        <a:rPr lang="tt-RU" sz="1400" dirty="0" smtClean="0">
                          <a:effectLst/>
                        </a:rPr>
                        <a:t>урын</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a:effectLst/>
                        </a:rPr>
                        <a:t>14.04.</a:t>
                      </a:r>
                      <a:r>
                        <a:rPr lang="ru-RU" sz="1400">
                          <a:effectLst/>
                        </a:rPr>
                        <a:t> 2014</a:t>
                      </a:r>
                      <a:endParaRPr lang="ru-RU" sz="1400">
                        <a:effectLst/>
                        <a:latin typeface="Calibri"/>
                        <a:ea typeface="Calibri"/>
                        <a:cs typeface="Times New Roman"/>
                      </a:endParaRPr>
                    </a:p>
                  </a:txBody>
                  <a:tcPr marL="41450" marR="41450" marT="0" marB="0"/>
                </a:tc>
                <a:tc>
                  <a:txBody>
                    <a:bodyPr/>
                    <a:lstStyle/>
                    <a:p>
                      <a:pPr marL="457200" algn="just">
                        <a:spcAft>
                          <a:spcPts val="0"/>
                        </a:spcAft>
                      </a:pPr>
                      <a:r>
                        <a:rPr lang="ru-RU" sz="1400">
                          <a:effectLst/>
                        </a:rPr>
                        <a:t>Диплом</a:t>
                      </a:r>
                      <a:endParaRPr lang="ru-RU" sz="1400">
                        <a:effectLst/>
                        <a:latin typeface="Calibri"/>
                        <a:ea typeface="Calibri"/>
                        <a:cs typeface="Times New Roman"/>
                      </a:endParaRPr>
                    </a:p>
                  </a:txBody>
                  <a:tcPr marL="41450" marR="41450" marT="0" marB="0"/>
                </a:tc>
              </a:tr>
              <a:tr h="864096">
                <a:tc>
                  <a:txBody>
                    <a:bodyPr/>
                    <a:lstStyle/>
                    <a:p>
                      <a:pPr marL="457200" algn="just">
                        <a:spcAft>
                          <a:spcPts val="0"/>
                        </a:spcAft>
                      </a:pPr>
                      <a:r>
                        <a:rPr lang="ru-RU" sz="1200" dirty="0" smtClean="0">
                          <a:effectLst/>
                        </a:rPr>
                        <a:t>Татар</a:t>
                      </a:r>
                      <a:r>
                        <a:rPr lang="ru-RU" sz="1200" baseline="0" dirty="0" smtClean="0">
                          <a:effectLst/>
                        </a:rPr>
                        <a:t> </a:t>
                      </a:r>
                      <a:r>
                        <a:rPr lang="ru-RU" sz="1200" baseline="0" dirty="0" err="1" smtClean="0">
                          <a:effectLst/>
                        </a:rPr>
                        <a:t>теленнән</a:t>
                      </a:r>
                      <a:r>
                        <a:rPr lang="ru-RU" sz="1200" dirty="0" smtClean="0">
                          <a:effectLst/>
                        </a:rPr>
                        <a:t> </a:t>
                      </a:r>
                      <a:r>
                        <a:rPr lang="ru-RU" sz="1200" dirty="0" err="1" smtClean="0">
                          <a:effectLst/>
                        </a:rPr>
                        <a:t>дистанцион</a:t>
                      </a:r>
                      <a:r>
                        <a:rPr lang="ru-RU" sz="1200" dirty="0" smtClean="0">
                          <a:effectLst/>
                        </a:rPr>
                        <a:t> олимпиада</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solidFill>
                            <a:schemeClr val="tx1"/>
                          </a:solidFill>
                          <a:effectLst/>
                        </a:rPr>
                        <a:t>Федераль</a:t>
                      </a:r>
                      <a:endParaRPr lang="ru-RU" sz="1400" dirty="0">
                        <a:solidFill>
                          <a:schemeClr val="tx1"/>
                        </a:solidFill>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effectLst/>
                        </a:rPr>
                        <a:t>2</a:t>
                      </a:r>
                      <a:r>
                        <a:rPr lang="tt-RU" sz="1400" baseline="0" dirty="0" smtClean="0">
                          <a:effectLst/>
                        </a:rPr>
                        <a:t> урын</a:t>
                      </a:r>
                      <a:endParaRPr lang="ru-RU" sz="1400" dirty="0">
                        <a:effectLst/>
                      </a:endParaRPr>
                    </a:p>
                    <a:p>
                      <a:pPr marL="457200" algn="just">
                        <a:spcAft>
                          <a:spcPts val="0"/>
                        </a:spcAft>
                      </a:pPr>
                      <a:r>
                        <a:rPr lang="tt-RU" sz="1400" dirty="0">
                          <a:effectLst/>
                        </a:rPr>
                        <a:t> </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 05.03.2014</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ru-RU" sz="1400" dirty="0">
                          <a:effectLst/>
                        </a:rPr>
                        <a:t>Диплом</a:t>
                      </a:r>
                      <a:endParaRPr lang="ru-RU" sz="1400" dirty="0">
                        <a:effectLst/>
                        <a:latin typeface="Calibri"/>
                        <a:ea typeface="Calibri"/>
                        <a:cs typeface="Times New Roman"/>
                      </a:endParaRPr>
                    </a:p>
                  </a:txBody>
                  <a:tcPr marL="41450" marR="41450" marT="0" marB="0"/>
                </a:tc>
              </a:tr>
              <a:tr h="991478">
                <a:tc>
                  <a:txBody>
                    <a:bodyPr/>
                    <a:lstStyle/>
                    <a:p>
                      <a:pPr marL="45720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effectLst/>
                        </a:rPr>
                        <a:t>Татар</a:t>
                      </a:r>
                      <a:r>
                        <a:rPr lang="ru-RU" sz="1200" baseline="0" dirty="0" smtClean="0">
                          <a:effectLst/>
                        </a:rPr>
                        <a:t> </a:t>
                      </a:r>
                      <a:r>
                        <a:rPr lang="ru-RU" sz="1200" baseline="0" dirty="0" err="1" smtClean="0">
                          <a:effectLst/>
                        </a:rPr>
                        <a:t>теленнән</a:t>
                      </a:r>
                      <a:r>
                        <a:rPr lang="ru-RU" sz="1200" dirty="0" smtClean="0">
                          <a:effectLst/>
                        </a:rPr>
                        <a:t> </a:t>
                      </a:r>
                      <a:r>
                        <a:rPr lang="ru-RU" sz="1200" dirty="0" err="1" smtClean="0">
                          <a:effectLst/>
                        </a:rPr>
                        <a:t>дистанцион</a:t>
                      </a:r>
                      <a:r>
                        <a:rPr lang="ru-RU" sz="1200" dirty="0" smtClean="0">
                          <a:effectLst/>
                        </a:rPr>
                        <a:t> олимпиада</a:t>
                      </a:r>
                    </a:p>
                    <a:p>
                      <a:pPr marL="457200" algn="just">
                        <a:spcAft>
                          <a:spcPts val="0"/>
                        </a:spcAft>
                      </a:pP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solidFill>
                            <a:schemeClr val="tx1"/>
                          </a:solidFill>
                          <a:effectLst/>
                        </a:rPr>
                        <a:t>Федераль</a:t>
                      </a:r>
                      <a:endParaRPr lang="ru-RU" sz="1400" dirty="0">
                        <a:solidFill>
                          <a:schemeClr val="tx1"/>
                        </a:solidFill>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3 </a:t>
                      </a:r>
                      <a:r>
                        <a:rPr lang="tt-RU" sz="1400" dirty="0" smtClean="0">
                          <a:effectLst/>
                        </a:rPr>
                        <a:t>урын</a:t>
                      </a:r>
                      <a:endParaRPr lang="ru-RU" sz="1400" dirty="0">
                        <a:effectLst/>
                      </a:endParaRPr>
                    </a:p>
                    <a:p>
                      <a:pPr marL="457200" algn="just">
                        <a:spcAft>
                          <a:spcPts val="0"/>
                        </a:spcAft>
                      </a:pPr>
                      <a:r>
                        <a:rPr lang="tt-RU" sz="1400" dirty="0">
                          <a:effectLst/>
                        </a:rPr>
                        <a:t> </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a:effectLst/>
                        </a:rPr>
                        <a:t>05.03.2014</a:t>
                      </a:r>
                      <a:endParaRPr lang="ru-RU" sz="1400">
                        <a:effectLst/>
                        <a:latin typeface="Calibri"/>
                        <a:ea typeface="Calibri"/>
                        <a:cs typeface="Times New Roman"/>
                      </a:endParaRPr>
                    </a:p>
                  </a:txBody>
                  <a:tcPr marL="41450" marR="41450" marT="0" marB="0"/>
                </a:tc>
                <a:tc>
                  <a:txBody>
                    <a:bodyPr/>
                    <a:lstStyle/>
                    <a:p>
                      <a:pPr marL="457200" algn="just">
                        <a:spcAft>
                          <a:spcPts val="0"/>
                        </a:spcAft>
                      </a:pPr>
                      <a:r>
                        <a:rPr lang="ru-RU" sz="1400" dirty="0">
                          <a:effectLst/>
                        </a:rPr>
                        <a:t>Диплом</a:t>
                      </a:r>
                      <a:endParaRPr lang="ru-RU" sz="1400" dirty="0">
                        <a:effectLst/>
                        <a:latin typeface="Calibri"/>
                        <a:ea typeface="Calibri"/>
                        <a:cs typeface="Times New Roman"/>
                      </a:endParaRPr>
                    </a:p>
                  </a:txBody>
                  <a:tcPr marL="41450" marR="41450" marT="0" marB="0"/>
                </a:tc>
              </a:tr>
              <a:tr h="722930">
                <a:tc>
                  <a:txBody>
                    <a:bodyPr/>
                    <a:lstStyle/>
                    <a:p>
                      <a:pPr marL="457200" algn="just">
                        <a:spcAft>
                          <a:spcPts val="0"/>
                        </a:spcAft>
                      </a:pPr>
                      <a:r>
                        <a:rPr lang="ru-RU" sz="1200" dirty="0" smtClean="0">
                          <a:effectLst/>
                        </a:rPr>
                        <a:t>Татар</a:t>
                      </a:r>
                      <a:r>
                        <a:rPr lang="ru-RU" sz="1200" baseline="0" dirty="0" smtClean="0">
                          <a:effectLst/>
                        </a:rPr>
                        <a:t> </a:t>
                      </a:r>
                      <a:r>
                        <a:rPr lang="ru-RU" sz="1200" baseline="0" dirty="0" err="1" smtClean="0">
                          <a:effectLst/>
                        </a:rPr>
                        <a:t>теленнән</a:t>
                      </a:r>
                      <a:r>
                        <a:rPr lang="ru-RU" sz="1200" dirty="0" smtClean="0">
                          <a:effectLst/>
                        </a:rPr>
                        <a:t> </a:t>
                      </a:r>
                      <a:r>
                        <a:rPr lang="ru-RU" sz="1200" dirty="0" err="1" smtClean="0">
                          <a:effectLst/>
                        </a:rPr>
                        <a:t>дистанцион</a:t>
                      </a:r>
                      <a:r>
                        <a:rPr lang="ru-RU" sz="1200" dirty="0" smtClean="0">
                          <a:effectLst/>
                        </a:rPr>
                        <a:t> олимпиада</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solidFill>
                            <a:schemeClr val="tx1"/>
                          </a:solidFill>
                          <a:effectLst/>
                        </a:rPr>
                        <a:t>Федераль</a:t>
                      </a:r>
                      <a:endParaRPr lang="ru-RU" sz="1400" dirty="0">
                        <a:solidFill>
                          <a:schemeClr val="tx1"/>
                        </a:solidFill>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3 </a:t>
                      </a:r>
                      <a:r>
                        <a:rPr lang="tt-RU" sz="1400" dirty="0" smtClean="0">
                          <a:effectLst/>
                        </a:rPr>
                        <a:t>урын</a:t>
                      </a:r>
                      <a:endParaRPr lang="ru-RU" sz="1400" dirty="0">
                        <a:effectLst/>
                      </a:endParaRPr>
                    </a:p>
                    <a:p>
                      <a:pPr marL="457200" algn="just">
                        <a:spcAft>
                          <a:spcPts val="0"/>
                        </a:spcAft>
                      </a:pPr>
                      <a:r>
                        <a:rPr lang="tt-RU" sz="1400" dirty="0">
                          <a:effectLst/>
                        </a:rPr>
                        <a:t> </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a:effectLst/>
                        </a:rPr>
                        <a:t> 05.03.2014</a:t>
                      </a:r>
                      <a:endParaRPr lang="ru-RU" sz="1400">
                        <a:effectLst/>
                        <a:latin typeface="Calibri"/>
                        <a:ea typeface="Calibri"/>
                        <a:cs typeface="Times New Roman"/>
                      </a:endParaRPr>
                    </a:p>
                  </a:txBody>
                  <a:tcPr marL="41450" marR="41450" marT="0" marB="0"/>
                </a:tc>
                <a:tc>
                  <a:txBody>
                    <a:bodyPr/>
                    <a:lstStyle/>
                    <a:p>
                      <a:pPr marL="457200" algn="just">
                        <a:spcAft>
                          <a:spcPts val="0"/>
                        </a:spcAft>
                      </a:pPr>
                      <a:r>
                        <a:rPr lang="ru-RU" sz="1400" dirty="0">
                          <a:effectLst/>
                        </a:rPr>
                        <a:t>Диплом</a:t>
                      </a:r>
                      <a:endParaRPr lang="ru-RU" sz="1400" dirty="0">
                        <a:effectLst/>
                        <a:latin typeface="Calibri"/>
                        <a:ea typeface="Calibri"/>
                        <a:cs typeface="Times New Roman"/>
                      </a:endParaRPr>
                    </a:p>
                  </a:txBody>
                  <a:tcPr marL="41450" marR="41450" marT="0" marB="0"/>
                </a:tc>
              </a:tr>
            </a:tbl>
          </a:graphicData>
        </a:graphic>
      </p:graphicFrame>
      <p:sp>
        <p:nvSpPr>
          <p:cNvPr id="7" name="Rectangle 4"/>
          <p:cNvSpPr>
            <a:spLocks noChangeArrowheads="1"/>
          </p:cNvSpPr>
          <p:nvPr/>
        </p:nvSpPr>
        <p:spPr bwMode="auto">
          <a:xfrm>
            <a:off x="2520950" y="-47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612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49238"/>
            <a:ext cx="6428184" cy="1163538"/>
          </a:xfrm>
        </p:spPr>
        <p:txBody>
          <a:bodyPr>
            <a:normAutofit/>
          </a:bodyPr>
          <a:lstStyle/>
          <a:p>
            <a:r>
              <a:rPr lang="ru-RU" sz="3200" b="1" dirty="0" err="1" smtClean="0">
                <a:latin typeface="Arial" panose="020B0604020202020204" pitchFamily="34" charset="0"/>
                <a:cs typeface="Arial" panose="020B0604020202020204" pitchFamily="34" charset="0"/>
              </a:rPr>
              <a:t>Укучыларны</a:t>
            </a:r>
            <a:r>
              <a:rPr lang="tt-RU" sz="3200" b="1" dirty="0" smtClean="0">
                <a:latin typeface="Arial" panose="020B0604020202020204" pitchFamily="34" charset="0"/>
                <a:cs typeface="Arial" panose="020B0604020202020204" pitchFamily="34" charset="0"/>
              </a:rPr>
              <a:t>ң фәнни-практик конферен</a:t>
            </a:r>
            <a:r>
              <a:rPr lang="ru-RU" sz="3200" b="1" dirty="0" err="1" smtClean="0">
                <a:latin typeface="Arial" panose="020B0604020202020204" pitchFamily="34" charset="0"/>
                <a:cs typeface="Arial" panose="020B0604020202020204" pitchFamily="34" charset="0"/>
              </a:rPr>
              <a:t>циял</a:t>
            </a:r>
            <a:r>
              <a:rPr lang="tt-RU" sz="3200" b="1" dirty="0" smtClean="0">
                <a:latin typeface="Arial" panose="020B0604020202020204" pitchFamily="34" charset="0"/>
                <a:cs typeface="Arial" panose="020B0604020202020204" pitchFamily="34" charset="0"/>
              </a:rPr>
              <a:t>әрдә катнашуы</a:t>
            </a:r>
            <a:endParaRPr lang="ru-RU" sz="3200" b="1" dirty="0">
              <a:latin typeface="Arial" panose="020B0604020202020204" pitchFamily="34" charset="0"/>
              <a:cs typeface="Arial" panose="020B0604020202020204" pitchFamily="34"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309669017"/>
              </p:ext>
            </p:extLst>
          </p:nvPr>
        </p:nvGraphicFramePr>
        <p:xfrm>
          <a:off x="395536" y="1484784"/>
          <a:ext cx="7992887" cy="4816063"/>
        </p:xfrm>
        <a:graphic>
          <a:graphicData uri="http://schemas.openxmlformats.org/drawingml/2006/table">
            <a:tbl>
              <a:tblPr firstRow="1" bandRow="1">
                <a:tableStyleId>{21E4AEA4-8DFA-4A89-87EB-49C32662AFE0}</a:tableStyleId>
              </a:tblPr>
              <a:tblGrid>
                <a:gridCol w="1555373"/>
                <a:gridCol w="1555373"/>
                <a:gridCol w="1555373"/>
                <a:gridCol w="1555373"/>
                <a:gridCol w="1771395"/>
              </a:tblGrid>
              <a:tr h="720080">
                <a:tc>
                  <a:txBody>
                    <a:bodyPr/>
                    <a:lstStyle/>
                    <a:p>
                      <a:r>
                        <a:rPr lang="tt-RU" dirty="0" smtClean="0"/>
                        <a:t>Конферен</a:t>
                      </a:r>
                      <a:r>
                        <a:rPr lang="ru-RU" dirty="0" err="1" smtClean="0"/>
                        <a:t>цияне</a:t>
                      </a:r>
                      <a:r>
                        <a:rPr lang="tt-RU" dirty="0" smtClean="0"/>
                        <a:t>ң</a:t>
                      </a:r>
                      <a:r>
                        <a:rPr lang="tt-RU" baseline="0" dirty="0" smtClean="0"/>
                        <a:t> темасы</a:t>
                      </a:r>
                      <a:endParaRPr lang="ru-RU" dirty="0"/>
                    </a:p>
                  </a:txBody>
                  <a:tcPr/>
                </a:tc>
                <a:tc>
                  <a:txBody>
                    <a:bodyPr/>
                    <a:lstStyle/>
                    <a:p>
                      <a:r>
                        <a:rPr lang="tt-RU" dirty="0" smtClean="0"/>
                        <a:t>Чыгышның </a:t>
                      </a:r>
                    </a:p>
                    <a:p>
                      <a:r>
                        <a:rPr lang="tt-RU" dirty="0" smtClean="0"/>
                        <a:t>темасы</a:t>
                      </a:r>
                      <a:endParaRPr lang="ru-RU" dirty="0"/>
                    </a:p>
                  </a:txBody>
                  <a:tcPr/>
                </a:tc>
                <a:tc>
                  <a:txBody>
                    <a:bodyPr/>
                    <a:lstStyle/>
                    <a:p>
                      <a:r>
                        <a:rPr lang="tt-RU" dirty="0" smtClean="0"/>
                        <a:t>Дәрәҗә</a:t>
                      </a:r>
                      <a:endParaRPr lang="ru-RU" dirty="0"/>
                    </a:p>
                  </a:txBody>
                  <a:tcPr/>
                </a:tc>
                <a:tc>
                  <a:txBody>
                    <a:bodyPr/>
                    <a:lstStyle/>
                    <a:p>
                      <a:r>
                        <a:rPr lang="tt-RU" dirty="0" smtClean="0"/>
                        <a:t>Нәтиҗә</a:t>
                      </a:r>
                      <a:endParaRPr lang="ru-RU" dirty="0"/>
                    </a:p>
                  </a:txBody>
                  <a:tcPr/>
                </a:tc>
                <a:tc>
                  <a:txBody>
                    <a:bodyPr/>
                    <a:lstStyle/>
                    <a:p>
                      <a:r>
                        <a:rPr lang="tt-RU" dirty="0" smtClean="0"/>
                        <a:t>Документ</a:t>
                      </a:r>
                      <a:endParaRPr lang="ru-RU" dirty="0"/>
                    </a:p>
                  </a:txBody>
                  <a:tcPr/>
                </a:tc>
              </a:tr>
              <a:tr h="1440160">
                <a:tc>
                  <a:txBody>
                    <a:bodyPr/>
                    <a:lstStyle/>
                    <a:p>
                      <a:r>
                        <a:rPr lang="tt-RU" sz="1400" kern="1200" dirty="0" smtClean="0">
                          <a:effectLst/>
                        </a:rPr>
                        <a:t>Туфан Миңнуллин истәлегенә багышланган </a:t>
                      </a:r>
                      <a:r>
                        <a:rPr lang="ru-RU" sz="1400" kern="1200" dirty="0" err="1" smtClean="0">
                          <a:effectLst/>
                        </a:rPr>
                        <a:t>конференциясе</a:t>
                      </a:r>
                      <a:endParaRPr lang="ru-RU" sz="1400" kern="1200" dirty="0" smtClean="0">
                        <a:effectLst/>
                      </a:endParaRPr>
                    </a:p>
                    <a:p>
                      <a:r>
                        <a:rPr lang="tt-RU" sz="1400" kern="1200" dirty="0" smtClean="0">
                          <a:effectLst/>
                        </a:rPr>
                        <a:t>07.03. 2014 г</a:t>
                      </a:r>
                      <a:r>
                        <a:rPr lang="tt-RU" sz="1800" kern="1200" dirty="0" smtClean="0">
                          <a:effectLst/>
                        </a:rPr>
                        <a:t>.</a:t>
                      </a:r>
                      <a:endParaRPr lang="ru-RU" dirty="0"/>
                    </a:p>
                  </a:txBody>
                  <a:tcPr/>
                </a:tc>
                <a:tc>
                  <a:txBody>
                    <a:bodyPr/>
                    <a:lstStyle/>
                    <a:p>
                      <a:r>
                        <a:rPr lang="tt-RU" sz="1800" kern="1200" dirty="0" smtClean="0">
                          <a:effectLst/>
                        </a:rPr>
                        <a:t>Минем җәйге ялым</a:t>
                      </a:r>
                      <a:endParaRPr lang="ru-RU" dirty="0"/>
                    </a:p>
                  </a:txBody>
                  <a:tcPr/>
                </a:tc>
                <a:tc>
                  <a:txBody>
                    <a:bodyPr/>
                    <a:lstStyle/>
                    <a:p>
                      <a:r>
                        <a:rPr lang="ru-RU" sz="1800" kern="1200" dirty="0" smtClean="0">
                          <a:effectLst/>
                        </a:rPr>
                        <a:t>Республика</a:t>
                      </a:r>
                      <a:endParaRPr lang="ru-RU" dirty="0"/>
                    </a:p>
                  </a:txBody>
                  <a:tcPr/>
                </a:tc>
                <a:tc>
                  <a:txBody>
                    <a:bodyPr/>
                    <a:lstStyle/>
                    <a:p>
                      <a:r>
                        <a:rPr lang="tt-RU" dirty="0" smtClean="0"/>
                        <a:t>катнашучы</a:t>
                      </a:r>
                      <a:endParaRPr lang="ru-RU" dirty="0"/>
                    </a:p>
                  </a:txBody>
                  <a:tcPr/>
                </a:tc>
                <a:tc>
                  <a:txBody>
                    <a:bodyPr/>
                    <a:lstStyle/>
                    <a:p>
                      <a:r>
                        <a:rPr lang="tt-RU" dirty="0" smtClean="0"/>
                        <a:t>сертификат</a:t>
                      </a:r>
                      <a:endParaRPr lang="ru-RU" dirty="0"/>
                    </a:p>
                  </a:txBody>
                  <a:tcPr/>
                </a:tc>
              </a:tr>
              <a:tr h="1284223">
                <a:tc>
                  <a:txBody>
                    <a:bodyPr/>
                    <a:lstStyle/>
                    <a:p>
                      <a:r>
                        <a:rPr lang="tt-RU" sz="1400" kern="1200" dirty="0" smtClean="0">
                          <a:effectLst/>
                        </a:rPr>
                        <a:t>Тукай укулары фәнни-гамәли конфере</a:t>
                      </a:r>
                      <a:r>
                        <a:rPr lang="ru-RU" sz="1400" kern="1200" dirty="0" err="1" smtClean="0">
                          <a:effectLst/>
                        </a:rPr>
                        <a:t>нциясе</a:t>
                      </a:r>
                      <a:endParaRPr lang="ru-RU" sz="1400" kern="1200" dirty="0" smtClean="0">
                        <a:effectLst/>
                      </a:endParaRPr>
                    </a:p>
                    <a:p>
                      <a:r>
                        <a:rPr lang="tt-RU" sz="1400" kern="1200" dirty="0" smtClean="0">
                          <a:effectLst/>
                        </a:rPr>
                        <a:t>18 нче апрел</a:t>
                      </a:r>
                      <a:r>
                        <a:rPr lang="ru-RU" sz="1400" kern="1200" dirty="0" smtClean="0">
                          <a:effectLst/>
                        </a:rPr>
                        <a:t>ь</a:t>
                      </a:r>
                      <a:r>
                        <a:rPr lang="tt-RU" sz="1400" kern="1200" dirty="0" smtClean="0">
                          <a:effectLst/>
                        </a:rPr>
                        <a:t>, 2014</a:t>
                      </a:r>
                      <a:r>
                        <a:rPr lang="tt-RU" sz="1400" kern="1200" baseline="0" dirty="0" smtClean="0">
                          <a:effectLst/>
                        </a:rPr>
                        <a:t> ел</a:t>
                      </a:r>
                      <a:r>
                        <a:rPr lang="tt-RU" sz="1400" kern="1200" dirty="0" smtClean="0">
                          <a:effectLst/>
                        </a:rPr>
                        <a:t>.</a:t>
                      </a:r>
                    </a:p>
                  </a:txBody>
                  <a:tcPr/>
                </a:tc>
                <a:tc>
                  <a:txBody>
                    <a:bodyPr/>
                    <a:lstStyle/>
                    <a:p>
                      <a:r>
                        <a:rPr lang="tt-RU" sz="1800" kern="1200" dirty="0" smtClean="0">
                          <a:effectLst/>
                        </a:rPr>
                        <a:t>Үткәнен белмәгәннең киләчәге юк</a:t>
                      </a:r>
                      <a:endParaRPr lang="ru-RU" dirty="0"/>
                    </a:p>
                  </a:txBody>
                  <a:tcPr/>
                </a:tc>
                <a:tc>
                  <a:txBody>
                    <a:bodyPr/>
                    <a:lstStyle/>
                    <a:p>
                      <a:r>
                        <a:rPr lang="ru-RU" sz="1800" kern="1200" dirty="0" smtClean="0">
                          <a:effectLst/>
                        </a:rPr>
                        <a:t>Регион</a:t>
                      </a:r>
                      <a:endParaRPr lang="ru-RU" dirty="0"/>
                    </a:p>
                  </a:txBody>
                  <a:tcPr/>
                </a:tc>
                <a:tc>
                  <a:txBody>
                    <a:bodyPr/>
                    <a:lstStyle/>
                    <a:p>
                      <a:r>
                        <a:rPr lang="tt-RU" dirty="0" smtClean="0"/>
                        <a:t>катнашучы</a:t>
                      </a:r>
                      <a:endParaRPr lang="ru-RU" dirty="0"/>
                    </a:p>
                  </a:txBody>
                  <a:tcPr/>
                </a:tc>
                <a:tc>
                  <a:txBody>
                    <a:bodyPr/>
                    <a:lstStyle/>
                    <a:p>
                      <a:r>
                        <a:rPr lang="tt-RU" dirty="0" smtClean="0"/>
                        <a:t>сертификат</a:t>
                      </a:r>
                      <a:endParaRPr lang="ru-RU" dirty="0"/>
                    </a:p>
                  </a:txBody>
                  <a:tcPr/>
                </a:tc>
              </a:tr>
              <a:tr h="1284223">
                <a:tc>
                  <a:txBody>
                    <a:bodyPr/>
                    <a:lstStyle/>
                    <a:p>
                      <a:r>
                        <a:rPr lang="ru-RU" sz="1400" dirty="0" smtClean="0"/>
                        <a:t>«</a:t>
                      </a:r>
                      <a:r>
                        <a:rPr lang="ru-RU" sz="1400" dirty="0" err="1" smtClean="0"/>
                        <a:t>Алиш</a:t>
                      </a:r>
                      <a:r>
                        <a:rPr lang="ru-RU" sz="1400" dirty="0" smtClean="0"/>
                        <a:t> </a:t>
                      </a:r>
                      <a:r>
                        <a:rPr lang="ru-RU" sz="1400" dirty="0" err="1" smtClean="0"/>
                        <a:t>эзләреннән</a:t>
                      </a:r>
                      <a:r>
                        <a:rPr lang="ru-RU" sz="1400" dirty="0" smtClean="0"/>
                        <a:t>»</a:t>
                      </a:r>
                      <a:r>
                        <a:rPr lang="en-US" sz="1400" dirty="0" smtClean="0"/>
                        <a:t> I </a:t>
                      </a:r>
                      <a:r>
                        <a:rPr lang="tt-RU" sz="1400" dirty="0" smtClean="0"/>
                        <a:t> төбәкара фәнни-гамәли конференциясе  </a:t>
                      </a:r>
                    </a:p>
                    <a:p>
                      <a:r>
                        <a:rPr lang="tt-RU" sz="1400" dirty="0" smtClean="0"/>
                        <a:t>Апрел</a:t>
                      </a:r>
                      <a:r>
                        <a:rPr lang="ru-RU" sz="1400" dirty="0" smtClean="0"/>
                        <a:t>ь</a:t>
                      </a:r>
                      <a:r>
                        <a:rPr lang="tt-RU" sz="1400" dirty="0" smtClean="0"/>
                        <a:t>, 2015</a:t>
                      </a:r>
                      <a:r>
                        <a:rPr lang="ru-RU" sz="1400" dirty="0" smtClean="0"/>
                        <a:t> </a:t>
                      </a:r>
                      <a:endParaRPr lang="ru-RU" sz="1400" dirty="0"/>
                    </a:p>
                  </a:txBody>
                  <a:tcPr/>
                </a:tc>
                <a:tc>
                  <a:txBody>
                    <a:bodyPr/>
                    <a:lstStyle/>
                    <a:p>
                      <a:r>
                        <a:rPr lang="tt-RU" dirty="0" smtClean="0"/>
                        <a:t>“Хәбәрлек сүзләрнең ирек даулавы”</a:t>
                      </a:r>
                      <a:endParaRPr lang="ru-RU" dirty="0"/>
                    </a:p>
                  </a:txBody>
                  <a:tcPr/>
                </a:tc>
                <a:tc>
                  <a:txBody>
                    <a:bodyPr/>
                    <a:lstStyle/>
                    <a:p>
                      <a:r>
                        <a:rPr lang="tt-RU" dirty="0" smtClean="0"/>
                        <a:t>Регионара</a:t>
                      </a:r>
                      <a:endParaRPr lang="ru-RU" dirty="0"/>
                    </a:p>
                  </a:txBody>
                  <a:tcPr/>
                </a:tc>
                <a:tc>
                  <a:txBody>
                    <a:bodyPr/>
                    <a:lstStyle/>
                    <a:p>
                      <a:r>
                        <a:rPr lang="tt-RU" dirty="0" smtClean="0"/>
                        <a:t>лауреат</a:t>
                      </a:r>
                      <a:endParaRPr lang="ru-RU" dirty="0"/>
                    </a:p>
                  </a:txBody>
                  <a:tcPr/>
                </a:tc>
                <a:tc>
                  <a:txBody>
                    <a:bodyPr/>
                    <a:lstStyle/>
                    <a:p>
                      <a:r>
                        <a:rPr lang="tt-RU" dirty="0" smtClean="0"/>
                        <a:t>диплом</a:t>
                      </a:r>
                      <a:endParaRPr lang="ru-RU" dirty="0"/>
                    </a:p>
                  </a:txBody>
                  <a:tcPr/>
                </a:tc>
              </a:tr>
            </a:tbl>
          </a:graphicData>
        </a:graphic>
      </p:graphicFrame>
      <p:sp>
        <p:nvSpPr>
          <p:cNvPr id="5" name="Rectangle 1"/>
          <p:cNvSpPr>
            <a:spLocks noChangeArrowheads="1"/>
          </p:cNvSpPr>
          <p:nvPr/>
        </p:nvSpPr>
        <p:spPr bwMode="auto">
          <a:xfrm>
            <a:off x="2597150" y="20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2565400" y="32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399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900" y="490960"/>
            <a:ext cx="6572200" cy="1152128"/>
          </a:xfrm>
        </p:spPr>
        <p:txBody>
          <a:bodyPr>
            <a:noAutofit/>
          </a:bodyPr>
          <a:lstStyle/>
          <a:p>
            <a:r>
              <a:rPr lang="tt-RU" sz="3600" b="1" dirty="0" smtClean="0">
                <a:latin typeface="Arial" panose="020B0604020202020204" pitchFamily="34" charset="0"/>
                <a:cs typeface="Arial" panose="020B0604020202020204" pitchFamily="34" charset="0"/>
              </a:rPr>
              <a:t>Укучыларның олимпиадада    катнашуы</a:t>
            </a:r>
            <a:endParaRPr lang="ru-RU" sz="3600"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41320590"/>
              </p:ext>
            </p:extLst>
          </p:nvPr>
        </p:nvGraphicFramePr>
        <p:xfrm>
          <a:off x="179511" y="2325528"/>
          <a:ext cx="8784982" cy="3191704"/>
        </p:xfrm>
        <a:graphic>
          <a:graphicData uri="http://schemas.openxmlformats.org/drawingml/2006/table">
            <a:tbl>
              <a:tblPr firstRow="1" firstCol="1" bandRow="1">
                <a:tableStyleId>{21E4AEA4-8DFA-4A89-87EB-49C32662AFE0}</a:tableStyleId>
              </a:tblPr>
              <a:tblGrid>
                <a:gridCol w="1296145"/>
                <a:gridCol w="1512168"/>
                <a:gridCol w="1728192"/>
                <a:gridCol w="2088232"/>
                <a:gridCol w="2160245"/>
              </a:tblGrid>
              <a:tr h="959456">
                <a:tc>
                  <a:txBody>
                    <a:bodyPr/>
                    <a:lstStyle/>
                    <a:p>
                      <a:pPr marL="457200" algn="just">
                        <a:spcAft>
                          <a:spcPts val="0"/>
                        </a:spcAft>
                      </a:pPr>
                      <a:r>
                        <a:rPr lang="tt-RU" sz="1600" dirty="0" smtClean="0">
                          <a:effectLst/>
                        </a:rPr>
                        <a:t>Фән</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rPr>
                        <a:t>Дәрәҗә</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rPr>
                        <a:t>Нәтиҗә</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Олимпиада</a:t>
                      </a:r>
                      <a:r>
                        <a:rPr lang="ru-RU" sz="1600" baseline="0" dirty="0" smtClean="0">
                          <a:effectLst/>
                        </a:rPr>
                        <a:t> </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err="1" smtClean="0">
                          <a:effectLst/>
                        </a:rPr>
                        <a:t>Бирелгән</a:t>
                      </a:r>
                      <a:r>
                        <a:rPr lang="ru-RU" sz="1600" dirty="0" smtClean="0">
                          <a:effectLst/>
                        </a:rPr>
                        <a:t> документ</a:t>
                      </a:r>
                      <a:endParaRPr lang="ru-RU" sz="1600" dirty="0">
                        <a:effectLst/>
                        <a:latin typeface="Calibri"/>
                        <a:ea typeface="Calibri"/>
                        <a:cs typeface="Times New Roman"/>
                      </a:endParaRPr>
                    </a:p>
                  </a:txBody>
                  <a:tcPr marL="68580" marR="68580" marT="0" marB="0"/>
                </a:tc>
              </a:tr>
              <a:tr h="2232248">
                <a:tc>
                  <a:txBody>
                    <a:bodyPr/>
                    <a:lstStyle/>
                    <a:p>
                      <a:pPr marL="457200" algn="just">
                        <a:spcAft>
                          <a:spcPts val="0"/>
                        </a:spcAft>
                      </a:pPr>
                      <a:endParaRPr lang="ru-RU" sz="1600" dirty="0" smtClean="0">
                        <a:effectLst/>
                      </a:endParaRPr>
                    </a:p>
                    <a:p>
                      <a:pPr marL="457200" algn="just">
                        <a:spcAft>
                          <a:spcPts val="0"/>
                        </a:spcAft>
                      </a:pPr>
                      <a:r>
                        <a:rPr lang="ru-RU" sz="1600" dirty="0" smtClean="0">
                          <a:effectLst/>
                        </a:rPr>
                        <a:t>Татар теле</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Район</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Район</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Район</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Призер</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Призер</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Призер</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21.11.2012</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16.12.2014</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16.12.2015</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Грамота</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Грамота</a:t>
                      </a:r>
                    </a:p>
                    <a:p>
                      <a:pPr marL="457200" algn="just">
                        <a:spcAft>
                          <a:spcPts val="0"/>
                        </a:spcAft>
                      </a:pPr>
                      <a:endParaRPr lang="tt-RU" sz="1600" dirty="0" smtClean="0">
                        <a:effectLst/>
                      </a:endParaRPr>
                    </a:p>
                    <a:p>
                      <a:pPr marL="457200" algn="just">
                        <a:spcAft>
                          <a:spcPts val="0"/>
                        </a:spcAft>
                      </a:pPr>
                      <a:endParaRPr lang="tt-RU" sz="1600" dirty="0" smtClean="0">
                        <a:effectLst/>
                      </a:endParaRPr>
                    </a:p>
                    <a:p>
                      <a:pPr marL="457200" algn="just">
                        <a:spcAft>
                          <a:spcPts val="0"/>
                        </a:spcAft>
                      </a:pPr>
                      <a:r>
                        <a:rPr lang="tt-RU" sz="1600" dirty="0" smtClean="0">
                          <a:effectLst/>
                        </a:rPr>
                        <a:t>Грамота</a:t>
                      </a:r>
                      <a:endParaRPr lang="ru-RU"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203325" y="1868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9892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200800" cy="720080"/>
          </a:xfrm>
        </p:spPr>
        <p:txBody>
          <a:bodyPr>
            <a:normAutofit fontScale="90000"/>
          </a:bodyPr>
          <a:lstStyle/>
          <a:p>
            <a:r>
              <a:rPr lang="tt-RU" b="1" dirty="0" smtClean="0">
                <a:solidFill>
                  <a:schemeClr val="bg1"/>
                </a:solidFill>
                <a:latin typeface="Times New Roman" panose="02020603050405020304" pitchFamily="18" charset="0"/>
                <a:cs typeface="Times New Roman" panose="02020603050405020304" pitchFamily="18" charset="0"/>
              </a:rPr>
              <a:t>  </a:t>
            </a:r>
            <a:r>
              <a:rPr lang="tt-RU" sz="4000" b="1" dirty="0" smtClean="0">
                <a:solidFill>
                  <a:schemeClr val="bg1"/>
                </a:solidFill>
                <a:latin typeface="Times New Roman" panose="02020603050405020304" pitchFamily="18" charset="0"/>
                <a:cs typeface="Times New Roman" panose="02020603050405020304" pitchFamily="18" charset="0"/>
              </a:rPr>
              <a:t>Аңлатма язуы</a:t>
            </a:r>
            <a:endParaRPr lang="ru-RU" sz="40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836712"/>
            <a:ext cx="8568952" cy="5832648"/>
          </a:xfrm>
        </p:spPr>
        <p:txBody>
          <a:bodyPr>
            <a:noAutofit/>
          </a:bodyPr>
          <a:lstStyle/>
          <a:p>
            <a:pPr marL="68580" indent="0">
              <a:buNone/>
            </a:pPr>
            <a:r>
              <a:rPr lang="ru-RU" sz="2000" dirty="0" smtClean="0"/>
              <a:t>        </a:t>
            </a:r>
            <a:r>
              <a:rPr lang="ru-RU" sz="2000" dirty="0" err="1" smtClean="0">
                <a:latin typeface="Times New Roman" panose="02020603050405020304" pitchFamily="18" charset="0"/>
                <a:cs typeface="Times New Roman" panose="02020603050405020304" pitchFamily="18" charset="0"/>
              </a:rPr>
              <a:t>Һәрбер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укытучы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үзенең</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эшендә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булган</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уңышларын</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җыеп</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бара. </a:t>
            </a:r>
            <a:r>
              <a:rPr lang="ru-RU" sz="2000" dirty="0" err="1" smtClean="0">
                <a:latin typeface="Times New Roman" panose="02020603050405020304" pitchFamily="18" charset="0"/>
                <a:cs typeface="Times New Roman" panose="02020603050405020304" pitchFamily="18" charset="0"/>
              </a:rPr>
              <a:t>Аларны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папкага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туплый</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Мондый</a:t>
            </a:r>
            <a:r>
              <a:rPr lang="ru-RU" sz="2000" dirty="0">
                <a:latin typeface="Times New Roman" panose="02020603050405020304" pitchFamily="18" charset="0"/>
                <a:cs typeface="Times New Roman" panose="02020603050405020304" pitchFamily="18" charset="0"/>
              </a:rPr>
              <a:t> папка </a:t>
            </a:r>
            <a:r>
              <a:rPr lang="ru-RU" sz="2000" dirty="0" err="1">
                <a:latin typeface="Times New Roman" panose="02020603050405020304" pitchFamily="18" charset="0"/>
                <a:cs typeface="Times New Roman" panose="02020603050405020304" pitchFamily="18" charset="0"/>
              </a:rPr>
              <a:t>укытучының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портфолиосы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атала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a:t>
            </a:r>
            <a:r>
              <a:rPr lang="ru-RU" sz="2000" dirty="0" err="1" smtClean="0">
                <a:latin typeface="Times New Roman" panose="02020603050405020304" pitchFamily="18" charset="0"/>
                <a:cs typeface="Times New Roman" panose="02020603050405020304" pitchFamily="18" charset="0"/>
              </a:rPr>
              <a:t>әктәпнең</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методик </a:t>
            </a:r>
            <a:r>
              <a:rPr lang="ru-RU" sz="2000" dirty="0" err="1">
                <a:latin typeface="Times New Roman" panose="02020603050405020304" pitchFamily="18" charset="0"/>
                <a:cs typeface="Times New Roman" panose="02020603050405020304" pitchFamily="18" charset="0"/>
              </a:rPr>
              <a:t>темасыннан</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чыгып</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үземнең</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методик </a:t>
            </a:r>
            <a:r>
              <a:rPr lang="ru-RU" sz="2000" dirty="0" err="1" smtClean="0">
                <a:latin typeface="Times New Roman" panose="02020603050405020304" pitchFamily="18" charset="0"/>
                <a:cs typeface="Times New Roman" panose="02020603050405020304" pitchFamily="18" charset="0"/>
              </a:rPr>
              <a:t>темамны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сайладым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Нәтиҗәләр</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белән </a:t>
            </a:r>
            <a:r>
              <a:rPr lang="ru-RU" sz="2000" dirty="0" err="1">
                <a:latin typeface="Times New Roman" panose="02020603050405020304" pitchFamily="18" charset="0"/>
                <a:cs typeface="Times New Roman" panose="02020603050405020304" pitchFamily="18" charset="0"/>
              </a:rPr>
              <a:t>даими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метод  яки педагогик </a:t>
            </a:r>
            <a:r>
              <a:rPr lang="ru-RU" sz="2000" dirty="0" err="1">
                <a:latin typeface="Times New Roman" panose="02020603050405020304" pitchFamily="18" charset="0"/>
                <a:cs typeface="Times New Roman" panose="02020603050405020304" pitchFamily="18" charset="0"/>
              </a:rPr>
              <a:t>киңәшмә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утырышларында</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таныштырабыз</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a:t>
            </a:r>
            <a:r>
              <a:rPr lang="ru-RU" sz="2000" dirty="0" err="1" smtClean="0">
                <a:latin typeface="Times New Roman" panose="02020603050405020304" pitchFamily="18" charset="0"/>
                <a:cs typeface="Times New Roman" panose="02020603050405020304" pitchFamily="18" charset="0"/>
              </a:rPr>
              <a:t>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нәтиҗәләрем</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портфолиога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җыелып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барыла</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68580" indent="0">
              <a:buNone/>
            </a:pP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Мәктәп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икенче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өе</a:t>
            </a:r>
            <a:r>
              <a:rPr lang="ru-RU" sz="2000" dirty="0">
                <a:latin typeface="Times New Roman" panose="02020603050405020304" pitchFamily="18" charset="0"/>
                <a:cs typeface="Times New Roman" panose="02020603050405020304" pitchFamily="18" charset="0"/>
              </a:rPr>
              <a:t>, ә </a:t>
            </a:r>
            <a:r>
              <a:rPr lang="ru-RU" sz="2000" dirty="0" err="1">
                <a:latin typeface="Times New Roman" panose="02020603050405020304" pitchFamily="18" charset="0"/>
                <a:cs typeface="Times New Roman" panose="02020603050405020304" pitchFamily="18" charset="0"/>
              </a:rPr>
              <a:t>укытучы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икенче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әнисе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булырга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минемчә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Һәр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буларак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килергә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тырышам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Бүгенге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көндә</a:t>
            </a:r>
            <a:r>
              <a:rPr lang="ru-RU" sz="2000" dirty="0">
                <a:latin typeface="Times New Roman" panose="02020603050405020304" pitchFamily="18" charset="0"/>
                <a:cs typeface="Times New Roman" panose="02020603050405020304" pitchFamily="18" charset="0"/>
              </a:rPr>
              <a:t> 21 </a:t>
            </a:r>
            <a:r>
              <a:rPr lang="ru-RU" sz="2000" dirty="0" err="1">
                <a:latin typeface="Times New Roman" panose="02020603050405020304" pitchFamily="18" charset="0"/>
                <a:cs typeface="Times New Roman" panose="02020603050405020304" pitchFamily="18" charset="0"/>
              </a:rPr>
              <a:t>нче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гасыр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укытучысыннан</a:t>
            </a:r>
            <a:r>
              <a:rPr lang="ru-RU" sz="2000" dirty="0">
                <a:latin typeface="Times New Roman" panose="02020603050405020304" pitchFamily="18" charset="0"/>
                <a:cs typeface="Times New Roman" panose="02020603050405020304" pitchFamily="18" charset="0"/>
              </a:rPr>
              <a:t> педагогик культура һәм педагогик </a:t>
            </a:r>
            <a:r>
              <a:rPr lang="ru-RU" sz="2000" dirty="0" err="1">
                <a:latin typeface="Times New Roman" panose="02020603050405020304" pitchFamily="18" charset="0"/>
                <a:cs typeface="Times New Roman" panose="02020603050405020304" pitchFamily="18" charset="0"/>
              </a:rPr>
              <a:t>фикер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йөртү</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таләп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ителә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Мәктәпләргә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укытучы</a:t>
            </a:r>
            <a:r>
              <a:rPr lang="ru-RU" sz="2000" dirty="0">
                <a:latin typeface="Times New Roman" panose="02020603050405020304" pitchFamily="18" charset="0"/>
                <a:cs typeface="Times New Roman" panose="02020603050405020304" pitchFamily="18" charset="0"/>
              </a:rPr>
              <a:t>- универсал </a:t>
            </a:r>
            <a:r>
              <a:rPr lang="ru-RU" sz="2000" dirty="0" err="1">
                <a:latin typeface="Times New Roman" panose="02020603050405020304" pitchFamily="18" charset="0"/>
                <a:cs typeface="Times New Roman" panose="02020603050405020304" pitchFamily="18" charset="0"/>
              </a:rPr>
              <a:t>кирәк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өстенә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укытучы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тәнкыйди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фикерләүгә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булырга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Заман</a:t>
            </a:r>
            <a:r>
              <a:rPr lang="ru-RU" sz="2000" dirty="0">
                <a:latin typeface="Times New Roman" panose="02020603050405020304" pitchFamily="18" charset="0"/>
                <a:cs typeface="Times New Roman" panose="02020603050405020304" pitchFamily="18" charset="0"/>
              </a:rPr>
              <a:t> белән </a:t>
            </a:r>
            <a:r>
              <a:rPr lang="ru-RU" sz="2000" dirty="0" err="1">
                <a:latin typeface="Times New Roman" panose="02020603050405020304" pitchFamily="18" charset="0"/>
                <a:cs typeface="Times New Roman" panose="02020603050405020304" pitchFamily="18" charset="0"/>
              </a:rPr>
              <a:t>бергә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атлыйм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дисәң</a:t>
            </a:r>
            <a:r>
              <a:rPr lang="ru-RU" sz="2000" dirty="0">
                <a:latin typeface="Times New Roman" panose="02020603050405020304" pitchFamily="18" charset="0"/>
                <a:cs typeface="Times New Roman" panose="02020603050405020304" pitchFamily="18" charset="0"/>
              </a:rPr>
              <a:t>, бер </a:t>
            </a:r>
            <a:r>
              <a:rPr lang="ru-RU" sz="2000" dirty="0" err="1">
                <a:latin typeface="Times New Roman" panose="02020603050405020304" pitchFamily="18" charset="0"/>
                <a:cs typeface="Times New Roman" panose="02020603050405020304" pitchFamily="18" charset="0"/>
              </a:rPr>
              <a:t>генә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адымга</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артка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калырга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ярамый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Хәзер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мәктәптә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инновацион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эшчәнлегенә</a:t>
            </a:r>
            <a:r>
              <a:rPr lang="ru-RU" sz="2000" dirty="0">
                <a:latin typeface="Times New Roman" panose="02020603050405020304" pitchFamily="18" charset="0"/>
                <a:cs typeface="Times New Roman" panose="02020603050405020304" pitchFamily="18" charset="0"/>
              </a:rPr>
              <a:t> туры </a:t>
            </a:r>
            <a:r>
              <a:rPr lang="ru-RU" sz="2000" dirty="0" err="1">
                <a:latin typeface="Times New Roman" panose="02020603050405020304" pitchFamily="18" charset="0"/>
                <a:cs typeface="Times New Roman" panose="02020603050405020304" pitchFamily="18" charset="0"/>
              </a:rPr>
              <a:t>килә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торган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гадәттәгечә</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уку-белемне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тулыландыру</a:t>
            </a:r>
            <a:r>
              <a:rPr lang="ru-RU" sz="2000" dirty="0">
                <a:latin typeface="Times New Roman" panose="02020603050405020304" pitchFamily="18" charset="0"/>
                <a:cs typeface="Times New Roman" panose="02020603050405020304" pitchFamily="18" charset="0"/>
              </a:rPr>
              <a:t> һәм </a:t>
            </a:r>
            <a:r>
              <a:rPr lang="ru-RU" sz="2000" dirty="0" err="1">
                <a:latin typeface="Times New Roman" panose="02020603050405020304" pitchFamily="18" charset="0"/>
                <a:cs typeface="Times New Roman" panose="02020603050405020304" pitchFamily="18" charset="0"/>
              </a:rPr>
              <a:t>фәнни-тикшеренү</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юнәлешендәге</a:t>
            </a:r>
            <a:r>
              <a:rPr lang="ru-RU" sz="2000" dirty="0">
                <a:latin typeface="Times New Roman" panose="02020603050405020304" pitchFamily="18" charset="0"/>
                <a:cs typeface="Times New Roman" panose="02020603050405020304" pitchFamily="18" charset="0"/>
              </a:rPr>
              <a:t> методик </a:t>
            </a:r>
            <a:r>
              <a:rPr lang="ru-RU" sz="2000" dirty="0" err="1">
                <a:latin typeface="Times New Roman" panose="02020603050405020304" pitchFamily="18" charset="0"/>
                <a:cs typeface="Times New Roman" panose="02020603050405020304" pitchFamily="18" charset="0"/>
              </a:rPr>
              <a:t>эш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нәтиҗәлеләрдән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санала</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788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404664"/>
            <a:ext cx="7848872" cy="5760640"/>
          </a:xfrm>
        </p:spPr>
        <p:txBody>
          <a:bodyPr>
            <a:noAutofit/>
          </a:bodyPr>
          <a:lstStyle/>
          <a:p>
            <a:pPr marL="68580" lvl="1" indent="0">
              <a:buNone/>
            </a:pPr>
            <a:r>
              <a:rPr lang="tt-RU" sz="1800" dirty="0" smtClean="0"/>
              <a:t>        </a:t>
            </a:r>
            <a:r>
              <a:rPr lang="tt-RU" sz="2000" dirty="0" smtClean="0">
                <a:latin typeface="Times New Roman" panose="02020603050405020304" pitchFamily="18" charset="0"/>
                <a:cs typeface="Times New Roman" panose="02020603050405020304" pitchFamily="18" charset="0"/>
              </a:rPr>
              <a:t>Шуннан </a:t>
            </a:r>
            <a:r>
              <a:rPr lang="tt-RU" sz="2000" dirty="0">
                <a:latin typeface="Times New Roman" panose="02020603050405020304" pitchFamily="18" charset="0"/>
                <a:cs typeface="Times New Roman" panose="02020603050405020304" pitchFamily="18" charset="0"/>
              </a:rPr>
              <a:t>чыгып, </a:t>
            </a:r>
            <a:r>
              <a:rPr lang="tt-RU" sz="2000" dirty="0" smtClean="0">
                <a:latin typeface="Times New Roman" panose="02020603050405020304" pitchFamily="18" charset="0"/>
                <a:cs typeface="Times New Roman" panose="02020603050405020304" pitchFamily="18" charset="0"/>
              </a:rPr>
              <a:t> укытучы  методик эшчәнлеген </a:t>
            </a:r>
            <a:r>
              <a:rPr lang="tt-RU" sz="2000" dirty="0">
                <a:latin typeface="Times New Roman" panose="02020603050405020304" pitchFamily="18" charset="0"/>
                <a:cs typeface="Times New Roman" panose="02020603050405020304" pitchFamily="18" charset="0"/>
              </a:rPr>
              <a:t>яңа инновацион технологияләр кулланып </a:t>
            </a:r>
            <a:r>
              <a:rPr lang="tt-RU" sz="2000" dirty="0" smtClean="0">
                <a:latin typeface="Times New Roman" panose="02020603050405020304" pitchFamily="18" charset="0"/>
                <a:cs typeface="Times New Roman" panose="02020603050405020304" pitchFamily="18" charset="0"/>
              </a:rPr>
              <a:t>эшләүне </a:t>
            </a:r>
            <a:r>
              <a:rPr lang="tt-RU" sz="2000" dirty="0">
                <a:latin typeface="Times New Roman" panose="02020603050405020304" pitchFamily="18" charset="0"/>
                <a:cs typeface="Times New Roman" panose="02020603050405020304" pitchFamily="18" charset="0"/>
              </a:rPr>
              <a:t>дәвам </a:t>
            </a:r>
            <a:r>
              <a:rPr lang="tt-RU" sz="2000" dirty="0" smtClean="0">
                <a:latin typeface="Times New Roman" panose="02020603050405020304" pitchFamily="18" charset="0"/>
                <a:cs typeface="Times New Roman" panose="02020603050405020304" pitchFamily="18" charset="0"/>
              </a:rPr>
              <a:t>итәргә тиеш.  </a:t>
            </a:r>
            <a:r>
              <a:rPr lang="tt-RU" sz="2000" dirty="0">
                <a:latin typeface="Times New Roman" panose="02020603050405020304" pitchFamily="18" charset="0"/>
                <a:cs typeface="Times New Roman" panose="02020603050405020304" pitchFamily="18" charset="0"/>
              </a:rPr>
              <a:t>Мин шуңа күрә үземнең дәресләремдә электрон </a:t>
            </a:r>
            <a:r>
              <a:rPr lang="tt-RU" sz="2000" dirty="0" smtClean="0">
                <a:latin typeface="Times New Roman" panose="02020603050405020304" pitchFamily="18" charset="0"/>
                <a:cs typeface="Times New Roman" panose="02020603050405020304" pitchFamily="18" charset="0"/>
              </a:rPr>
              <a:t>укыту ярдәмлекләреннән</a:t>
            </a:r>
            <a:r>
              <a:rPr lang="tt-RU" sz="2000" dirty="0">
                <a:latin typeface="Times New Roman" panose="02020603050405020304" pitchFamily="18" charset="0"/>
                <a:cs typeface="Times New Roman" panose="02020603050405020304" pitchFamily="18" charset="0"/>
              </a:rPr>
              <a:t>, </a:t>
            </a:r>
            <a:r>
              <a:rPr lang="tt-RU" sz="2000" dirty="0" smtClean="0">
                <a:latin typeface="Times New Roman" panose="02020603050405020304" pitchFamily="18" charset="0"/>
                <a:cs typeface="Times New Roman" panose="02020603050405020304" pitchFamily="18" charset="0"/>
              </a:rPr>
              <a:t> интернет-ресурслардан </a:t>
            </a:r>
            <a:r>
              <a:rPr lang="tt-RU" sz="2000" dirty="0">
                <a:latin typeface="Times New Roman" panose="02020603050405020304" pitchFamily="18" charset="0"/>
                <a:cs typeface="Times New Roman" panose="02020603050405020304" pitchFamily="18" charset="0"/>
              </a:rPr>
              <a:t>киң файдаланам, укучылар белән берлектә эзләнү-тикшерү эшчәнлеген оештырам, белем сыйфатын бәяләү өчен компьютер тестларын кулланам. Компьютер технологияләрен һәр дәрестә актив куллану яхшы нәтиҗәләр бирә, укучы шәхесен һәрьяклы үстерү өчен ярдәм итә. Татар теле һәм әдәбияты буенча программада каралган материалны нәтиҗәле үзләштерүгә мин эшчәнлекнең төрле төрләре аша ирешәм</a:t>
            </a:r>
            <a:r>
              <a:rPr lang="tt-RU" sz="2000" dirty="0" smtClean="0">
                <a:latin typeface="Times New Roman" panose="02020603050405020304" pitchFamily="18" charset="0"/>
                <a:cs typeface="Times New Roman" panose="02020603050405020304" pitchFamily="18" charset="0"/>
              </a:rPr>
              <a:t>.</a:t>
            </a:r>
          </a:p>
          <a:p>
            <a:pPr marL="68580" lvl="1" indent="0">
              <a:buNone/>
            </a:pPr>
            <a:r>
              <a:rPr lang="ru-RU" sz="2000" dirty="0">
                <a:latin typeface="Times New Roman" panose="02020603050405020304" pitchFamily="18" charset="0"/>
                <a:cs typeface="Times New Roman" panose="02020603050405020304" pitchFamily="18" charset="0"/>
              </a:rPr>
              <a:t> </a:t>
            </a:r>
            <a:r>
              <a:rPr lang="tt-RU" sz="2000" dirty="0">
                <a:latin typeface="Times New Roman" panose="02020603050405020304" pitchFamily="18" charset="0"/>
                <a:cs typeface="Times New Roman" panose="02020603050405020304" pitchFamily="18" charset="0"/>
              </a:rPr>
              <a:t> </a:t>
            </a:r>
            <a:r>
              <a:rPr lang="tt-RU" sz="2000" dirty="0" smtClean="0">
                <a:latin typeface="Times New Roman" panose="02020603050405020304" pitchFamily="18" charset="0"/>
                <a:cs typeface="Times New Roman" panose="02020603050405020304" pitchFamily="18" charset="0"/>
              </a:rPr>
              <a:t>    </a:t>
            </a:r>
            <a:r>
              <a:rPr lang="tt-RU" sz="2000" dirty="0">
                <a:latin typeface="Times New Roman" panose="02020603050405020304" pitchFamily="18" charset="0"/>
                <a:cs typeface="Times New Roman" panose="02020603050405020304" pitchFamily="18" charset="0"/>
              </a:rPr>
              <a:t>Имтиханнарга әзерләнүдә бүгенге көндә кулланылучы заманча эш алымнары бик нык ярдәм итә. Сингапур системасына караган укытучы-укучы дискуссияләре, һәр балага индивидуаль якын килү методларын, компьютер технологияләрен кулланып эшләү теләсә нинди материалны бик җиңел үзләштерергә мөмкинлек бирә.</a:t>
            </a:r>
          </a:p>
          <a:p>
            <a:pPr marL="68580" lvl="1" indent="0">
              <a:buNone/>
            </a:pPr>
            <a:endParaRPr lang="ru-RU" sz="1600" dirty="0"/>
          </a:p>
        </p:txBody>
      </p:sp>
    </p:spTree>
    <p:extLst>
      <p:ext uri="{BB962C8B-B14F-4D97-AF65-F5344CB8AC3E}">
        <p14:creationId xmlns:p14="http://schemas.microsoft.com/office/powerpoint/2010/main" val="4127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4572000"/>
          </a:xfrm>
        </p:spPr>
        <p:txBody>
          <a:bodyPr>
            <a:normAutofit/>
          </a:bodyPr>
          <a:lstStyle/>
          <a:p>
            <a:pPr marL="0" indent="0">
              <a:buNone/>
            </a:pPr>
            <a:r>
              <a:rPr lang="ru-RU" sz="3600" dirty="0" smtClean="0"/>
              <a:t>1997  </a:t>
            </a:r>
            <a:r>
              <a:rPr lang="ru-RU" sz="3600" dirty="0" err="1" smtClean="0"/>
              <a:t>нче</a:t>
            </a:r>
            <a:r>
              <a:rPr lang="ru-RU" sz="3600" dirty="0" smtClean="0"/>
              <a:t> </a:t>
            </a:r>
            <a:r>
              <a:rPr lang="ru-RU" sz="3600" dirty="0" err="1" smtClean="0"/>
              <a:t>елда</a:t>
            </a:r>
            <a:r>
              <a:rPr lang="ru-RU" sz="3600" dirty="0" smtClean="0"/>
              <a:t>  Яр </a:t>
            </a:r>
            <a:r>
              <a:rPr lang="ru-RU" sz="3600" dirty="0" err="1" smtClean="0"/>
              <a:t>Чаллы</a:t>
            </a:r>
            <a:r>
              <a:rPr lang="ru-RU" sz="3600" dirty="0" smtClean="0"/>
              <a:t> педагогия </a:t>
            </a:r>
            <a:r>
              <a:rPr lang="ru-RU" sz="3600" dirty="0" err="1" smtClean="0"/>
              <a:t>институтының</a:t>
            </a:r>
            <a:r>
              <a:rPr lang="ru-RU" sz="3600" dirty="0"/>
              <a:t> </a:t>
            </a:r>
            <a:r>
              <a:rPr lang="ru-RU" sz="3600" dirty="0" smtClean="0"/>
              <a:t> филология </a:t>
            </a:r>
            <a:r>
              <a:rPr lang="ru-RU" sz="3600" dirty="0" err="1" smtClean="0"/>
              <a:t>факультетын</a:t>
            </a:r>
            <a:r>
              <a:rPr lang="ru-RU" sz="3600" dirty="0" smtClean="0"/>
              <a:t>  </a:t>
            </a:r>
            <a:r>
              <a:rPr lang="ru-RU" sz="3600" dirty="0" err="1" smtClean="0"/>
              <a:t>тәмамладым</a:t>
            </a:r>
            <a:r>
              <a:rPr lang="ru-RU" sz="3600" dirty="0" smtClean="0"/>
              <a:t>.</a:t>
            </a:r>
            <a:br>
              <a:rPr lang="ru-RU" sz="3600" dirty="0" smtClean="0"/>
            </a:br>
            <a:r>
              <a:rPr lang="ru-RU" sz="3600" dirty="0" err="1" smtClean="0"/>
              <a:t>Белгечлек</a:t>
            </a:r>
            <a:r>
              <a:rPr lang="ru-RU" sz="3600" dirty="0" smtClean="0"/>
              <a:t> –  татар теле һәм </a:t>
            </a:r>
            <a:r>
              <a:rPr lang="ru-RU" sz="3600" dirty="0" err="1" smtClean="0"/>
              <a:t>әдәбияты</a:t>
            </a:r>
            <a:r>
              <a:rPr lang="ru-RU" sz="3600" dirty="0" smtClean="0"/>
              <a:t> </a:t>
            </a:r>
            <a:r>
              <a:rPr lang="ru-RU" sz="3600" dirty="0" err="1" smtClean="0"/>
              <a:t>укытучысы</a:t>
            </a:r>
            <a:r>
              <a:rPr lang="ru-RU" sz="3600" dirty="0" smtClean="0"/>
              <a:t>.</a:t>
            </a:r>
            <a:br>
              <a:rPr lang="ru-RU" sz="3600" dirty="0" smtClean="0"/>
            </a:br>
            <a:r>
              <a:rPr lang="ru-RU" sz="3600" dirty="0" smtClean="0"/>
              <a:t>       </a:t>
            </a:r>
            <a:r>
              <a:rPr lang="ru-RU" sz="3600" dirty="0"/>
              <a:t> </a:t>
            </a:r>
            <a:r>
              <a:rPr lang="ru-RU" sz="3600" dirty="0" smtClean="0"/>
              <a:t>2015 </a:t>
            </a:r>
            <a:r>
              <a:rPr lang="ru-RU" sz="3600" dirty="0" err="1" smtClean="0"/>
              <a:t>нче</a:t>
            </a:r>
            <a:r>
              <a:rPr lang="ru-RU" sz="3600" dirty="0" smtClean="0"/>
              <a:t> </a:t>
            </a:r>
            <a:r>
              <a:rPr lang="ru-RU" sz="3600" dirty="0" err="1" smtClean="0"/>
              <a:t>елның</a:t>
            </a:r>
            <a:r>
              <a:rPr lang="ru-RU" sz="3600" dirty="0" smtClean="0"/>
              <a:t> </a:t>
            </a:r>
            <a:r>
              <a:rPr lang="ru-RU" sz="3600" dirty="0" err="1" smtClean="0"/>
              <a:t>гыйнвар</a:t>
            </a:r>
            <a:r>
              <a:rPr lang="ru-RU" sz="3600" dirty="0" smtClean="0"/>
              <a:t> </a:t>
            </a:r>
            <a:r>
              <a:rPr lang="ru-RU" sz="3600" dirty="0" err="1" smtClean="0"/>
              <a:t>аенда</a:t>
            </a:r>
            <a:r>
              <a:rPr lang="ru-RU" sz="3600" dirty="0" smtClean="0"/>
              <a:t> </a:t>
            </a:r>
            <a:r>
              <a:rPr lang="ru-RU" sz="3600" dirty="0" err="1" smtClean="0"/>
              <a:t>беренче</a:t>
            </a:r>
            <a:r>
              <a:rPr lang="ru-RU" sz="3600" dirty="0" smtClean="0"/>
              <a:t> </a:t>
            </a:r>
            <a:r>
              <a:rPr lang="ru-RU" sz="3600" dirty="0" err="1" smtClean="0"/>
              <a:t>квалификацион</a:t>
            </a:r>
            <a:r>
              <a:rPr lang="ru-RU" sz="3600" dirty="0" smtClean="0"/>
              <a:t> категория</a:t>
            </a:r>
            <a:r>
              <a:rPr lang="ru-RU" sz="3600" dirty="0"/>
              <a:t> </a:t>
            </a:r>
            <a:r>
              <a:rPr lang="ru-RU" sz="3600" dirty="0" err="1" smtClean="0"/>
              <a:t>бирелде</a:t>
            </a:r>
            <a:r>
              <a:rPr lang="ru-RU" sz="3600" dirty="0" smtClean="0"/>
              <a:t>.</a:t>
            </a:r>
            <a:endParaRPr lang="ru-RU" sz="3600" dirty="0"/>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0379" y="4653136"/>
            <a:ext cx="2213621" cy="2204864"/>
          </a:xfrm>
          <a:prstGeom prst="rect">
            <a:avLst/>
          </a:prstGeom>
        </p:spPr>
      </p:pic>
    </p:spTree>
    <p:extLst>
      <p:ext uri="{BB962C8B-B14F-4D97-AF65-F5344CB8AC3E}">
        <p14:creationId xmlns:p14="http://schemas.microsoft.com/office/powerpoint/2010/main" val="318850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b="1" i="1" dirty="0" smtClean="0"/>
              <a:t>Тукай </a:t>
            </a:r>
            <a:r>
              <a:rPr lang="ru-RU" altLang="ru-RU" b="1" i="1" dirty="0" err="1" smtClean="0"/>
              <a:t>муниципаль</a:t>
            </a:r>
            <a:r>
              <a:rPr lang="ru-RU" altLang="ru-RU" b="1" i="1" dirty="0" smtClean="0"/>
              <a:t> районы</a:t>
            </a:r>
            <a:br>
              <a:rPr lang="ru-RU" altLang="ru-RU" b="1" i="1" dirty="0" smtClean="0"/>
            </a:br>
            <a:r>
              <a:rPr lang="ru-RU" altLang="ru-RU" b="1" i="1" dirty="0" smtClean="0"/>
              <a:t> Боерган </a:t>
            </a:r>
            <a:r>
              <a:rPr lang="ru-RU" altLang="ru-RU" b="1" i="1" dirty="0" err="1" smtClean="0"/>
              <a:t>авылы</a:t>
            </a:r>
            <a:r>
              <a:rPr lang="ru-RU" altLang="ru-RU" b="1" i="1" dirty="0" smtClean="0"/>
              <a:t> </a:t>
            </a:r>
            <a:r>
              <a:rPr lang="tt-RU" altLang="ru-RU" b="1" i="1" dirty="0" smtClean="0"/>
              <a:t>җирлеге</a:t>
            </a:r>
            <a:endParaRPr lang="ru-RU" dirty="0"/>
          </a:p>
        </p:txBody>
      </p:sp>
      <p:pic>
        <p:nvPicPr>
          <p:cNvPr id="4" name="Picture 5" descr="IMG_0345"/>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5536" y="1758156"/>
            <a:ext cx="8352928" cy="47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60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7125113" cy="924475"/>
          </a:xfrm>
        </p:spPr>
        <p:txBody>
          <a:bodyPr>
            <a:noAutofit/>
          </a:bodyPr>
          <a:lstStyle/>
          <a:p>
            <a:r>
              <a:rPr lang="ru-RU" sz="2800" dirty="0" smtClean="0">
                <a:latin typeface="Times New Roman" panose="02020603050405020304" pitchFamily="18" charset="0"/>
                <a:cs typeface="Times New Roman" panose="02020603050405020304" pitchFamily="18" charset="0"/>
              </a:rPr>
              <a:t>   Минем педагогик </a:t>
            </a:r>
            <a:r>
              <a:rPr lang="ru-RU" sz="2800" dirty="0" err="1" smtClean="0">
                <a:latin typeface="Times New Roman" panose="02020603050405020304" pitchFamily="18" charset="0"/>
                <a:cs typeface="Times New Roman" panose="02020603050405020304" pitchFamily="18" charset="0"/>
              </a:rPr>
              <a:t>стажым</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14 </a:t>
            </a:r>
            <a:r>
              <a:rPr lang="ru-RU" sz="2800" dirty="0" smtClean="0">
                <a:latin typeface="Times New Roman" panose="02020603050405020304" pitchFamily="18" charset="0"/>
                <a:cs typeface="Times New Roman" panose="02020603050405020304" pitchFamily="18" charset="0"/>
              </a:rPr>
              <a:t>ел</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Боерган </a:t>
            </a:r>
            <a:r>
              <a:rPr lang="ru-RU" sz="2800" dirty="0" err="1" smtClean="0">
                <a:latin typeface="Times New Roman" panose="02020603050405020304" pitchFamily="18" charset="0"/>
                <a:cs typeface="Times New Roman" panose="02020603050405020304" pitchFamily="18" charset="0"/>
              </a:rPr>
              <a:t>төп</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белем</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бирү</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мәктәбендә</a:t>
            </a:r>
            <a:r>
              <a:rPr lang="ru-RU" sz="2800" dirty="0" smtClean="0">
                <a:latin typeface="Times New Roman" panose="02020603050405020304" pitchFamily="18" charset="0"/>
                <a:cs typeface="Times New Roman" panose="02020603050405020304" pitchFamily="18" charset="0"/>
              </a:rPr>
              <a:t>  татар теле һәм</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әдәбият</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укытучысы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булып</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эшлим</a:t>
            </a:r>
            <a:r>
              <a:rPr lang="ru-RU" sz="2800" dirty="0" smtClean="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1669324"/>
            <a:ext cx="8496944" cy="5000036"/>
          </a:xfrm>
          <a:prstGeom prst="rect">
            <a:avLst/>
          </a:prstGeom>
        </p:spPr>
      </p:pic>
    </p:spTree>
    <p:extLst>
      <p:ext uri="{BB962C8B-B14F-4D97-AF65-F5344CB8AC3E}">
        <p14:creationId xmlns:p14="http://schemas.microsoft.com/office/powerpoint/2010/main" val="399595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0"/>
            <a:ext cx="9324528" cy="6993396"/>
          </a:xfrm>
        </p:spPr>
      </p:pic>
    </p:spTree>
    <p:extLst>
      <p:ext uri="{BB962C8B-B14F-4D97-AF65-F5344CB8AC3E}">
        <p14:creationId xmlns:p14="http://schemas.microsoft.com/office/powerpoint/2010/main" val="60046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16632"/>
            <a:ext cx="7772400" cy="1470025"/>
          </a:xfrm>
        </p:spPr>
        <p:txBody>
          <a:bodyPr/>
          <a:lstStyle/>
          <a:p>
            <a:r>
              <a:rPr lang="ru-RU" dirty="0" smtClean="0"/>
              <a:t>Квалификацияне к</a:t>
            </a:r>
            <a:r>
              <a:rPr lang="tt-RU" dirty="0" smtClean="0"/>
              <a:t>үтәрү</a:t>
            </a:r>
            <a:endParaRPr lang="ru-RU" dirty="0"/>
          </a:p>
        </p:txBody>
      </p:sp>
      <p:sp>
        <p:nvSpPr>
          <p:cNvPr id="3" name="Подзаголовок 2"/>
          <p:cNvSpPr>
            <a:spLocks noGrp="1"/>
          </p:cNvSpPr>
          <p:nvPr>
            <p:ph type="subTitle" idx="1"/>
          </p:nvPr>
        </p:nvSpPr>
        <p:spPr/>
        <p:txBody>
          <a:bodyPr/>
          <a:lstStyle/>
          <a:p>
            <a:endParaRPr lang="ru-RU"/>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671033196"/>
              </p:ext>
            </p:extLst>
          </p:nvPr>
        </p:nvGraphicFramePr>
        <p:xfrm>
          <a:off x="827584" y="1483796"/>
          <a:ext cx="7524328" cy="5370806"/>
        </p:xfrm>
        <a:graphic>
          <a:graphicData uri="http://schemas.openxmlformats.org/drawingml/2006/table">
            <a:tbl>
              <a:tblPr>
                <a:tableStyleId>{5C22544A-7EE6-4342-B048-85BDC9FD1C3A}</a:tableStyleId>
              </a:tblPr>
              <a:tblGrid>
                <a:gridCol w="492429"/>
                <a:gridCol w="2585440"/>
                <a:gridCol w="1098666"/>
                <a:gridCol w="1176725"/>
                <a:gridCol w="2171068"/>
              </a:tblGrid>
              <a:tr h="1225526">
                <a:tc>
                  <a:txBody>
                    <a:bodyPr/>
                    <a:lstStyle/>
                    <a:p>
                      <a:pPr>
                        <a:spcAft>
                          <a:spcPts val="0"/>
                        </a:spcAft>
                      </a:pPr>
                      <a:r>
                        <a:rPr lang="ru-RU" sz="1600" dirty="0">
                          <a:effectLst/>
                        </a:rPr>
                        <a:t>№ п/п</a:t>
                      </a:r>
                      <a:endParaRPr lang="ru-RU" sz="1100" dirty="0">
                        <a:effectLst/>
                        <a:latin typeface="Times New Roman"/>
                        <a:ea typeface="Times New Roman"/>
                      </a:endParaRPr>
                    </a:p>
                  </a:txBody>
                  <a:tcPr marL="68580" marR="68580" marT="0" marB="0" anchor="ctr"/>
                </a:tc>
                <a:tc>
                  <a:txBody>
                    <a:bodyPr/>
                    <a:lstStyle/>
                    <a:p>
                      <a:pPr>
                        <a:spcAft>
                          <a:spcPts val="0"/>
                        </a:spcAft>
                      </a:pPr>
                      <a:r>
                        <a:rPr lang="ru-RU" sz="1600" dirty="0" smtClean="0">
                          <a:effectLst/>
                          <a:latin typeface="Times New Roman" panose="02020603050405020304" pitchFamily="18" charset="0"/>
                          <a:cs typeface="Times New Roman" panose="02020603050405020304" pitchFamily="18" charset="0"/>
                        </a:rPr>
                        <a:t> </a:t>
                      </a:r>
                      <a:r>
                        <a:rPr lang="ru-RU" sz="1600" dirty="0" err="1" smtClean="0">
                          <a:effectLst/>
                          <a:latin typeface="Times New Roman" panose="02020603050405020304" pitchFamily="18" charset="0"/>
                          <a:cs typeface="Times New Roman" panose="02020603050405020304" pitchFamily="18" charset="0"/>
                        </a:rPr>
                        <a:t>Курсларның</a:t>
                      </a:r>
                      <a:r>
                        <a:rPr lang="ru-RU" sz="1600" baseline="0" dirty="0" smtClean="0">
                          <a:effectLst/>
                          <a:latin typeface="Times New Roman" panose="02020603050405020304" pitchFamily="18" charset="0"/>
                          <a:cs typeface="Times New Roman" panose="02020603050405020304" pitchFamily="18" charset="0"/>
                        </a:rPr>
                        <a:t> </a:t>
                      </a:r>
                      <a:r>
                        <a:rPr lang="ru-RU" sz="1600" baseline="0" dirty="0" err="1" smtClean="0">
                          <a:effectLst/>
                          <a:latin typeface="Times New Roman" panose="02020603050405020304" pitchFamily="18" charset="0"/>
                          <a:cs typeface="Times New Roman" panose="02020603050405020304" pitchFamily="18" charset="0"/>
                        </a:rPr>
                        <a:t>исеме</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spcAft>
                          <a:spcPts val="0"/>
                        </a:spcAft>
                      </a:pPr>
                      <a:r>
                        <a:rPr lang="tt-RU" sz="1600" dirty="0" smtClean="0">
                          <a:effectLst/>
                          <a:latin typeface="Times New Roman" panose="02020603050405020304" pitchFamily="18" charset="0"/>
                          <a:ea typeface="Times New Roman"/>
                          <a:cs typeface="Times New Roman" panose="02020603050405020304" pitchFamily="18" charset="0"/>
                        </a:rPr>
                        <a:t>Сәгат</a:t>
                      </a:r>
                      <a:r>
                        <a:rPr lang="ru-RU" sz="1600" dirty="0" smtClean="0">
                          <a:effectLst/>
                          <a:latin typeface="Times New Roman" panose="02020603050405020304" pitchFamily="18" charset="0"/>
                          <a:ea typeface="Times New Roman"/>
                          <a:cs typeface="Times New Roman" panose="02020603050405020304" pitchFamily="18" charset="0"/>
                        </a:rPr>
                        <a:t>ь</a:t>
                      </a:r>
                      <a:r>
                        <a:rPr lang="tt-RU" sz="1600" dirty="0" smtClean="0">
                          <a:effectLst/>
                          <a:latin typeface="Times New Roman" panose="02020603050405020304" pitchFamily="18" charset="0"/>
                          <a:ea typeface="Times New Roman"/>
                          <a:cs typeface="Times New Roman" panose="02020603050405020304" pitchFamily="18" charset="0"/>
                        </a:rPr>
                        <a:t>ләр</a:t>
                      </a:r>
                      <a:r>
                        <a:rPr lang="tt-RU" sz="1600" baseline="0" dirty="0" smtClean="0">
                          <a:effectLst/>
                          <a:latin typeface="Times New Roman" panose="02020603050405020304" pitchFamily="18" charset="0"/>
                          <a:ea typeface="Times New Roman"/>
                          <a:cs typeface="Times New Roman" panose="02020603050405020304" pitchFamily="18" charset="0"/>
                        </a:rPr>
                        <a:t> саны</a:t>
                      </a: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spcAft>
                          <a:spcPts val="0"/>
                        </a:spcAft>
                      </a:pPr>
                      <a:r>
                        <a:rPr lang="tt-RU" sz="1600" dirty="0" smtClean="0">
                          <a:effectLst/>
                          <a:latin typeface="Times New Roman" panose="02020603050405020304" pitchFamily="18" charset="0"/>
                          <a:ea typeface="Times New Roman"/>
                          <a:cs typeface="Times New Roman" panose="02020603050405020304" pitchFamily="18" charset="0"/>
                        </a:rPr>
                        <a:t>Курсларны</a:t>
                      </a:r>
                      <a:r>
                        <a:rPr lang="tt-RU" sz="1600" baseline="0" dirty="0" smtClean="0">
                          <a:effectLst/>
                          <a:latin typeface="Times New Roman" panose="02020603050405020304" pitchFamily="18" charset="0"/>
                          <a:ea typeface="Times New Roman"/>
                          <a:cs typeface="Times New Roman" panose="02020603050405020304" pitchFamily="18" charset="0"/>
                        </a:rPr>
                        <a:t> үтү вакыты</a:t>
                      </a: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spcAft>
                          <a:spcPts val="0"/>
                        </a:spcAft>
                      </a:pPr>
                      <a:r>
                        <a:rPr lang="ru-RU" sz="1600" dirty="0" smtClean="0">
                          <a:effectLst/>
                          <a:latin typeface="Times New Roman" panose="02020603050405020304" pitchFamily="18" charset="0"/>
                          <a:cs typeface="Times New Roman" panose="02020603050405020304" pitchFamily="18" charset="0"/>
                        </a:rPr>
                        <a:t>Документ </a:t>
                      </a:r>
                      <a:r>
                        <a:rPr lang="ru-RU" sz="1600" baseline="0" dirty="0" smtClean="0">
                          <a:effectLst/>
                          <a:latin typeface="Times New Roman" panose="02020603050405020304" pitchFamily="18" charset="0"/>
                          <a:cs typeface="Times New Roman" panose="02020603050405020304" pitchFamily="18" charset="0"/>
                        </a:rPr>
                        <a:t> </a:t>
                      </a:r>
                      <a:r>
                        <a:rPr lang="ru-RU" sz="1600" baseline="0" dirty="0" err="1" smtClean="0">
                          <a:effectLst/>
                          <a:latin typeface="Times New Roman" panose="02020603050405020304" pitchFamily="18" charset="0"/>
                          <a:cs typeface="Times New Roman" panose="02020603050405020304" pitchFamily="18" charset="0"/>
                        </a:rPr>
                        <a:t>номеры</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894284">
                <a:tc>
                  <a:txBody>
                    <a:bodyPr/>
                    <a:lstStyle/>
                    <a:p>
                      <a:pPr>
                        <a:spcAft>
                          <a:spcPts val="0"/>
                        </a:spcAft>
                      </a:pPr>
                      <a:r>
                        <a:rPr lang="ru-RU" sz="1600" dirty="0">
                          <a:effectLst/>
                        </a:rPr>
                        <a:t> </a:t>
                      </a:r>
                      <a:r>
                        <a:rPr lang="ru-RU" sz="1600" dirty="0" smtClean="0">
                          <a:effectLst/>
                        </a:rPr>
                        <a:t>1.</a:t>
                      </a:r>
                      <a:endParaRPr lang="ru-RU" sz="1100" dirty="0">
                        <a:effectLst/>
                        <a:latin typeface="Times New Roman"/>
                        <a:ea typeface="Times New Roman"/>
                      </a:endParaRPr>
                    </a:p>
                  </a:txBody>
                  <a:tcPr marL="68580" marR="68580" marT="0" marB="0"/>
                </a:tc>
                <a:tc>
                  <a:txBody>
                    <a:bodyPr/>
                    <a:lstStyle/>
                    <a:p>
                      <a:r>
                        <a:rPr lang="ru-RU" sz="1600" dirty="0">
                          <a:effectLst/>
                          <a:latin typeface="Times New Roman" panose="02020603050405020304" pitchFamily="18" charset="0"/>
                          <a:cs typeface="Times New Roman" panose="02020603050405020304" pitchFamily="18" charset="0"/>
                        </a:rPr>
                        <a:t> </a:t>
                      </a:r>
                      <a:r>
                        <a:rPr lang="tt-RU" sz="1600" dirty="0" smtClean="0">
                          <a:latin typeface="Times New Roman" panose="02020603050405020304" pitchFamily="18" charset="0"/>
                          <a:cs typeface="Times New Roman" panose="02020603050405020304" pitchFamily="18" charset="0"/>
                        </a:rPr>
                        <a:t>“Актуальные проблемы содер</a:t>
                      </a:r>
                      <a:r>
                        <a:rPr lang="ru-RU" sz="1600" dirty="0" err="1" smtClean="0">
                          <a:latin typeface="Times New Roman" panose="02020603050405020304" pitchFamily="18" charset="0"/>
                          <a:cs typeface="Times New Roman" panose="02020603050405020304" pitchFamily="18" charset="0"/>
                        </a:rPr>
                        <a:t>жания</a:t>
                      </a:r>
                      <a:r>
                        <a:rPr lang="ru-RU" sz="1600" dirty="0" smtClean="0">
                          <a:latin typeface="Times New Roman" panose="02020603050405020304" pitchFamily="18" charset="0"/>
                          <a:cs typeface="Times New Roman" panose="02020603050405020304" pitchFamily="18" charset="0"/>
                        </a:rPr>
                        <a:t>                                                                 и методики преподавания татарского </a:t>
                      </a:r>
                    </a:p>
                    <a:p>
                      <a:r>
                        <a:rPr lang="ru-RU" sz="1600" dirty="0" smtClean="0">
                          <a:latin typeface="Times New Roman" panose="02020603050405020304" pitchFamily="18" charset="0"/>
                          <a:cs typeface="Times New Roman" panose="02020603050405020304" pitchFamily="18" charset="0"/>
                        </a:rPr>
                        <a:t>языка и литературы» </a:t>
                      </a: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72</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1.06.2004-</a:t>
                      </a:r>
                    </a:p>
                    <a:p>
                      <a:pPr>
                        <a:spcAft>
                          <a:spcPts val="0"/>
                        </a:spcAft>
                      </a:pPr>
                      <a:r>
                        <a:rPr lang="tt-RU" sz="1600" dirty="0" smtClean="0">
                          <a:effectLst/>
                          <a:latin typeface="Times New Roman" panose="02020603050405020304" pitchFamily="18" charset="0"/>
                          <a:ea typeface="Times New Roman"/>
                          <a:cs typeface="Times New Roman" panose="02020603050405020304" pitchFamily="18" charset="0"/>
                        </a:rPr>
                        <a:t>11.06.2004</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tt-RU" sz="1600" baseline="0" dirty="0" smtClean="0">
                          <a:effectLst/>
                          <a:latin typeface="Times New Roman" panose="02020603050405020304" pitchFamily="18" charset="0"/>
                          <a:ea typeface="+mn-ea"/>
                          <a:cs typeface="Times New Roman" panose="02020603050405020304" pitchFamily="18" charset="0"/>
                        </a:rPr>
                        <a:t> № 4199</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715428">
                <a:tc>
                  <a:txBody>
                    <a:bodyPr/>
                    <a:lstStyle/>
                    <a:p>
                      <a:pPr>
                        <a:spcAft>
                          <a:spcPts val="0"/>
                        </a:spcAft>
                      </a:pPr>
                      <a:r>
                        <a:rPr lang="ru-RU" sz="1600" dirty="0">
                          <a:effectLst/>
                        </a:rPr>
                        <a:t> </a:t>
                      </a:r>
                      <a:r>
                        <a:rPr lang="ru-RU" sz="1600" dirty="0" smtClean="0">
                          <a:effectLst/>
                        </a:rPr>
                        <a:t>2.</a:t>
                      </a:r>
                      <a:endParaRPr lang="ru-RU" sz="1100" dirty="0">
                        <a:effectLst/>
                        <a:latin typeface="Times New Roman"/>
                        <a:ea typeface="Times New Roman"/>
                      </a:endParaRPr>
                    </a:p>
                  </a:txBody>
                  <a:tcPr marL="68580" marR="68580" marT="0" marB="0"/>
                </a:tc>
                <a:tc>
                  <a:txBody>
                    <a:bodyPr/>
                    <a:lstStyle/>
                    <a:p>
                      <a:r>
                        <a:rPr lang="ru-RU" sz="1600" dirty="0" smtClean="0">
                          <a:latin typeface="Times New Roman" panose="02020603050405020304" pitchFamily="18" charset="0"/>
                          <a:cs typeface="Times New Roman" panose="02020603050405020304" pitchFamily="18" charset="0"/>
                        </a:rPr>
                        <a:t>« Современные подходы к </a:t>
                      </a:r>
                    </a:p>
                    <a:p>
                      <a:r>
                        <a:rPr lang="ru-RU" sz="1600" dirty="0" smtClean="0">
                          <a:latin typeface="Times New Roman" panose="02020603050405020304" pitchFamily="18" charset="0"/>
                          <a:cs typeface="Times New Roman" panose="02020603050405020304" pitchFamily="18" charset="0"/>
                        </a:rPr>
                        <a:t>организации учебно-воспитательного</a:t>
                      </a:r>
                    </a:p>
                    <a:p>
                      <a:r>
                        <a:rPr lang="ru-RU" sz="1600" dirty="0" smtClean="0">
                          <a:latin typeface="Times New Roman" panose="02020603050405020304" pitchFamily="18" charset="0"/>
                          <a:cs typeface="Times New Roman" panose="02020603050405020304" pitchFamily="18" charset="0"/>
                        </a:rPr>
                        <a:t> процесса» </a:t>
                      </a:r>
                      <a:r>
                        <a:rPr lang="ru-RU" sz="16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72</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8.11.2006-</a:t>
                      </a:r>
                    </a:p>
                    <a:p>
                      <a:pPr>
                        <a:spcAft>
                          <a:spcPts val="0"/>
                        </a:spcAft>
                      </a:pPr>
                      <a:r>
                        <a:rPr lang="tt-RU" sz="1600" dirty="0" smtClean="0">
                          <a:effectLst/>
                          <a:latin typeface="Times New Roman" panose="02020603050405020304" pitchFamily="18" charset="0"/>
                          <a:ea typeface="Times New Roman"/>
                          <a:cs typeface="Times New Roman" panose="02020603050405020304" pitchFamily="18" charset="0"/>
                        </a:rPr>
                        <a:t>23.12.2006</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 2530</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255548">
                <a:tc>
                  <a:txBody>
                    <a:bodyPr/>
                    <a:lstStyle/>
                    <a:p>
                      <a:pPr>
                        <a:spcAft>
                          <a:spcPts val="0"/>
                        </a:spcAft>
                      </a:pPr>
                      <a:r>
                        <a:rPr lang="ru-RU" sz="1600" dirty="0">
                          <a:effectLst/>
                        </a:rPr>
                        <a:t> </a:t>
                      </a:r>
                      <a:r>
                        <a:rPr lang="ru-RU" sz="1600" dirty="0" smtClean="0">
                          <a:effectLst/>
                        </a:rPr>
                        <a:t>3.</a:t>
                      </a:r>
                      <a:endParaRPr lang="ru-RU" sz="1100" dirty="0">
                        <a:effectLst/>
                        <a:latin typeface="Times New Roman"/>
                        <a:ea typeface="Times New Roman"/>
                      </a:endParaRPr>
                    </a:p>
                  </a:txBody>
                  <a:tcPr marL="68580" marR="68580" marT="0" marB="0"/>
                </a:tc>
                <a:tc>
                  <a:txBody>
                    <a:bodyPr/>
                    <a:lstStyle/>
                    <a:p>
                      <a:r>
                        <a:rPr lang="ru-RU" sz="1600" dirty="0">
                          <a:effectLst/>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«Формирование и развитие </a:t>
                      </a:r>
                    </a:p>
                    <a:p>
                      <a:r>
                        <a:rPr lang="ru-RU" sz="1600" dirty="0" err="1" smtClean="0">
                          <a:latin typeface="Times New Roman" panose="02020603050405020304" pitchFamily="18" charset="0"/>
                          <a:cs typeface="Times New Roman" panose="02020603050405020304" pitchFamily="18" charset="0"/>
                        </a:rPr>
                        <a:t>професиональных</a:t>
                      </a:r>
                      <a:r>
                        <a:rPr lang="ru-RU" sz="1600" dirty="0" smtClean="0">
                          <a:latin typeface="Times New Roman" panose="02020603050405020304" pitchFamily="18" charset="0"/>
                          <a:cs typeface="Times New Roman" panose="02020603050405020304" pitchFamily="18" charset="0"/>
                        </a:rPr>
                        <a:t> компетентностей</a:t>
                      </a:r>
                    </a:p>
                    <a:p>
                      <a:r>
                        <a:rPr lang="ru-RU" sz="1600" dirty="0" smtClean="0">
                          <a:latin typeface="Times New Roman" panose="02020603050405020304" pitchFamily="18" charset="0"/>
                          <a:cs typeface="Times New Roman" panose="02020603050405020304" pitchFamily="18" charset="0"/>
                        </a:rPr>
                        <a:t> учителя татарского языка и литературы </a:t>
                      </a:r>
                    </a:p>
                    <a:p>
                      <a:r>
                        <a:rPr lang="ru-RU" sz="1600" dirty="0" smtClean="0">
                          <a:latin typeface="Times New Roman" panose="02020603050405020304" pitchFamily="18" charset="0"/>
                          <a:cs typeface="Times New Roman" panose="02020603050405020304" pitchFamily="18" charset="0"/>
                        </a:rPr>
                        <a:t>как основы достижения</a:t>
                      </a:r>
                    </a:p>
                    <a:p>
                      <a:r>
                        <a:rPr lang="ru-RU" sz="1600" dirty="0" smtClean="0">
                          <a:latin typeface="Times New Roman" panose="02020603050405020304" pitchFamily="18" charset="0"/>
                          <a:cs typeface="Times New Roman" panose="02020603050405020304" pitchFamily="18" charset="0"/>
                        </a:rPr>
                        <a:t> образовательных результатов»</a:t>
                      </a: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108</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08.09.2014-</a:t>
                      </a:r>
                    </a:p>
                    <a:p>
                      <a:pPr>
                        <a:spcAft>
                          <a:spcPts val="0"/>
                        </a:spcAft>
                      </a:pPr>
                      <a:r>
                        <a:rPr lang="tt-RU" sz="1600" dirty="0" smtClean="0">
                          <a:effectLst/>
                          <a:latin typeface="Times New Roman" panose="02020603050405020304" pitchFamily="18" charset="0"/>
                          <a:ea typeface="Times New Roman"/>
                          <a:cs typeface="Times New Roman" panose="02020603050405020304" pitchFamily="18" charset="0"/>
                        </a:rPr>
                        <a:t>24.09.2014</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ААА № 001606</a:t>
                      </a:r>
                      <a:endParaRPr lang="ru-RU"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296988" y="3298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66288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1470025"/>
          </a:xfrm>
        </p:spPr>
        <p:txBody>
          <a:bodyPr>
            <a:noAutofit/>
          </a:bodyPr>
          <a:lstStyle/>
          <a:p>
            <a:pPr lvl="0" fontAlgn="base">
              <a:spcAft>
                <a:spcPct val="0"/>
              </a:spcAft>
            </a:pPr>
            <a:r>
              <a:rPr lang="ru-RU" altLang="ru-RU" sz="2400" b="1" dirty="0" smtClean="0">
                <a:latin typeface="Calibri" pitchFamily="34" charset="0"/>
                <a:ea typeface="Calibri" pitchFamily="34" charset="0"/>
                <a:cs typeface="Times New Roman" pitchFamily="18" charset="0"/>
              </a:rPr>
              <a:t>2013-2015</a:t>
            </a:r>
            <a:r>
              <a:rPr lang="tt-RU" altLang="ru-RU" sz="2400" b="1" dirty="0" smtClean="0">
                <a:latin typeface="Calibri" pitchFamily="34" charset="0"/>
                <a:ea typeface="Calibri" pitchFamily="34" charset="0"/>
                <a:cs typeface="Times New Roman" pitchFamily="18" charset="0"/>
              </a:rPr>
              <a:t> </a:t>
            </a:r>
            <a:r>
              <a:rPr lang="tt-RU" altLang="ru-RU" sz="2400" b="1" dirty="0">
                <a:latin typeface="Calibri" pitchFamily="34" charset="0"/>
                <a:ea typeface="Calibri" pitchFamily="34" charset="0"/>
                <a:cs typeface="Times New Roman" pitchFamily="18" charset="0"/>
              </a:rPr>
              <a:t>нче уку елында татар теле һәм әдәбиятыннан  </a:t>
            </a:r>
            <a:br>
              <a:rPr lang="tt-RU" altLang="ru-RU" sz="2400" b="1" dirty="0">
                <a:latin typeface="Calibri" pitchFamily="34" charset="0"/>
                <a:ea typeface="Calibri" pitchFamily="34" charset="0"/>
                <a:cs typeface="Times New Roman" pitchFamily="18" charset="0"/>
              </a:rPr>
            </a:br>
            <a:r>
              <a:rPr lang="tt-RU" altLang="ru-RU" sz="2400" b="1" dirty="0">
                <a:latin typeface="Calibri" pitchFamily="34" charset="0"/>
                <a:ea typeface="Calibri" pitchFamily="34" charset="0"/>
                <a:cs typeface="Times New Roman" pitchFamily="18" charset="0"/>
              </a:rPr>
              <a:t>                                               белем сыйфаты</a:t>
            </a:r>
            <a:endParaRPr lang="ru-RU" altLang="ru-RU" sz="2400" dirty="0">
              <a:latin typeface="Arial" pitchFamily="34" charset="0"/>
              <a:ea typeface="+mn-ea"/>
              <a:cs typeface="Arial" pitchFamily="34" charset="0"/>
            </a:endParaRPr>
          </a:p>
        </p:txBody>
      </p:sp>
      <p:sp>
        <p:nvSpPr>
          <p:cNvPr id="4" name="Подзаголовок 3"/>
          <p:cNvSpPr>
            <a:spLocks noGrp="1"/>
          </p:cNvSpPr>
          <p:nvPr>
            <p:ph type="subTitle" idx="1"/>
          </p:nvPr>
        </p:nvSpPr>
        <p:spPr>
          <a:xfrm>
            <a:off x="1475656" y="1988840"/>
            <a:ext cx="6400800" cy="1752600"/>
          </a:xfrm>
        </p:spPr>
        <p:txBody>
          <a:bodyPr/>
          <a:lstStyle/>
          <a:p>
            <a:r>
              <a:rPr lang="ru-RU" dirty="0" smtClean="0"/>
              <a:t>2013-2014                          2014-2015</a:t>
            </a:r>
            <a:endParaRPr lang="ru-RU" dirty="0"/>
          </a:p>
        </p:txBody>
      </p:sp>
      <p:pic>
        <p:nvPicPr>
          <p:cNvPr id="102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5004048" y="2852936"/>
            <a:ext cx="32258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4027094007"/>
              </p:ext>
            </p:extLst>
          </p:nvPr>
        </p:nvGraphicFramePr>
        <p:xfrm>
          <a:off x="899592" y="2852936"/>
          <a:ext cx="2963096" cy="1953412"/>
        </p:xfrm>
        <a:graphic>
          <a:graphicData uri="http://schemas.openxmlformats.org/drawingml/2006/table">
            <a:tbl>
              <a:tblPr firstRow="1" bandRow="1">
                <a:tableStyleId>{21E4AEA4-8DFA-4A89-87EB-49C32662AFE0}</a:tableStyleId>
              </a:tblPr>
              <a:tblGrid>
                <a:gridCol w="1008112"/>
                <a:gridCol w="833813"/>
                <a:gridCol w="1121171"/>
              </a:tblGrid>
              <a:tr h="822960">
                <a:tc>
                  <a:txBody>
                    <a:bodyPr/>
                    <a:lstStyle/>
                    <a:p>
                      <a:r>
                        <a:rPr lang="ru-RU" sz="1600" dirty="0" smtClean="0"/>
                        <a:t>Ф</a:t>
                      </a:r>
                      <a:r>
                        <a:rPr lang="tt-RU" sz="1600" dirty="0" smtClean="0"/>
                        <a:t>ән</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t-RU" sz="1600" dirty="0" smtClean="0"/>
                        <a:t>Өлгереш</a:t>
                      </a:r>
                      <a:endParaRPr lang="ru-RU" sz="1600" dirty="0" smtClean="0"/>
                    </a:p>
                    <a:p>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t-RU" sz="1600" dirty="0" smtClean="0"/>
                        <a:t>Белем сыйфаты</a:t>
                      </a:r>
                      <a:endParaRPr lang="ru-RU" sz="1600" dirty="0" smtClean="0"/>
                    </a:p>
                    <a:p>
                      <a:endParaRPr lang="ru-RU" sz="1600" dirty="0"/>
                    </a:p>
                  </a:txBody>
                  <a:tcPr/>
                </a:tc>
              </a:tr>
              <a:tr h="551332">
                <a:tc>
                  <a:txBody>
                    <a:bodyPr/>
                    <a:lstStyle/>
                    <a:p>
                      <a:r>
                        <a:rPr lang="tt-RU" sz="1600" dirty="0" smtClean="0"/>
                        <a:t>Татар</a:t>
                      </a:r>
                      <a:r>
                        <a:rPr lang="tt-RU" sz="1600" baseline="0" dirty="0" smtClean="0"/>
                        <a:t> теле</a:t>
                      </a:r>
                      <a:endParaRPr lang="ru-RU" sz="1600" dirty="0"/>
                    </a:p>
                  </a:txBody>
                  <a:tcPr/>
                </a:tc>
                <a:tc>
                  <a:txBody>
                    <a:bodyPr/>
                    <a:lstStyle/>
                    <a:p>
                      <a:r>
                        <a:rPr lang="tt-RU" sz="1600" dirty="0" smtClean="0"/>
                        <a:t>100</a:t>
                      </a:r>
                      <a:endParaRPr lang="ru-RU" sz="1600" dirty="0"/>
                    </a:p>
                  </a:txBody>
                  <a:tcPr/>
                </a:tc>
                <a:tc>
                  <a:txBody>
                    <a:bodyPr/>
                    <a:lstStyle/>
                    <a:p>
                      <a:r>
                        <a:rPr lang="tt-RU" sz="1600" dirty="0" smtClean="0"/>
                        <a:t>65,4</a:t>
                      </a:r>
                      <a:endParaRPr lang="ru-RU" sz="1600" dirty="0"/>
                    </a:p>
                  </a:txBody>
                  <a:tcPr/>
                </a:tc>
              </a:tr>
              <a:tr h="551332">
                <a:tc>
                  <a:txBody>
                    <a:bodyPr/>
                    <a:lstStyle/>
                    <a:p>
                      <a:r>
                        <a:rPr lang="tt-RU" sz="1600" dirty="0" smtClean="0"/>
                        <a:t>Әдәбият</a:t>
                      </a:r>
                      <a:endParaRPr lang="ru-RU" sz="1600" dirty="0"/>
                    </a:p>
                  </a:txBody>
                  <a:tcPr/>
                </a:tc>
                <a:tc>
                  <a:txBody>
                    <a:bodyPr/>
                    <a:lstStyle/>
                    <a:p>
                      <a:r>
                        <a:rPr lang="tt-RU" sz="1600" dirty="0" smtClean="0"/>
                        <a:t>100</a:t>
                      </a:r>
                      <a:endParaRPr lang="ru-RU" sz="1600" dirty="0"/>
                    </a:p>
                  </a:txBody>
                  <a:tcPr/>
                </a:tc>
                <a:tc>
                  <a:txBody>
                    <a:bodyPr/>
                    <a:lstStyle/>
                    <a:p>
                      <a:r>
                        <a:rPr lang="tt-RU" sz="1600" dirty="0" smtClean="0"/>
                        <a:t>76,9</a:t>
                      </a:r>
                      <a:endParaRPr lang="ru-RU" sz="1600" dirty="0"/>
                    </a:p>
                  </a:txBody>
                  <a:tcPr/>
                </a:tc>
              </a:tr>
            </a:tbl>
          </a:graphicData>
        </a:graphic>
      </p:graphicFrame>
    </p:spTree>
    <p:extLst>
      <p:ext uri="{BB962C8B-B14F-4D97-AF65-F5344CB8AC3E}">
        <p14:creationId xmlns:p14="http://schemas.microsoft.com/office/powerpoint/2010/main" val="40296447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1627</TotalTime>
  <Words>891</Words>
  <Application>Microsoft Office PowerPoint</Application>
  <PresentationFormat>Экран (4:3)</PresentationFormat>
  <Paragraphs>251</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Тема Office</vt:lpstr>
      <vt:lpstr>Кутюр</vt:lpstr>
      <vt:lpstr>Тукай районы Боерган төп белем бирү мәктәбенең  татар теле һәм әдәбияты укытучысы  Мулланурова Айсылу Мөдәррис кызының портфолиосы</vt:lpstr>
      <vt:lpstr>  Аңлатма язуы</vt:lpstr>
      <vt:lpstr>Презентация PowerPoint</vt:lpstr>
      <vt:lpstr>Презентация PowerPoint</vt:lpstr>
      <vt:lpstr>Тукай муниципаль районы  Боерган авылы җирлеге</vt:lpstr>
      <vt:lpstr>   Минем педагогик стажым– 14 ел. Боерган төп белем бирү мәктәбендә  татар теле һәм әдәбият укытучысы булып эшлим. </vt:lpstr>
      <vt:lpstr>Презентация PowerPoint</vt:lpstr>
      <vt:lpstr>Квалификацияне күтәрү</vt:lpstr>
      <vt:lpstr>2013-2015 нче уку елында татар теле һәм әдәбиятыннан                                                  белем сыйфаты</vt:lpstr>
      <vt:lpstr>Презентация PowerPoint</vt:lpstr>
      <vt:lpstr>  Үткәрелгән ачык дәресләр, чаралар</vt:lpstr>
      <vt:lpstr>Семинарларда катнашу, үткәрү</vt:lpstr>
      <vt:lpstr>Семинарларда катнашу, үткәрү</vt:lpstr>
      <vt:lpstr>Конференцияләрдә катнашу</vt:lpstr>
      <vt:lpstr>Укучыларның бәйгеләрдә катнашуы </vt:lpstr>
      <vt:lpstr>Укучыларның фәнни-практик конференцияләрдә катнашуы</vt:lpstr>
      <vt:lpstr>Укучыларның олимпиадада    катнашуы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 учителя татарского языка и литературы Тукаевского района деревни Биюрган  Муллануровой Айсылу Мударисовны</dc:title>
  <dc:creator>Админ</dc:creator>
  <cp:lastModifiedBy>Админ</cp:lastModifiedBy>
  <cp:revision>111</cp:revision>
  <dcterms:created xsi:type="dcterms:W3CDTF">2015-01-27T17:06:12Z</dcterms:created>
  <dcterms:modified xsi:type="dcterms:W3CDTF">2016-02-21T12:19:43Z</dcterms:modified>
</cp:coreProperties>
</file>